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9" r:id="rId2"/>
    <p:sldId id="294" r:id="rId3"/>
    <p:sldId id="290" r:id="rId4"/>
    <p:sldId id="307" r:id="rId5"/>
    <p:sldId id="310" r:id="rId6"/>
    <p:sldId id="297" r:id="rId7"/>
    <p:sldId id="299" r:id="rId8"/>
    <p:sldId id="305" r:id="rId9"/>
    <p:sldId id="301" r:id="rId10"/>
    <p:sldId id="303" r:id="rId11"/>
    <p:sldId id="300" r:id="rId12"/>
    <p:sldId id="309" r:id="rId13"/>
    <p:sldId id="306" r:id="rId14"/>
    <p:sldId id="308" r:id="rId15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2"/>
    <p:restoredTop sz="86395"/>
  </p:normalViewPr>
  <p:slideViewPr>
    <p:cSldViewPr snapToGrid="0" snapToObjects="1">
      <p:cViewPr varScale="1">
        <p:scale>
          <a:sx n="100" d="100"/>
          <a:sy n="100" d="100"/>
        </p:scale>
        <p:origin x="119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014D4D-8D69-4596-910B-3CB90BE60800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</dgm:pt>
    <dgm:pt modelId="{C6A8C001-CE2C-4466-A106-0F40EF6A2884}">
      <dgm:prSet phldrT="[Text]"/>
      <dgm:spPr/>
      <dgm:t>
        <a:bodyPr/>
        <a:lstStyle/>
        <a:p>
          <a:r>
            <a:rPr lang="en-GB" dirty="0"/>
            <a:t>How can we conduct this research?</a:t>
          </a:r>
        </a:p>
      </dgm:t>
    </dgm:pt>
    <dgm:pt modelId="{1671D2CD-CE7B-4C7E-86DA-8BE3330B19E0}" type="parTrans" cxnId="{B0633794-C5A7-4987-97B6-EC7C57C6E6DD}">
      <dgm:prSet/>
      <dgm:spPr/>
      <dgm:t>
        <a:bodyPr/>
        <a:lstStyle/>
        <a:p>
          <a:endParaRPr lang="en-GB"/>
        </a:p>
      </dgm:t>
    </dgm:pt>
    <dgm:pt modelId="{E85E4BB2-0320-4FF0-B4DB-8B0FE69E573D}" type="sibTrans" cxnId="{B0633794-C5A7-4987-97B6-EC7C57C6E6DD}">
      <dgm:prSet/>
      <dgm:spPr/>
      <dgm:t>
        <a:bodyPr/>
        <a:lstStyle/>
        <a:p>
          <a:endParaRPr lang="en-GB"/>
        </a:p>
      </dgm:t>
    </dgm:pt>
    <dgm:pt modelId="{24332D7F-E05C-46D5-A8F9-17D2D462A30C}">
      <dgm:prSet phldrT="[Text]"/>
      <dgm:spPr/>
      <dgm:t>
        <a:bodyPr/>
        <a:lstStyle/>
        <a:p>
          <a:r>
            <a:rPr lang="en-GB" dirty="0"/>
            <a:t>Can the research be trusted and relevant?</a:t>
          </a:r>
        </a:p>
      </dgm:t>
    </dgm:pt>
    <dgm:pt modelId="{96097BEA-E01B-4F8C-B345-2DA98211C601}" type="parTrans" cxnId="{9677DFC2-D153-42D8-96C0-A49B2164C370}">
      <dgm:prSet/>
      <dgm:spPr/>
      <dgm:t>
        <a:bodyPr/>
        <a:lstStyle/>
        <a:p>
          <a:endParaRPr lang="en-GB"/>
        </a:p>
      </dgm:t>
    </dgm:pt>
    <dgm:pt modelId="{FA9729B3-8E1A-42F1-A728-00BD71771686}" type="sibTrans" cxnId="{9677DFC2-D153-42D8-96C0-A49B2164C370}">
      <dgm:prSet/>
      <dgm:spPr/>
      <dgm:t>
        <a:bodyPr/>
        <a:lstStyle/>
        <a:p>
          <a:endParaRPr lang="en-GB"/>
        </a:p>
      </dgm:t>
    </dgm:pt>
    <dgm:pt modelId="{F1DDEA8A-AA55-41F1-AF40-6AEF2B3E1ED3}">
      <dgm:prSet phldrT="[Text]"/>
      <dgm:spPr>
        <a:noFill/>
      </dgm:spPr>
      <dgm:t>
        <a:bodyPr/>
        <a:lstStyle/>
        <a:p>
          <a:r>
            <a:rPr lang="en-GB" dirty="0"/>
            <a:t>Making research ethical</a:t>
          </a:r>
        </a:p>
      </dgm:t>
    </dgm:pt>
    <dgm:pt modelId="{AF51B591-2832-4FC6-9023-09555E98DB86}" type="parTrans" cxnId="{DE27F79D-5860-44B8-86ED-079E529C791D}">
      <dgm:prSet/>
      <dgm:spPr/>
      <dgm:t>
        <a:bodyPr/>
        <a:lstStyle/>
        <a:p>
          <a:endParaRPr lang="en-GB"/>
        </a:p>
      </dgm:t>
    </dgm:pt>
    <dgm:pt modelId="{D952FCC2-39C8-4099-9D6C-32066511690C}" type="sibTrans" cxnId="{DE27F79D-5860-44B8-86ED-079E529C791D}">
      <dgm:prSet/>
      <dgm:spPr/>
      <dgm:t>
        <a:bodyPr/>
        <a:lstStyle/>
        <a:p>
          <a:endParaRPr lang="en-GB"/>
        </a:p>
      </dgm:t>
    </dgm:pt>
    <dgm:pt modelId="{83940952-4917-4AA4-A99C-D3EB5ED7C4E5}" type="pres">
      <dgm:prSet presAssocID="{13014D4D-8D69-4596-910B-3CB90BE60800}" presName="diagram" presStyleCnt="0">
        <dgm:presLayoutVars>
          <dgm:dir/>
          <dgm:resizeHandles val="exact"/>
        </dgm:presLayoutVars>
      </dgm:prSet>
      <dgm:spPr/>
    </dgm:pt>
    <dgm:pt modelId="{7982D423-37D9-46BA-A815-C4B55C9930C0}" type="pres">
      <dgm:prSet presAssocID="{C6A8C001-CE2C-4466-A106-0F40EF6A2884}" presName="arrow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D13F49-1D36-491B-B253-27BEDC320388}" type="pres">
      <dgm:prSet presAssocID="{24332D7F-E05C-46D5-A8F9-17D2D462A30C}" presName="arrow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D9C052-FFFF-4031-A714-502A9A17FFED}" type="pres">
      <dgm:prSet presAssocID="{F1DDEA8A-AA55-41F1-AF40-6AEF2B3E1ED3}" presName="arrow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553A1FD-5DB9-46AD-9760-F02653C6062C}" type="presOf" srcId="{24332D7F-E05C-46D5-A8F9-17D2D462A30C}" destId="{43D13F49-1D36-491B-B253-27BEDC320388}" srcOrd="0" destOrd="0" presId="urn:microsoft.com/office/officeart/2005/8/layout/arrow5"/>
    <dgm:cxn modelId="{9677DFC2-D153-42D8-96C0-A49B2164C370}" srcId="{13014D4D-8D69-4596-910B-3CB90BE60800}" destId="{24332D7F-E05C-46D5-A8F9-17D2D462A30C}" srcOrd="1" destOrd="0" parTransId="{96097BEA-E01B-4F8C-B345-2DA98211C601}" sibTransId="{FA9729B3-8E1A-42F1-A728-00BD71771686}"/>
    <dgm:cxn modelId="{B0633794-C5A7-4987-97B6-EC7C57C6E6DD}" srcId="{13014D4D-8D69-4596-910B-3CB90BE60800}" destId="{C6A8C001-CE2C-4466-A106-0F40EF6A2884}" srcOrd="0" destOrd="0" parTransId="{1671D2CD-CE7B-4C7E-86DA-8BE3330B19E0}" sibTransId="{E85E4BB2-0320-4FF0-B4DB-8B0FE69E573D}"/>
    <dgm:cxn modelId="{E29926B5-D1B6-4BE9-B504-AAFE2C935416}" type="presOf" srcId="{C6A8C001-CE2C-4466-A106-0F40EF6A2884}" destId="{7982D423-37D9-46BA-A815-C4B55C9930C0}" srcOrd="0" destOrd="0" presId="urn:microsoft.com/office/officeart/2005/8/layout/arrow5"/>
    <dgm:cxn modelId="{DE27F79D-5860-44B8-86ED-079E529C791D}" srcId="{13014D4D-8D69-4596-910B-3CB90BE60800}" destId="{F1DDEA8A-AA55-41F1-AF40-6AEF2B3E1ED3}" srcOrd="2" destOrd="0" parTransId="{AF51B591-2832-4FC6-9023-09555E98DB86}" sibTransId="{D952FCC2-39C8-4099-9D6C-32066511690C}"/>
    <dgm:cxn modelId="{AB8CB43F-6F35-475B-A939-76FAD843A9C6}" type="presOf" srcId="{F1DDEA8A-AA55-41F1-AF40-6AEF2B3E1ED3}" destId="{15D9C052-FFFF-4031-A714-502A9A17FFED}" srcOrd="0" destOrd="0" presId="urn:microsoft.com/office/officeart/2005/8/layout/arrow5"/>
    <dgm:cxn modelId="{91FDC960-513C-409E-9128-472808CA3942}" type="presOf" srcId="{13014D4D-8D69-4596-910B-3CB90BE60800}" destId="{83940952-4917-4AA4-A99C-D3EB5ED7C4E5}" srcOrd="0" destOrd="0" presId="urn:microsoft.com/office/officeart/2005/8/layout/arrow5"/>
    <dgm:cxn modelId="{947F6C5E-E137-4232-AAA1-5964846F13D7}" type="presParOf" srcId="{83940952-4917-4AA4-A99C-D3EB5ED7C4E5}" destId="{7982D423-37D9-46BA-A815-C4B55C9930C0}" srcOrd="0" destOrd="0" presId="urn:microsoft.com/office/officeart/2005/8/layout/arrow5"/>
    <dgm:cxn modelId="{2D9015E3-C70F-4633-B0B3-3D51CD0A423F}" type="presParOf" srcId="{83940952-4917-4AA4-A99C-D3EB5ED7C4E5}" destId="{43D13F49-1D36-491B-B253-27BEDC320388}" srcOrd="1" destOrd="0" presId="urn:microsoft.com/office/officeart/2005/8/layout/arrow5"/>
    <dgm:cxn modelId="{37A7D667-C716-4CD1-AD95-5FDFB994EFCD}" type="presParOf" srcId="{83940952-4917-4AA4-A99C-D3EB5ED7C4E5}" destId="{15D9C052-FFFF-4031-A714-502A9A17FFED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2D423-37D9-46BA-A815-C4B55C9930C0}">
      <dsp:nvSpPr>
        <dsp:cNvPr id="0" name=""/>
        <dsp:cNvSpPr/>
      </dsp:nvSpPr>
      <dsp:spPr>
        <a:xfrm>
          <a:off x="4388967" y="605"/>
          <a:ext cx="2698101" cy="269810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How can we conduct this research?</a:t>
          </a:r>
        </a:p>
      </dsp:txBody>
      <dsp:txXfrm>
        <a:off x="5063492" y="605"/>
        <a:ext cx="1349051" cy="2225933"/>
      </dsp:txXfrm>
    </dsp:sp>
    <dsp:sp modelId="{43D13F49-1D36-491B-B253-27BEDC320388}">
      <dsp:nvSpPr>
        <dsp:cNvPr id="0" name=""/>
        <dsp:cNvSpPr/>
      </dsp:nvSpPr>
      <dsp:spPr>
        <a:xfrm rot="7200000">
          <a:off x="5947684" y="2700381"/>
          <a:ext cx="2698101" cy="269810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Can the research be trusted and relevant?</a:t>
          </a:r>
        </a:p>
      </dsp:txBody>
      <dsp:txXfrm rot="-5400000">
        <a:off x="6388223" y="3492948"/>
        <a:ext cx="2225933" cy="1349051"/>
      </dsp:txXfrm>
    </dsp:sp>
    <dsp:sp modelId="{15D9C052-FFFF-4031-A714-502A9A17FFED}">
      <dsp:nvSpPr>
        <dsp:cNvPr id="0" name=""/>
        <dsp:cNvSpPr/>
      </dsp:nvSpPr>
      <dsp:spPr>
        <a:xfrm rot="14400000">
          <a:off x="2830251" y="2700381"/>
          <a:ext cx="2698101" cy="2698101"/>
        </a:xfrm>
        <a:prstGeom prst="downArrow">
          <a:avLst>
            <a:gd name="adj1" fmla="val 50000"/>
            <a:gd name="adj2" fmla="val 3500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/>
            <a:t>Making research ethical</a:t>
          </a:r>
        </a:p>
      </dsp:txBody>
      <dsp:txXfrm rot="5400000">
        <a:off x="2861880" y="3492948"/>
        <a:ext cx="2225933" cy="1349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39833-BD7A-4F5C-B838-03006EAB6F14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502A0-7F1F-4B52-9CAD-76CCBDB359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395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3.00 ANDY – HOST</a:t>
            </a:r>
            <a:r>
              <a:rPr lang="en-GB" baseline="0" dirty="0"/>
              <a:t> PLENARY KICKING OFF WITH HIS GROUP AND BRINGING IN THE OTHER TWO, BROADER Q&amp;A OPPORTUNITY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910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224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230F0-8B93-9541-A11C-5C07D4A256A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96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xmlns="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xmlns="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xmlns="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67768"/>
            <a:ext cx="6645558" cy="5189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67770"/>
            <a:ext cx="6645558" cy="51891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4408771" cy="104814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xmlns="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254" y="2146178"/>
            <a:ext cx="4408771" cy="40107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51F9B3-6AC9-AF47-819F-942053CCBC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www.ncrm.ac.uk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xmlns="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xmlns="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xmlns="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9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xmlns="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xmlns="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xmlns="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xmlns="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xmlns="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xmlns="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57628E6-B12D-5448-844A-4D0654447B37}"/>
              </a:ext>
            </a:extLst>
          </p:cNvPr>
          <p:cNvSpPr/>
          <p:nvPr userDrawn="1"/>
        </p:nvSpPr>
        <p:spPr>
          <a:xfrm>
            <a:off x="0" y="1267297"/>
            <a:ext cx="12192000" cy="48388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254" y="1564640"/>
            <a:ext cx="11465492" cy="2294172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254" y="3950888"/>
            <a:ext cx="11465492" cy="18606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3254" y="388306"/>
            <a:ext cx="5172814" cy="478159"/>
          </a:xfrm>
          <a:prstGeom prst="rect">
            <a:avLst/>
          </a:prstGeom>
        </p:spPr>
      </p:pic>
      <p:pic>
        <p:nvPicPr>
          <p:cNvPr id="7" name="Picture 6" descr="R:\CENTRES\NCRM\Publicity\Logos\University of Southampton\university logo copy.jpg">
            <a:extLst>
              <a:ext uri="{FF2B5EF4-FFF2-40B4-BE49-F238E27FC236}">
                <a16:creationId xmlns:a16="http://schemas.microsoft.com/office/drawing/2014/main" xmlns="" id="{D6D25CB6-1CAE-8B46-9C96-79D98998C5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60" y="6297320"/>
            <a:ext cx="1944216" cy="42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xmlns="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477" y="6249432"/>
            <a:ext cx="1181829" cy="50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xmlns="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2607" y="6224270"/>
            <a:ext cx="504056" cy="5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74637" y="6252596"/>
            <a:ext cx="1853022" cy="46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52792" cy="332023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4314986"/>
            <a:ext cx="11452792" cy="18927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254" y="2178754"/>
            <a:ext cx="5618968" cy="404932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252" y="2178754"/>
            <a:ext cx="5631494" cy="40493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78" y="2178754"/>
            <a:ext cx="5612445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78" y="3002666"/>
            <a:ext cx="5612445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7252" y="2178754"/>
            <a:ext cx="5634670" cy="6862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7252" y="3002666"/>
            <a:ext cx="5634670" cy="32254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97299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254" y="2506275"/>
            <a:ext cx="11465492" cy="3711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xmlns="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254" y="967769"/>
            <a:ext cx="114654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7EF70C31-5F59-4D46-8052-4E0D39FFBD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6469694"/>
            <a:ext cx="12192000" cy="38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51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items.ssrc.org/covid-19-and-the-social-sciences/social-research-and-insecurity/emotions-as-the-new-ethical-turn-in-social-research/" TargetMode="External"/><Relationship Id="rId3" Type="http://schemas.openxmlformats.org/officeDocument/2006/relationships/hyperlink" Target="https://items.ssrc.org/covid-19-and-the-social-sciences/social-research-and-insecurity/the-covid-19-opportunity-creating-more-ethical-and-sustainable-research-practices/" TargetMode="External"/><Relationship Id="rId7" Type="http://schemas.openxmlformats.org/officeDocument/2006/relationships/hyperlink" Target="https://www.methodspace.com/the-best-laid-plans-qualitative-research-design-during-covid-19/" TargetMode="External"/><Relationship Id="rId2" Type="http://schemas.openxmlformats.org/officeDocument/2006/relationships/hyperlink" Target="https://doi.org/10.1177/1609406920982135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ijsrm.org/2020/08/20/are-novel-research-projects-ethical-during-a-global-pandemic/" TargetMode="External"/><Relationship Id="rId5" Type="http://schemas.openxmlformats.org/officeDocument/2006/relationships/hyperlink" Target="https://items.ssrc.org/covid-19-and-the-social-sciences/social-research-and-insecurity/ethics-of-transregional-research-and-the-covid-19-pandemic/" TargetMode="External"/><Relationship Id="rId4" Type="http://schemas.openxmlformats.org/officeDocument/2006/relationships/hyperlink" Target="https://blogs.lse.ac.uk/impactofsocialsciences/2020/10/26/how-the-pandemic-has-transformed-research-methods-and-ethics-3-lessons-from-33-rapid-respons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Making research ethical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254" y="4097438"/>
            <a:ext cx="11465492" cy="1714082"/>
          </a:xfrm>
        </p:spPr>
        <p:txBody>
          <a:bodyPr>
            <a:normAutofit/>
          </a:bodyPr>
          <a:lstStyle/>
          <a:p>
            <a:r>
              <a:rPr lang="en-GB" dirty="0"/>
              <a:t>Andy Coverdale, Research Fellow, University of Southampton</a:t>
            </a:r>
          </a:p>
          <a:p>
            <a:r>
              <a:rPr lang="en-GB" dirty="0"/>
              <a:t>A.Coverdale@soton.ac.uk / Twitter: @</a:t>
            </a:r>
            <a:r>
              <a:rPr lang="en-GB" dirty="0" err="1"/>
              <a:t>andycoverdale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5252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56" y="510569"/>
            <a:ext cx="10833903" cy="1325563"/>
          </a:xfrm>
        </p:spPr>
        <p:txBody>
          <a:bodyPr/>
          <a:lstStyle/>
          <a:p>
            <a:r>
              <a:rPr lang="en-GB" dirty="0"/>
              <a:t>Support and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36" y="1836132"/>
            <a:ext cx="11250593" cy="4381789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accent5"/>
                </a:solidFill>
              </a:rPr>
              <a:t>Ethics committees seen as risk-averse</a:t>
            </a:r>
            <a:endParaRPr lang="en-GB" sz="800" dirty="0">
              <a:solidFill>
                <a:schemeClr val="accent5"/>
              </a:solidFill>
            </a:endParaRP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'Perfect storm' for ethics committees - higher workloads combined with reduced resources, and responding to dynamic situation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Negotiating multiple ethical procedures (geographical, institutional)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Need for guidance and support - </a:t>
            </a:r>
            <a:r>
              <a:rPr lang="en-GB" sz="2400" dirty="0" err="1">
                <a:solidFill>
                  <a:schemeClr val="accent5"/>
                </a:solidFill>
              </a:rPr>
              <a:t>Covid</a:t>
            </a:r>
            <a:r>
              <a:rPr lang="en-GB" sz="2400" dirty="0">
                <a:solidFill>
                  <a:schemeClr val="accent5"/>
                </a:solidFill>
              </a:rPr>
              <a:t>-related examples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136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56" y="510569"/>
            <a:ext cx="10833903" cy="1325563"/>
          </a:xfrm>
        </p:spPr>
        <p:txBody>
          <a:bodyPr/>
          <a:lstStyle/>
          <a:p>
            <a:r>
              <a:rPr lang="en-GB" dirty="0"/>
              <a:t>Researcher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36" y="1836132"/>
            <a:ext cx="11250593" cy="4381789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accent5"/>
                </a:solidFill>
              </a:rPr>
              <a:t>Responsibilities towards researchers’ wellbeing / mental health</a:t>
            </a:r>
          </a:p>
          <a:p>
            <a:pPr marL="0" indent="0">
              <a:buNone/>
            </a:pPr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Ethical accountability to funders, research partners and other stakeholders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Increased reliance on gatekeepers, research partners and local researchers (e.g., Verma &amp; </a:t>
            </a:r>
            <a:r>
              <a:rPr lang="en-GB" sz="2400" dirty="0" err="1">
                <a:solidFill>
                  <a:schemeClr val="accent5"/>
                </a:solidFill>
              </a:rPr>
              <a:t>Bizas</a:t>
            </a:r>
            <a:r>
              <a:rPr lang="en-GB" sz="2400" dirty="0">
                <a:solidFill>
                  <a:schemeClr val="accent5"/>
                </a:solidFill>
              </a:rPr>
              <a:t>, 2020) </a:t>
            </a:r>
            <a:endParaRPr lang="en-GB" dirty="0">
              <a:solidFill>
                <a:schemeClr val="accent5"/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198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56" y="510569"/>
            <a:ext cx="10833903" cy="1325563"/>
          </a:xfrm>
        </p:spPr>
        <p:txBody>
          <a:bodyPr/>
          <a:lstStyle/>
          <a:p>
            <a:r>
              <a:rPr lang="en-GB" dirty="0"/>
              <a:t>Ethics of inequities in Global South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36" y="1836132"/>
            <a:ext cx="11250593" cy="4381789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accent5"/>
                </a:solidFill>
              </a:rPr>
              <a:t>Historic and exploitative inequalities between facilitating / local researchers and contracting researchers in the Global North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Calls for better co-authoring opportunities, remuneration, access to insurance (Dunia et al., 2020)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‘Transregional scholarship requires collaboration, and ethical collaboration requires trust and mutual respect’ (Monson, 2020)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Responsibility of research institutions, funding agencies, ethics committees and academic publishers (Dunia et al., 2020)</a:t>
            </a:r>
            <a:endParaRPr lang="en-GB" dirty="0">
              <a:solidFill>
                <a:schemeClr val="accent5"/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689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56" y="510569"/>
            <a:ext cx="10833903" cy="1325563"/>
          </a:xfrm>
        </p:spPr>
        <p:txBody>
          <a:bodyPr/>
          <a:lstStyle/>
          <a:p>
            <a:r>
              <a:rPr lang="en-GB" dirty="0"/>
              <a:t>Emotions as a new ‘ethical turn’ (Shankar, 2020)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36" y="1836132"/>
            <a:ext cx="11250593" cy="4381789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accent5"/>
                </a:solidFill>
              </a:rPr>
              <a:t>Researchers’ own emotional responses are typically expunged from academic knowledge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Absence of emotions from research reporting as ‘scholarly social distancing’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Emotional containment perpetuates dominant Western notions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Promoting emotional responses as productive and valid</a:t>
            </a:r>
            <a:endParaRPr lang="en-GB" dirty="0">
              <a:solidFill>
                <a:schemeClr val="accent5"/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672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703" y="474563"/>
            <a:ext cx="11312325" cy="5903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rgbClr val="000000"/>
                </a:solidFill>
              </a:rPr>
              <a:t>References</a:t>
            </a:r>
          </a:p>
          <a:p>
            <a:pPr marL="0" indent="0">
              <a:buNone/>
            </a:pPr>
            <a:endParaRPr lang="en-GB" sz="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Cuevas-Parra, P. (2020) Co-Researching With Children in the Time of COVID-19: Shifting the Narrative on Methodologies to Generate Knowledge. </a:t>
            </a:r>
            <a:r>
              <a:rPr lang="en-GB" sz="1400" i="1" dirty="0">
                <a:solidFill>
                  <a:srgbClr val="000000"/>
                </a:solidFill>
              </a:rPr>
              <a:t>International Journal of Qualitative Methods</a:t>
            </a:r>
            <a:r>
              <a:rPr lang="en-GB" sz="1400" dirty="0">
                <a:solidFill>
                  <a:srgbClr val="000000"/>
                </a:solidFill>
              </a:rPr>
              <a:t>, 19. </a:t>
            </a:r>
            <a:r>
              <a:rPr lang="en-GB" sz="1400" dirty="0">
                <a:solidFill>
                  <a:srgbClr val="000000"/>
                </a:solidFill>
                <a:hlinkClick r:id="rId2"/>
              </a:rPr>
              <a:t>https://doi.org/10.1177/1609406920982135</a:t>
            </a:r>
            <a:endParaRPr lang="en-GB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Dunia O. A. et al. (2020) </a:t>
            </a:r>
            <a:r>
              <a:rPr lang="en-GB" sz="1400" i="1" dirty="0">
                <a:solidFill>
                  <a:srgbClr val="000000"/>
                </a:solidFill>
              </a:rPr>
              <a:t>The Covid-19 Opportunity: Creating More Ethical and Sustainable Research Practices. </a:t>
            </a:r>
            <a:r>
              <a:rPr lang="en-GB" sz="1400" dirty="0">
                <a:solidFill>
                  <a:srgbClr val="000000"/>
                </a:solidFill>
              </a:rPr>
              <a:t>Items. </a:t>
            </a:r>
            <a:r>
              <a:rPr lang="en-GB" sz="1400" dirty="0">
                <a:solidFill>
                  <a:srgbClr val="000000"/>
                </a:solidFill>
                <a:hlinkClick r:id="rId3"/>
              </a:rPr>
              <a:t>https://items.ssrc.org/covid-19-and-the-social-sciences/social-research-and-insecurity/the-covid-19-opportunity-creating-more-ethical-and-sustainable-research-practices/</a:t>
            </a:r>
            <a:endParaRPr lang="en-GB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Kara, H. &amp; Khoo, S. (2020) </a:t>
            </a:r>
            <a:r>
              <a:rPr lang="en-GB" sz="1400" i="1" dirty="0">
                <a:solidFill>
                  <a:srgbClr val="000000"/>
                </a:solidFill>
              </a:rPr>
              <a:t>How the pandemic has transformed research methods and ethics: 3 lessons from 33 rapid responses. </a:t>
            </a:r>
            <a:r>
              <a:rPr lang="en-GB" sz="1400" dirty="0">
                <a:solidFill>
                  <a:srgbClr val="000000"/>
                </a:solidFill>
              </a:rPr>
              <a:t>LSE Blog. </a:t>
            </a:r>
            <a:r>
              <a:rPr lang="en-GB" sz="1400" dirty="0">
                <a:solidFill>
                  <a:srgbClr val="000000"/>
                </a:solidFill>
                <a:hlinkClick r:id="rId4"/>
              </a:rPr>
              <a:t>https://blogs.lse.ac.uk/impactofsocialsciences/2020/10/26/how-the-pandemic-has-transformed-research-methods-and-ethics-3-lessons-from-33-rapid-responses/</a:t>
            </a:r>
            <a:endParaRPr lang="en-GB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Monson, J. (2020) </a:t>
            </a:r>
            <a:r>
              <a:rPr lang="en-GB" sz="1400" i="1" dirty="0">
                <a:solidFill>
                  <a:srgbClr val="000000"/>
                </a:solidFill>
              </a:rPr>
              <a:t>Ethics of Transregional Research and the Covid-19 Pandemic. </a:t>
            </a:r>
            <a:r>
              <a:rPr lang="en-GB" sz="1400" dirty="0">
                <a:solidFill>
                  <a:srgbClr val="000000"/>
                </a:solidFill>
              </a:rPr>
              <a:t>Items. </a:t>
            </a:r>
            <a:r>
              <a:rPr lang="en-GB" sz="1400" dirty="0">
                <a:solidFill>
                  <a:srgbClr val="000000"/>
                </a:solidFill>
                <a:hlinkClick r:id="rId5"/>
              </a:rPr>
              <a:t>https://items.ssrc.org/covid-19-and-the-social-sciences/social-research-and-insecurity/ethics-of-transregional-research-and-the-covid-19-pandemic/</a:t>
            </a:r>
            <a:endParaRPr lang="en-GB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Pacheco, E.-M. &amp; </a:t>
            </a:r>
            <a:r>
              <a:rPr lang="en-GB" sz="1400" dirty="0" err="1">
                <a:solidFill>
                  <a:srgbClr val="000000"/>
                </a:solidFill>
              </a:rPr>
              <a:t>Zaimağaoğlu</a:t>
            </a:r>
            <a:r>
              <a:rPr lang="en-GB" sz="1400" dirty="0">
                <a:solidFill>
                  <a:srgbClr val="000000"/>
                </a:solidFill>
              </a:rPr>
              <a:t>, M.(2020) </a:t>
            </a:r>
            <a:r>
              <a:rPr lang="en-GB" sz="1400" i="1" dirty="0">
                <a:solidFill>
                  <a:srgbClr val="000000"/>
                </a:solidFill>
              </a:rPr>
              <a:t>Are novel research projects ethical during a global pandemic? </a:t>
            </a:r>
            <a:r>
              <a:rPr lang="en-GB" sz="1400" dirty="0">
                <a:solidFill>
                  <a:srgbClr val="000000"/>
                </a:solidFill>
              </a:rPr>
              <a:t>International Journal of Social Research Methodology - The Editors Notebook. </a:t>
            </a:r>
            <a:r>
              <a:rPr lang="en-GB" sz="1400" dirty="0">
                <a:solidFill>
                  <a:srgbClr val="000000"/>
                </a:solidFill>
                <a:hlinkClick r:id="rId6"/>
              </a:rPr>
              <a:t>https://ijsrm.org/2020/08/20/are-novel-research-projects-ethical-during-a-global-pandemic/</a:t>
            </a:r>
            <a:endParaRPr lang="en-GB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Ravitch, S. (2020) </a:t>
            </a:r>
            <a:r>
              <a:rPr lang="en-GB" sz="1400" i="1" dirty="0">
                <a:solidFill>
                  <a:srgbClr val="000000"/>
                </a:solidFill>
              </a:rPr>
              <a:t>The Best Laid Plans... Qualitative Research Design During COVID-19. </a:t>
            </a:r>
            <a:r>
              <a:rPr lang="en-GB" sz="1400" dirty="0" err="1">
                <a:solidFill>
                  <a:srgbClr val="000000"/>
                </a:solidFill>
              </a:rPr>
              <a:t>Methodspace</a:t>
            </a:r>
            <a:r>
              <a:rPr lang="en-GB" sz="1400" dirty="0">
                <a:solidFill>
                  <a:srgbClr val="000000"/>
                </a:solidFill>
              </a:rPr>
              <a:t>. </a:t>
            </a:r>
            <a:r>
              <a:rPr lang="en-GB" sz="1400" dirty="0">
                <a:solidFill>
                  <a:srgbClr val="000000"/>
                </a:solidFill>
                <a:hlinkClick r:id="rId7"/>
              </a:rPr>
              <a:t>https://www.methodspace.com/the-best-laid-plans-qualitative-research-design-during-covid-19/</a:t>
            </a:r>
            <a:endParaRPr lang="en-GB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Shankar, S. (2020) </a:t>
            </a:r>
            <a:r>
              <a:rPr lang="en-GB" sz="1400" i="1" dirty="0">
                <a:solidFill>
                  <a:srgbClr val="000000"/>
                </a:solidFill>
              </a:rPr>
              <a:t>Emotions as the New Ethical Turn in Social Research. </a:t>
            </a:r>
            <a:r>
              <a:rPr lang="en-GB" sz="1400" dirty="0">
                <a:solidFill>
                  <a:srgbClr val="000000"/>
                </a:solidFill>
              </a:rPr>
              <a:t>Items. </a:t>
            </a:r>
            <a:r>
              <a:rPr lang="en-GB" sz="1400" dirty="0">
                <a:solidFill>
                  <a:srgbClr val="000000"/>
                </a:solidFill>
                <a:hlinkClick r:id="rId8"/>
              </a:rPr>
              <a:t>https://items.ssrc.org/covid-19-and-the-social-sciences/social-research-and-insecurity/emotions-as-the-new-ethical-turn-in-social-research/</a:t>
            </a:r>
            <a:endParaRPr lang="en-GB" sz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</a:rPr>
              <a:t>Verma, A. &amp; </a:t>
            </a:r>
            <a:r>
              <a:rPr lang="en-GB" sz="1400" dirty="0" err="1">
                <a:solidFill>
                  <a:srgbClr val="000000"/>
                </a:solidFill>
              </a:rPr>
              <a:t>Bisaz</a:t>
            </a:r>
            <a:r>
              <a:rPr lang="en-GB" sz="1400" dirty="0">
                <a:solidFill>
                  <a:srgbClr val="000000"/>
                </a:solidFill>
              </a:rPr>
              <a:t>, N. (2020) Conducting the Emergency Response evaluation in a COVID19 era: Reflections on complexity and positionality. In Kara, H. &amp; Khoo, S., Researching in the Age of COVID-19 Volume I: Response and Reassessment. Bristol: Policy Press.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54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core themes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226765"/>
              </p:ext>
            </p:extLst>
          </p:nvPr>
        </p:nvGraphicFramePr>
        <p:xfrm>
          <a:off x="363538" y="819150"/>
          <a:ext cx="11476037" cy="5399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CE97DCB-C377-4246-BC14-0941EED13782}"/>
              </a:ext>
            </a:extLst>
          </p:cNvPr>
          <p:cNvGrpSpPr/>
          <p:nvPr/>
        </p:nvGrpSpPr>
        <p:grpSpPr>
          <a:xfrm>
            <a:off x="2801802" y="2640243"/>
            <a:ext cx="3625277" cy="4332287"/>
            <a:chOff x="3925379" y="-584693"/>
            <a:chExt cx="3625277" cy="4332287"/>
          </a:xfrm>
        </p:grpSpPr>
        <p:sp>
          <p:nvSpPr>
            <p:cNvPr id="6" name="Down Arrow 5">
              <a:extLst>
                <a:ext uri="{FF2B5EF4-FFF2-40B4-BE49-F238E27FC236}">
                  <a16:creationId xmlns:a16="http://schemas.microsoft.com/office/drawing/2014/main" xmlns="" id="{4396CA03-C6BC-9E4D-AE40-E5FED04DD0E3}"/>
                </a:ext>
              </a:extLst>
            </p:cNvPr>
            <p:cNvSpPr/>
            <p:nvPr/>
          </p:nvSpPr>
          <p:spPr>
            <a:xfrm rot="14398873">
              <a:off x="3571874" y="-231188"/>
              <a:ext cx="4332287" cy="3625277"/>
            </a:xfrm>
            <a:prstGeom prst="downArrow">
              <a:avLst>
                <a:gd name="adj1" fmla="val 50000"/>
                <a:gd name="adj2" fmla="val 3500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Down Arrow 4">
              <a:extLst>
                <a:ext uri="{FF2B5EF4-FFF2-40B4-BE49-F238E27FC236}">
                  <a16:creationId xmlns:a16="http://schemas.microsoft.com/office/drawing/2014/main" xmlns="" id="{BFC4F08E-E055-5242-8A81-7CC48E728659}"/>
                </a:ext>
              </a:extLst>
            </p:cNvPr>
            <p:cNvSpPr txBox="1"/>
            <p:nvPr/>
          </p:nvSpPr>
          <p:spPr>
            <a:xfrm rot="14398873">
              <a:off x="4380285" y="244719"/>
              <a:ext cx="2166143" cy="29908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vert" wrap="square" lIns="142240" tIns="142240" rIns="142240" bIns="14224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2000" b="1" kern="1200" dirty="0"/>
                <a:t>Should we conduct this research?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310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56" y="510569"/>
            <a:ext cx="10833903" cy="1325563"/>
          </a:xfrm>
        </p:spPr>
        <p:txBody>
          <a:bodyPr/>
          <a:lstStyle/>
          <a:p>
            <a:r>
              <a:rPr lang="en-GB" dirty="0"/>
              <a:t>Ethical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36" y="1836132"/>
            <a:ext cx="11250593" cy="4381789"/>
          </a:xfrm>
        </p:spPr>
        <p:txBody>
          <a:bodyPr>
            <a:noAutofit/>
          </a:bodyPr>
          <a:lstStyle/>
          <a:p>
            <a:r>
              <a:rPr lang="en-GB" sz="2400" dirty="0"/>
              <a:t>Continuing, resuming, postponing, finishing, or starting new, research</a:t>
            </a:r>
          </a:p>
          <a:p>
            <a:endParaRPr lang="en-GB" sz="800" dirty="0"/>
          </a:p>
          <a:p>
            <a:r>
              <a:rPr lang="en-GB" sz="2400" dirty="0"/>
              <a:t>Participant and researcher risks, wellbeing and relations</a:t>
            </a:r>
          </a:p>
          <a:p>
            <a:endParaRPr lang="en-GB" sz="800" dirty="0"/>
          </a:p>
          <a:p>
            <a:r>
              <a:rPr lang="en-GB" sz="2400" dirty="0"/>
              <a:t>Change of methods / modes</a:t>
            </a:r>
          </a:p>
          <a:p>
            <a:endParaRPr lang="en-GB" sz="800" dirty="0"/>
          </a:p>
          <a:p>
            <a:r>
              <a:rPr lang="en-GB" sz="2400" dirty="0"/>
              <a:t>Support and guidance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  <p:pic>
        <p:nvPicPr>
          <p:cNvPr id="9" name="Picture 8" descr="A picture containing scale, device&#10;&#10;Description automatically generated">
            <a:extLst>
              <a:ext uri="{FF2B5EF4-FFF2-40B4-BE49-F238E27FC236}">
                <a16:creationId xmlns:a16="http://schemas.microsoft.com/office/drawing/2014/main" xmlns="" id="{0C148ABA-0187-4F4E-B535-282055413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5864" y="2315579"/>
            <a:ext cx="25400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3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56" y="510569"/>
            <a:ext cx="10833903" cy="1325563"/>
          </a:xfrm>
        </p:spPr>
        <p:txBody>
          <a:bodyPr/>
          <a:lstStyle/>
          <a:p>
            <a:r>
              <a:rPr lang="en-GB" dirty="0"/>
              <a:t>Procedural and relational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056" y="1836132"/>
            <a:ext cx="11030673" cy="43817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Procedural ethics</a:t>
            </a:r>
          </a:p>
          <a:p>
            <a:pPr marL="0" indent="0">
              <a:buNone/>
            </a:pPr>
            <a:r>
              <a:rPr lang="en-GB" sz="2400" dirty="0"/>
              <a:t>Practical measures ensuring the safety of participants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r>
              <a:rPr lang="en-GB" sz="2400" b="1" dirty="0"/>
              <a:t>Relational ethics </a:t>
            </a:r>
          </a:p>
          <a:p>
            <a:pPr marL="0" indent="0">
              <a:buNone/>
            </a:pPr>
            <a:r>
              <a:rPr lang="en-GB" sz="2400" dirty="0"/>
              <a:t>Researchers consider their own social positions, roles and responsibilities in their relationships with the participants and subject matter (</a:t>
            </a:r>
            <a:r>
              <a:rPr lang="en-GB" sz="2400" dirty="0" err="1"/>
              <a:t>Liegghio</a:t>
            </a:r>
            <a:r>
              <a:rPr lang="en-GB" sz="2400" dirty="0"/>
              <a:t> &amp; </a:t>
            </a:r>
            <a:r>
              <a:rPr lang="en-GB" sz="2400" dirty="0" err="1"/>
              <a:t>Caragata</a:t>
            </a:r>
            <a:r>
              <a:rPr lang="en-GB" sz="2400" dirty="0"/>
              <a:t>, 2020)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118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56" y="510569"/>
            <a:ext cx="10833903" cy="1325563"/>
          </a:xfrm>
        </p:spPr>
        <p:txBody>
          <a:bodyPr/>
          <a:lstStyle/>
          <a:p>
            <a:r>
              <a:rPr lang="en-GB" dirty="0"/>
              <a:t>Ethical dilemmas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36" y="1836132"/>
            <a:ext cx="11250593" cy="4381789"/>
          </a:xfrm>
        </p:spPr>
        <p:txBody>
          <a:bodyPr>
            <a:noAutofit/>
          </a:bodyPr>
          <a:lstStyle/>
          <a:p>
            <a:r>
              <a:rPr lang="en-GB" sz="2400" dirty="0"/>
              <a:t>Rethinking research plans is an ‘ethical imperative’ (Kara &amp; Khoo, 2020)</a:t>
            </a:r>
          </a:p>
          <a:p>
            <a:pPr marL="0" indent="0">
              <a:buNone/>
            </a:pPr>
            <a:endParaRPr lang="en-GB" sz="800" dirty="0"/>
          </a:p>
          <a:p>
            <a:r>
              <a:rPr lang="en-GB" sz="2400" dirty="0"/>
              <a:t>Social research can and should contribute unique insight into effects of pandemic (Pacheco &amp; </a:t>
            </a:r>
            <a:r>
              <a:rPr lang="en-GB" sz="2400" dirty="0" err="1"/>
              <a:t>Zaimağaoğlu</a:t>
            </a:r>
            <a:r>
              <a:rPr lang="en-GB" sz="2400" dirty="0"/>
              <a:t>, 2020)</a:t>
            </a:r>
          </a:p>
          <a:p>
            <a:endParaRPr lang="en-GB" sz="800" dirty="0"/>
          </a:p>
          <a:p>
            <a:r>
              <a:rPr lang="en-GB" sz="2400" dirty="0">
                <a:solidFill>
                  <a:schemeClr val="accent5"/>
                </a:solidFill>
              </a:rPr>
              <a:t>When research participation is not a priority, do participants want to continue?</a:t>
            </a:r>
            <a:endParaRPr lang="en-GB" sz="2400" dirty="0"/>
          </a:p>
          <a:p>
            <a:endParaRPr lang="en-GB" sz="800" dirty="0"/>
          </a:p>
          <a:p>
            <a:r>
              <a:rPr lang="en-GB" sz="2400" dirty="0"/>
              <a:t>Ethical responsibilities to participants to continue research (e.g., Cuevas-Parra, 2020) 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92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56" y="510569"/>
            <a:ext cx="10833903" cy="1325563"/>
          </a:xfrm>
        </p:spPr>
        <p:txBody>
          <a:bodyPr/>
          <a:lstStyle/>
          <a:p>
            <a:r>
              <a:rPr lang="en-GB" dirty="0"/>
              <a:t>Ensuring participant wellbeing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36" y="1836132"/>
            <a:ext cx="11250593" cy="4381789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accent5"/>
                </a:solidFill>
              </a:rPr>
              <a:t>Active concern for participant wellbeing throughout research processes (Ravitch, 2020)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Reconsidering ethics in response to: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effects of pandemic on participants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effects of adaptations to research methods / modes</a:t>
            </a:r>
          </a:p>
          <a:p>
            <a:pPr marL="0" indent="0">
              <a:buNone/>
            </a:pPr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(Re-)establishing trust and rapport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How are participants dealing with the pandemic?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28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sitting on a chair&#10;&#10;Description automatically generated with medium confidence">
            <a:extLst>
              <a:ext uri="{FF2B5EF4-FFF2-40B4-BE49-F238E27FC236}">
                <a16:creationId xmlns:a16="http://schemas.microsoft.com/office/drawing/2014/main" xmlns="" id="{628C40FE-CD6E-2544-89DE-AC06AAD81E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8638" y="0"/>
            <a:ext cx="9923362" cy="647279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859C7C2-2E06-404C-806B-B1D45C9F3861}"/>
              </a:ext>
            </a:extLst>
          </p:cNvPr>
          <p:cNvSpPr/>
          <p:nvPr/>
        </p:nvSpPr>
        <p:spPr>
          <a:xfrm>
            <a:off x="0" y="0"/>
            <a:ext cx="2453833" cy="647279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608" y="1725910"/>
            <a:ext cx="5116009" cy="2475699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</a:rPr>
              <a:t>How do you</a:t>
            </a:r>
            <a:br>
              <a:rPr lang="en-GB" sz="5400" dirty="0">
                <a:solidFill>
                  <a:schemeClr val="bg1"/>
                </a:solidFill>
              </a:rPr>
            </a:br>
            <a:r>
              <a:rPr lang="en-GB" sz="5400" dirty="0">
                <a:solidFill>
                  <a:schemeClr val="bg1"/>
                </a:solidFill>
              </a:rPr>
              <a:t>start that conversation?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F4D4CC4-CF30-A847-BD5E-76A0BD86E74E}"/>
              </a:ext>
            </a:extLst>
          </p:cNvPr>
          <p:cNvSpPr txBox="1"/>
          <p:nvPr/>
        </p:nvSpPr>
        <p:spPr>
          <a:xfrm>
            <a:off x="10256855" y="6134582"/>
            <a:ext cx="19351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Photo: Nik </a:t>
            </a:r>
            <a:r>
              <a:rPr lang="en-US" sz="1000" dirty="0" err="1">
                <a:solidFill>
                  <a:schemeClr val="bg1"/>
                </a:solidFill>
              </a:rPr>
              <a:t>Shuliahin</a:t>
            </a:r>
            <a:r>
              <a:rPr lang="en-US" sz="1000" dirty="0">
                <a:solidFill>
                  <a:schemeClr val="bg1"/>
                </a:solidFill>
              </a:rPr>
              <a:t>, </a:t>
            </a:r>
            <a:r>
              <a:rPr lang="en-US" sz="1000" dirty="0" err="1">
                <a:solidFill>
                  <a:schemeClr val="bg1"/>
                </a:solidFill>
              </a:rPr>
              <a:t>Unsplash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382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56" y="510569"/>
            <a:ext cx="10833903" cy="1325563"/>
          </a:xfrm>
        </p:spPr>
        <p:txBody>
          <a:bodyPr/>
          <a:lstStyle/>
          <a:p>
            <a:r>
              <a:rPr lang="en-GB" dirty="0"/>
              <a:t>Promoting participant wellbeing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36" y="1836132"/>
            <a:ext cx="11250593" cy="4381789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accent5"/>
                </a:solidFill>
              </a:rPr>
              <a:t>‘Cosmopolitanism’ - we are all connected, dependent on, and responsible to, each other (Ravitch, 2020)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Draw on established models e.g., trauma-informed methodology, chronic illness methodology (Ravitch, 2020)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Use methods with the potential for promoting participant wellbeing: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therapeutic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reflective (e.g., diaries, photo-elicitation)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focus on positive outcomes (Pacheco &amp; </a:t>
            </a:r>
            <a:r>
              <a:rPr lang="en-GB" dirty="0" err="1">
                <a:solidFill>
                  <a:schemeClr val="accent5"/>
                </a:solidFill>
              </a:rPr>
              <a:t>Zaimağaoğlu</a:t>
            </a:r>
            <a:r>
              <a:rPr lang="en-GB" dirty="0">
                <a:solidFill>
                  <a:schemeClr val="accent5"/>
                </a:solidFill>
              </a:rPr>
              <a:t>, 2020)</a:t>
            </a:r>
          </a:p>
          <a:p>
            <a:pPr lvl="1"/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Mass Observation volunteer writers during pandemic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76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056" y="510569"/>
            <a:ext cx="10833903" cy="1325563"/>
          </a:xfrm>
        </p:spPr>
        <p:txBody>
          <a:bodyPr/>
          <a:lstStyle/>
          <a:p>
            <a:r>
              <a:rPr lang="en-GB" dirty="0"/>
              <a:t>Online pivot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136" y="1836132"/>
            <a:ext cx="11250593" cy="4381789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accent5"/>
                </a:solidFill>
              </a:rPr>
              <a:t>Online ethics online is a grey area - fast-changing technologies and adoption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Confidentiality and data security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Assessing risk remotely - participant coercion etc.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Ethical responses to digital divide</a:t>
            </a:r>
          </a:p>
          <a:p>
            <a:endParaRPr lang="en-GB" sz="800" dirty="0">
              <a:solidFill>
                <a:schemeClr val="accent5"/>
              </a:solidFill>
            </a:endParaRPr>
          </a:p>
          <a:p>
            <a:r>
              <a:rPr lang="en-GB" sz="2400" dirty="0">
                <a:solidFill>
                  <a:schemeClr val="accent5"/>
                </a:solidFill>
              </a:rPr>
              <a:t>Affordances of technology to mitigate risks</a:t>
            </a: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06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865248D3106048B4C342193B28D15C" ma:contentTypeVersion="12" ma:contentTypeDescription="Create a new document." ma:contentTypeScope="" ma:versionID="7ad7cb15fff9e9c6d8f77dbb39e43fde">
  <xsd:schema xmlns:xsd="http://www.w3.org/2001/XMLSchema" xmlns:xs="http://www.w3.org/2001/XMLSchema" xmlns:p="http://schemas.microsoft.com/office/2006/metadata/properties" xmlns:ns1="http://schemas.microsoft.com/sharepoint/v3" xmlns:ns2="0ca42d7e-b0d8-4cf5-aeef-1fa36f428839" targetNamespace="http://schemas.microsoft.com/office/2006/metadata/properties" ma:root="true" ma:fieldsID="b7b84aa2d4404ef300917626c4060738" ns1:_="" ns2:_="">
    <xsd:import namespace="http://schemas.microsoft.com/sharepoint/v3"/>
    <xsd:import namespace="0ca42d7e-b0d8-4cf5-aeef-1fa36f4288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a42d7e-b0d8-4cf5-aeef-1fa36f428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7575406-3F18-4990-832F-B1E6C49DA9AB}"/>
</file>

<file path=customXml/itemProps2.xml><?xml version="1.0" encoding="utf-8"?>
<ds:datastoreItem xmlns:ds="http://schemas.openxmlformats.org/officeDocument/2006/customXml" ds:itemID="{AEB058C5-5851-4CC5-AC1B-0062E47DEB79}"/>
</file>

<file path=customXml/itemProps3.xml><?xml version="1.0" encoding="utf-8"?>
<ds:datastoreItem xmlns:ds="http://schemas.openxmlformats.org/officeDocument/2006/customXml" ds:itemID="{92230F03-C62B-45DB-9145-59E460A2060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3397</TotalTime>
  <Words>858</Words>
  <Application>Microsoft Office PowerPoint</Application>
  <PresentationFormat>Widescreen</PresentationFormat>
  <Paragraphs>115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Making research ethical</vt:lpstr>
      <vt:lpstr>3 core themes</vt:lpstr>
      <vt:lpstr>Ethical challenges</vt:lpstr>
      <vt:lpstr>Procedural and relational ethics</vt:lpstr>
      <vt:lpstr>Ethical dilemmas</vt:lpstr>
      <vt:lpstr>Ensuring participant wellbeing</vt:lpstr>
      <vt:lpstr>How do you start that conversation?</vt:lpstr>
      <vt:lpstr>Promoting participant wellbeing</vt:lpstr>
      <vt:lpstr>Online pivot</vt:lpstr>
      <vt:lpstr>Support and guidance</vt:lpstr>
      <vt:lpstr>Researcher relations</vt:lpstr>
      <vt:lpstr>Ethics of inequities in Global South research</vt:lpstr>
      <vt:lpstr>Emotions as a new ‘ethical turn’ (Shankar, 2020)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Melanie Nind</cp:lastModifiedBy>
  <cp:revision>118</cp:revision>
  <cp:lastPrinted>2020-12-03T11:40:53Z</cp:lastPrinted>
  <dcterms:created xsi:type="dcterms:W3CDTF">2020-05-12T14:44:09Z</dcterms:created>
  <dcterms:modified xsi:type="dcterms:W3CDTF">2021-02-11T07:09:30Z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0x010100CD865248D3106048B4C342193B28D15C</vt:lpwstr>
  </property>
</Properties>
</file>