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80" r:id="rId2"/>
    <p:sldId id="285" r:id="rId3"/>
    <p:sldId id="287" r:id="rId4"/>
    <p:sldId id="283" r:id="rId5"/>
    <p:sldId id="286" r:id="rId6"/>
    <p:sldId id="284" r:id="rId7"/>
    <p:sldId id="278" r:id="rId8"/>
    <p:sldId id="281" r:id="rId9"/>
    <p:sldId id="282" r:id="rId10"/>
    <p:sldId id="28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79"/>
    <p:restoredTop sz="86395"/>
  </p:normalViewPr>
  <p:slideViewPr>
    <p:cSldViewPr snapToGrid="0" snapToObjects="1">
      <p:cViewPr varScale="1">
        <p:scale>
          <a:sx n="110" d="100"/>
          <a:sy n="110" d="100"/>
        </p:scale>
        <p:origin x="1576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DD8AA-EFCD-4049-B290-2AD84D79EB78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230F0-8B93-9541-A11C-5C07D4A256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973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735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426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915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111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973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651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949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829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747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267297"/>
            <a:ext cx="12192000" cy="4838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3748C-7BF2-404A-AC72-C23BCD2F8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254" y="1564640"/>
            <a:ext cx="11465492" cy="2294172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254" y="3950888"/>
            <a:ext cx="11465492" cy="18606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254" y="388306"/>
            <a:ext cx="5172814" cy="478159"/>
          </a:xfrm>
          <a:prstGeom prst="rect">
            <a:avLst/>
          </a:prstGeom>
        </p:spPr>
      </p:pic>
      <p:pic>
        <p:nvPicPr>
          <p:cNvPr id="7" name="Picture 6" descr="R:\CENTRES\NCRM\Publicity\Logos\University of Southampton\university logo copy.jpg">
            <a:extLst>
              <a:ext uri="{FF2B5EF4-FFF2-40B4-BE49-F238E27FC236}">
                <a16:creationId xmlns:a16="http://schemas.microsoft.com/office/drawing/2014/main" id="{D6D25CB6-1CAE-8B46-9C96-79D98998C5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960" y="6297320"/>
            <a:ext cx="1944216" cy="42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477" y="6249432"/>
            <a:ext cx="1181829" cy="50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607" y="6224270"/>
            <a:ext cx="504056" cy="5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874637" y="6252596"/>
            <a:ext cx="1853022" cy="46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64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66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D75CF-FE81-4D4E-AE17-2E9279689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4408771" cy="1048147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5C69E-D9E2-4945-8D10-0A69C219A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67768"/>
            <a:ext cx="6645558" cy="51891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FAA12-1017-D24F-BA1C-92103FDAE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3254" y="2146178"/>
            <a:ext cx="4408771" cy="401078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299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B756D8-B8E7-9243-A2BE-A2440AAEBE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67770"/>
            <a:ext cx="6645558" cy="51891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617FF34-4298-D249-9A85-19BC76741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4408771" cy="1048147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F544FF3-EE4A-8745-81B6-51F48CC57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3254" y="2146178"/>
            <a:ext cx="4408771" cy="401078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9975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267297"/>
            <a:ext cx="12192000" cy="48388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3254" y="3950888"/>
            <a:ext cx="11465492" cy="18606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www.ncrm.ac.uk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254" y="388306"/>
            <a:ext cx="5172814" cy="478159"/>
          </a:xfrm>
          <a:prstGeom prst="rect">
            <a:avLst/>
          </a:prstGeom>
        </p:spPr>
      </p:pic>
      <p:pic>
        <p:nvPicPr>
          <p:cNvPr id="7" name="Picture 6" descr="R:\CENTRES\NCRM\Publicity\Logos\University of Southampton\university logo copy.jpg">
            <a:extLst>
              <a:ext uri="{FF2B5EF4-FFF2-40B4-BE49-F238E27FC236}">
                <a16:creationId xmlns:a16="http://schemas.microsoft.com/office/drawing/2014/main" id="{D6D25CB6-1CAE-8B46-9C96-79D98998C5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960" y="6297320"/>
            <a:ext cx="1944216" cy="42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477" y="6249432"/>
            <a:ext cx="1181829" cy="50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607" y="6224270"/>
            <a:ext cx="504056" cy="5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874637" y="6252596"/>
            <a:ext cx="1853022" cy="46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92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267297"/>
            <a:ext cx="12192000" cy="48388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3748C-7BF2-404A-AC72-C23BCD2F8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254" y="1564640"/>
            <a:ext cx="11465492" cy="2294172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254" y="3950888"/>
            <a:ext cx="11465492" cy="18606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254" y="388306"/>
            <a:ext cx="5172814" cy="478159"/>
          </a:xfrm>
          <a:prstGeom prst="rect">
            <a:avLst/>
          </a:prstGeom>
        </p:spPr>
      </p:pic>
      <p:pic>
        <p:nvPicPr>
          <p:cNvPr id="7" name="Picture 6" descr="R:\CENTRES\NCRM\Publicity\Logos\University of Southampton\university logo copy.jpg">
            <a:extLst>
              <a:ext uri="{FF2B5EF4-FFF2-40B4-BE49-F238E27FC236}">
                <a16:creationId xmlns:a16="http://schemas.microsoft.com/office/drawing/2014/main" id="{D6D25CB6-1CAE-8B46-9C96-79D98998C5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960" y="6297320"/>
            <a:ext cx="1944216" cy="42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477" y="6249432"/>
            <a:ext cx="1181829" cy="50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607" y="6224270"/>
            <a:ext cx="504056" cy="5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874637" y="6252596"/>
            <a:ext cx="1853022" cy="46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38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267297"/>
            <a:ext cx="12192000" cy="48388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3748C-7BF2-404A-AC72-C23BCD2F8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254" y="1564640"/>
            <a:ext cx="11465492" cy="2294172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254" y="3950888"/>
            <a:ext cx="11465492" cy="18606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254" y="388306"/>
            <a:ext cx="5172814" cy="478159"/>
          </a:xfrm>
          <a:prstGeom prst="rect">
            <a:avLst/>
          </a:prstGeom>
        </p:spPr>
      </p:pic>
      <p:pic>
        <p:nvPicPr>
          <p:cNvPr id="7" name="Picture 6" descr="R:\CENTRES\NCRM\Publicity\Logos\University of Southampton\university logo copy.jpg">
            <a:extLst>
              <a:ext uri="{FF2B5EF4-FFF2-40B4-BE49-F238E27FC236}">
                <a16:creationId xmlns:a16="http://schemas.microsoft.com/office/drawing/2014/main" id="{D6D25CB6-1CAE-8B46-9C96-79D98998C5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960" y="6297320"/>
            <a:ext cx="1944216" cy="42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477" y="6249432"/>
            <a:ext cx="1181829" cy="50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607" y="6224270"/>
            <a:ext cx="504056" cy="5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874637" y="6252596"/>
            <a:ext cx="1853022" cy="46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96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267297"/>
            <a:ext cx="12192000" cy="48388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3748C-7BF2-404A-AC72-C23BCD2F8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254" y="1564640"/>
            <a:ext cx="11465492" cy="2294172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254" y="3950888"/>
            <a:ext cx="11465492" cy="18606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254" y="388306"/>
            <a:ext cx="5172814" cy="478159"/>
          </a:xfrm>
          <a:prstGeom prst="rect">
            <a:avLst/>
          </a:prstGeom>
        </p:spPr>
      </p:pic>
      <p:pic>
        <p:nvPicPr>
          <p:cNvPr id="7" name="Picture 6" descr="R:\CENTRES\NCRM\Publicity\Logos\University of Southampton\university logo copy.jpg">
            <a:extLst>
              <a:ext uri="{FF2B5EF4-FFF2-40B4-BE49-F238E27FC236}">
                <a16:creationId xmlns:a16="http://schemas.microsoft.com/office/drawing/2014/main" id="{D6D25CB6-1CAE-8B46-9C96-79D98998C5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960" y="6297320"/>
            <a:ext cx="1944216" cy="42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477" y="6249432"/>
            <a:ext cx="1181829" cy="50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607" y="6224270"/>
            <a:ext cx="504056" cy="5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874637" y="6252596"/>
            <a:ext cx="1853022" cy="46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08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28D7D-7D49-6149-85A9-790F6302B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52792" cy="332023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C164E-B923-E240-9549-3665C48CF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254" y="4314986"/>
            <a:ext cx="11452792" cy="189277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4841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270E3-D185-C543-A176-FE39E0825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65492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CB8F3-4A2C-DA4D-A16E-D94E78743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635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997A0-490A-784A-A385-F0CA6C767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65492" cy="97299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E3A61-4AAF-E649-B9B9-0ED494C8F0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3254" y="2178754"/>
            <a:ext cx="5618968" cy="404932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07FADD-BF12-F941-A7FA-DA0D0D943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252" y="2178754"/>
            <a:ext cx="5631494" cy="404932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2001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B68ED-93B3-CA48-BD14-08002B653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78" y="2178754"/>
            <a:ext cx="5612445" cy="6862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B3630-FA56-C944-829B-CDE580034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078" y="3002666"/>
            <a:ext cx="5612445" cy="32254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F61A93-23B8-BE4F-B7AB-D0733A8FA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7252" y="2178754"/>
            <a:ext cx="5634670" cy="6862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FF97EC-EC9C-4542-AD36-17998146D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7252" y="3002666"/>
            <a:ext cx="5634670" cy="32254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B4DD1CF-364C-6F46-BCE5-2169AE16F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65492" cy="97299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094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B45BDD3-1A9E-F648-95FA-6F2F7556B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65492" cy="97299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2682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CABCB-53D2-2848-96D0-2209714C4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254" y="2506275"/>
            <a:ext cx="11465492" cy="3711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AC2D8B6F-598E-8249-89D1-C6BBA7F3B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654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F70C31-5F59-4D46-8052-4E0D39FFB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6469694"/>
            <a:ext cx="12192000" cy="38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4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51" r:id="rId5"/>
    <p:sldLayoutId id="2147483650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doi:10.18148/srm/2020.v14i2.7753" TargetMode="External"/><Relationship Id="rId3" Type="http://schemas.openxmlformats.org/officeDocument/2006/relationships/hyperlink" Target="https://doi.org/10.18148/srm/2020.v14i2.7746" TargetMode="External"/><Relationship Id="rId7" Type="http://schemas.openxmlformats.org/officeDocument/2006/relationships/hyperlink" Target="https://doi.org/10.18148/srm/2020.v14i2.775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oi.org/10.18148/srm/2020.v14i2.7743" TargetMode="External"/><Relationship Id="rId5" Type="http://schemas.openxmlformats.org/officeDocument/2006/relationships/hyperlink" Target="https://doi.org/10.1007/s11092-020-09322-y" TargetMode="External"/><Relationship Id="rId4" Type="http://schemas.openxmlformats.org/officeDocument/2006/relationships/hyperlink" Target="https://www.poverty-action.org/blog/considerations-doing-intimate-partner-violence-research-time-coronaviru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3254" y="1564640"/>
            <a:ext cx="11465492" cy="2000363"/>
          </a:xfrm>
        </p:spPr>
        <p:txBody>
          <a:bodyPr/>
          <a:lstStyle/>
          <a:p>
            <a:r>
              <a:rPr lang="en-GB" dirty="0"/>
              <a:t>Survey methods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Andy Coverdale, Research Fellow, University of Southampton</a:t>
            </a:r>
          </a:p>
          <a:p>
            <a:r>
              <a:rPr lang="en-GB" dirty="0"/>
              <a:t>Twitter: @</a:t>
            </a:r>
            <a:r>
              <a:rPr lang="en-GB" dirty="0" err="1"/>
              <a:t>andycoverdale</a:t>
            </a:r>
            <a:r>
              <a:rPr lang="en-GB" dirty="0"/>
              <a:t> / email: </a:t>
            </a:r>
            <a:r>
              <a:rPr lang="en-GB" dirty="0" err="1"/>
              <a:t>A.Coverdale@soton.ac.uk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3732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928" y="436562"/>
            <a:ext cx="10664144" cy="1325563"/>
          </a:xfrm>
        </p:spPr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929" y="1762125"/>
            <a:ext cx="10664144" cy="44557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400" dirty="0"/>
              <a:t>Burton, J. et al. (2020) How Understanding Society: The UK Household Longitudinal Study adapted to the COVID-19 pandemic. Survey Research Methods. </a:t>
            </a:r>
            <a:r>
              <a:rPr lang="en-GB" sz="1400" dirty="0">
                <a:hlinkClick r:id="rId3"/>
              </a:rPr>
              <a:t>https://doi.org/10.18148/srm/2020.v14i2.7746</a:t>
            </a:r>
            <a:endParaRPr lang="en-GB" sz="1400" dirty="0"/>
          </a:p>
          <a:p>
            <a:pPr marL="0" indent="0">
              <a:buNone/>
            </a:pPr>
            <a:r>
              <a:rPr lang="en-GB" sz="1400" dirty="0"/>
              <a:t>Connelly, R. &amp; Gayle, V. (2020) Social surveys during the COVID-19 pandemic. In Kara, H. &amp; Khoo, S-M. (Eds) Researching in the Age of COVID-19. Volume 1: Response and Reassessment. Bristol: Policy Press.</a:t>
            </a:r>
          </a:p>
          <a:p>
            <a:pPr marL="0" indent="0">
              <a:buNone/>
            </a:pPr>
            <a:r>
              <a:rPr lang="en-GB" sz="1400" dirty="0"/>
              <a:t>Dartnall, E. &amp; Bates-</a:t>
            </a:r>
            <a:r>
              <a:rPr lang="en-GB" sz="1400" dirty="0" err="1"/>
              <a:t>Jefferys</a:t>
            </a:r>
            <a:r>
              <a:rPr lang="en-GB" sz="1400" dirty="0"/>
              <a:t>, E. (2020) Considerations for Doing Intimate Partner Violence Research in the Time of Coronavirus. IPA </a:t>
            </a:r>
            <a:r>
              <a:rPr lang="en-GB" sz="1400" dirty="0">
                <a:hlinkClick r:id="rId4"/>
              </a:rPr>
              <a:t>https://www.poverty-action.org/blog/considerations-doing-intimate-partner-violence-research-time-coronavirus</a:t>
            </a:r>
            <a:endParaRPr lang="en-GB" sz="1400" dirty="0"/>
          </a:p>
          <a:p>
            <a:pPr marL="0" indent="0">
              <a:buNone/>
            </a:pPr>
            <a:r>
              <a:rPr lang="en-GB" sz="1400" dirty="0" err="1"/>
              <a:t>Henze</a:t>
            </a:r>
            <a:r>
              <a:rPr lang="en-GB" sz="1400" dirty="0"/>
              <a:t>, J., et al. (2020) Switching over instead of switching off: a digital field research conducted by small-scale farmers in southern Africa and Indonesia In Kara, H. &amp; Khoo, S-M. (Eds) Researching in the Age of COVID-19. Volume 1: Response and Reassessment. Bristol: Policy Press.</a:t>
            </a:r>
          </a:p>
          <a:p>
            <a:pPr marL="0" indent="0">
              <a:buNone/>
            </a:pPr>
            <a:r>
              <a:rPr lang="en-GB" sz="1400" dirty="0"/>
              <a:t>Huber, S.G., &amp; Helm, C. (2020) COVID-19 and schooling: evaluation, assessment and accountability in times of crises - reacting quickly to explore key issues for policy, practice and research with the school barometer. Educational Assessment, Evaluation and Accountability. </a:t>
            </a:r>
            <a:r>
              <a:rPr lang="en-GB" sz="1400" dirty="0">
                <a:hlinkClick r:id="rId5"/>
              </a:rPr>
              <a:t>https://doi.org/10.1007/s11092-020-09322-y</a:t>
            </a:r>
            <a:endParaRPr lang="en-GB" sz="1400" dirty="0"/>
          </a:p>
          <a:p>
            <a:pPr marL="0" indent="0">
              <a:buNone/>
            </a:pPr>
            <a:r>
              <a:rPr lang="en-GB" sz="1400" dirty="0" err="1"/>
              <a:t>Sakshaug</a:t>
            </a:r>
            <a:r>
              <a:rPr lang="en-GB" sz="1400" dirty="0"/>
              <a:t>, J.W. et al. (2020) Impacts of the COVID-19 Pandemic on </a:t>
            </a:r>
            <a:r>
              <a:rPr lang="en-GB" sz="1400" dirty="0" err="1"/>
              <a:t>Labor</a:t>
            </a:r>
            <a:r>
              <a:rPr lang="en-GB" sz="1400" dirty="0"/>
              <a:t> Market Surveys at the German Institute for Employment Research. Survey Research Methods. </a:t>
            </a:r>
            <a:r>
              <a:rPr lang="en-GB" sz="1400" dirty="0">
                <a:hlinkClick r:id="rId6"/>
              </a:rPr>
              <a:t>https://doi.org/10.18148/srm/2020.v14i2.7743</a:t>
            </a:r>
            <a:endParaRPr lang="en-GB" sz="1400" dirty="0"/>
          </a:p>
          <a:p>
            <a:pPr marL="0" indent="0">
              <a:buNone/>
            </a:pPr>
            <a:r>
              <a:rPr lang="en-GB" sz="1400" dirty="0"/>
              <a:t>Sastry, N. et al. (2020) Effects of the COVID-19 Crisis on Survey Fieldwork: Experience and Lessons From Two Major Supplements to the U.S. Panel Study of Income Dynamics. Survey Research Methods.  </a:t>
            </a:r>
            <a:r>
              <a:rPr lang="en-GB" sz="1400" dirty="0">
                <a:hlinkClick r:id="rId7"/>
              </a:rPr>
              <a:t>https://doi.org/10.18148/srm/2020.v14i2.7752</a:t>
            </a:r>
            <a:endParaRPr lang="en-GB" sz="1400" dirty="0"/>
          </a:p>
          <a:p>
            <a:pPr marL="0" indent="0">
              <a:buNone/>
            </a:pPr>
            <a:r>
              <a:rPr lang="en-GB" sz="1400" dirty="0"/>
              <a:t>Will, G. et al. (2020) COVID-19 lockdown during field work: Challenges and strategies in continuing the </a:t>
            </a:r>
            <a:r>
              <a:rPr lang="en-GB" sz="1400" dirty="0" err="1"/>
              <a:t>ReGES</a:t>
            </a:r>
            <a:r>
              <a:rPr lang="en-GB" sz="1400" dirty="0"/>
              <a:t> study. Survey Research Methods, 14(2), 247-252 </a:t>
            </a:r>
            <a:r>
              <a:rPr lang="en-GB" sz="1400" dirty="0">
                <a:hlinkClick r:id="rId8"/>
              </a:rPr>
              <a:t>https://doi:10.18148/srm/2020.v14i2.7753</a:t>
            </a:r>
            <a:endParaRPr lang="en-GB" sz="1400" dirty="0"/>
          </a:p>
          <a:p>
            <a:pPr marL="0" indent="0">
              <a:buNone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603352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928" y="436562"/>
            <a:ext cx="10664144" cy="1325563"/>
          </a:xfrm>
        </p:spPr>
        <p:txBody>
          <a:bodyPr/>
          <a:lstStyle/>
          <a:p>
            <a:r>
              <a:rPr lang="en-GB" dirty="0"/>
              <a:t>Panel / longitudinal surveys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929" y="1762125"/>
            <a:ext cx="5995686" cy="4455795"/>
          </a:xfrm>
        </p:spPr>
        <p:txBody>
          <a:bodyPr>
            <a:normAutofit/>
          </a:bodyPr>
          <a:lstStyle/>
          <a:p>
            <a:r>
              <a:rPr lang="en-GB" sz="3000" dirty="0"/>
              <a:t>Long-term and large scale</a:t>
            </a:r>
          </a:p>
          <a:p>
            <a:r>
              <a:rPr lang="en-GB" sz="3000" dirty="0"/>
              <a:t>Multiple and varied workflows / samples</a:t>
            </a:r>
          </a:p>
          <a:p>
            <a:r>
              <a:rPr lang="en-GB" sz="3000" dirty="0"/>
              <a:t>Different phases / waves of   survey lifecycles</a:t>
            </a:r>
          </a:p>
          <a:p>
            <a:r>
              <a:rPr lang="en-GB" sz="3000" dirty="0"/>
              <a:t>Mixed methods / modes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95345A-C784-4E44-9123-40A4C1DCEC48}"/>
              </a:ext>
            </a:extLst>
          </p:cNvPr>
          <p:cNvSpPr txBox="1"/>
          <p:nvPr/>
        </p:nvSpPr>
        <p:spPr>
          <a:xfrm>
            <a:off x="5405377" y="6079420"/>
            <a:ext cx="20585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Anna </a:t>
            </a:r>
            <a:r>
              <a:rPr lang="en-US" sz="1200" dirty="0" err="1"/>
              <a:t>Dziubinska</a:t>
            </a:r>
            <a:r>
              <a:rPr lang="en-US" sz="1200" dirty="0"/>
              <a:t>, </a:t>
            </a:r>
            <a:r>
              <a:rPr lang="en-US" sz="1200" dirty="0" err="1"/>
              <a:t>Unsplash</a:t>
            </a:r>
            <a:endParaRPr lang="en-US" sz="1200" dirty="0"/>
          </a:p>
        </p:txBody>
      </p:sp>
      <p:pic>
        <p:nvPicPr>
          <p:cNvPr id="8" name="Picture 7" descr="A group of people walking up a flight of stairs&#10;&#10;Description automatically generated with low confidence">
            <a:extLst>
              <a:ext uri="{FF2B5EF4-FFF2-40B4-BE49-F238E27FC236}">
                <a16:creationId xmlns:a16="http://schemas.microsoft.com/office/drawing/2014/main" id="{55ED3138-E781-E54D-8FA5-FD7B56373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8268" y="0"/>
            <a:ext cx="4633732" cy="646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62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928" y="436562"/>
            <a:ext cx="10664144" cy="1325563"/>
          </a:xfrm>
        </p:spPr>
        <p:txBody>
          <a:bodyPr/>
          <a:lstStyle/>
          <a:p>
            <a:r>
              <a:rPr lang="en-GB" dirty="0"/>
              <a:t>Rapid surveys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929" y="1762125"/>
            <a:ext cx="10664144" cy="4455795"/>
          </a:xfrm>
        </p:spPr>
        <p:txBody>
          <a:bodyPr>
            <a:normAutofit/>
          </a:bodyPr>
          <a:lstStyle/>
          <a:p>
            <a:r>
              <a:rPr lang="en-GB" sz="3000" dirty="0"/>
              <a:t>A 'demand' for rapid survey data on the effect of </a:t>
            </a:r>
            <a:r>
              <a:rPr lang="en-GB" sz="3000" dirty="0" err="1"/>
              <a:t>Covid</a:t>
            </a:r>
            <a:r>
              <a:rPr lang="en-GB" sz="3000" dirty="0"/>
              <a:t> (</a:t>
            </a:r>
            <a:r>
              <a:rPr lang="en-GB" sz="3000" dirty="0" err="1"/>
              <a:t>Sakshaug</a:t>
            </a:r>
            <a:r>
              <a:rPr lang="en-GB" sz="3000" dirty="0"/>
              <a:t> et al., 2020)</a:t>
            </a:r>
          </a:p>
          <a:p>
            <a:r>
              <a:rPr lang="en-GB" sz="3000" dirty="0"/>
              <a:t>Survey researchers are well-placed, with: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3000" dirty="0"/>
              <a:t> established infrastructure / samples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3000" dirty="0"/>
              <a:t> potential for comparable data</a:t>
            </a:r>
          </a:p>
          <a:p>
            <a:pPr marL="457200" lvl="1" indent="0">
              <a:buNone/>
            </a:pPr>
            <a:endParaRPr lang="en-GB" sz="3000" dirty="0"/>
          </a:p>
          <a:p>
            <a:r>
              <a:rPr lang="en-GB" sz="3000" dirty="0"/>
              <a:t>Rapid survey methods can be ‘opportunistic’ compromising reliability modelling (Connelly &amp; Gayle, 2020)</a:t>
            </a:r>
          </a:p>
        </p:txBody>
      </p:sp>
    </p:spTree>
    <p:extLst>
      <p:ext uri="{BB962C8B-B14F-4D97-AF65-F5344CB8AC3E}">
        <p14:creationId xmlns:p14="http://schemas.microsoft.com/office/powerpoint/2010/main" val="1528450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74" y="2375824"/>
            <a:ext cx="5752618" cy="1325563"/>
          </a:xfrm>
        </p:spPr>
        <p:txBody>
          <a:bodyPr>
            <a:noAutofit/>
          </a:bodyPr>
          <a:lstStyle/>
          <a:p>
            <a:pPr algn="r"/>
            <a:r>
              <a:rPr lang="en-GB" sz="6000" dirty="0"/>
              <a:t>Switching over instead of switching 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8866" y="4435877"/>
            <a:ext cx="3333509" cy="69170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3000" dirty="0" err="1"/>
              <a:t>Henze</a:t>
            </a:r>
            <a:r>
              <a:rPr lang="en-GB" sz="3000" dirty="0"/>
              <a:t> et al. (2020)</a:t>
            </a:r>
          </a:p>
        </p:txBody>
      </p:sp>
      <p:pic>
        <p:nvPicPr>
          <p:cNvPr id="5" name="Picture 4" descr="A picture containing text, keyboard, indoor, electronics&#10;&#10;Description automatically generated">
            <a:extLst>
              <a:ext uri="{FF2B5EF4-FFF2-40B4-BE49-F238E27FC236}">
                <a16:creationId xmlns:a16="http://schemas.microsoft.com/office/drawing/2014/main" id="{5043A029-B012-C543-83E4-D6B78CB92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166" y="0"/>
            <a:ext cx="5431834" cy="64702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E26399-17DB-614B-B260-AF597D961480}"/>
              </a:ext>
            </a:extLst>
          </p:cNvPr>
          <p:cNvSpPr txBox="1"/>
          <p:nvPr/>
        </p:nvSpPr>
        <p:spPr>
          <a:xfrm>
            <a:off x="4791920" y="6053559"/>
            <a:ext cx="18742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Marcel </a:t>
            </a:r>
            <a:r>
              <a:rPr lang="en-US" sz="1200" dirty="0" err="1"/>
              <a:t>Strauß</a:t>
            </a:r>
            <a:r>
              <a:rPr lang="en-US" sz="1200" dirty="0"/>
              <a:t>, </a:t>
            </a:r>
            <a:r>
              <a:rPr lang="en-US" sz="1200" dirty="0" err="1"/>
              <a:t>Unsplash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61692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928" y="436562"/>
            <a:ext cx="10664144" cy="1325563"/>
          </a:xfrm>
        </p:spPr>
        <p:txBody>
          <a:bodyPr/>
          <a:lstStyle/>
          <a:p>
            <a:r>
              <a:rPr lang="en-GB" dirty="0"/>
              <a:t>Mode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929" y="1762125"/>
            <a:ext cx="10664144" cy="4455795"/>
          </a:xfrm>
        </p:spPr>
        <p:txBody>
          <a:bodyPr>
            <a:normAutofit/>
          </a:bodyPr>
          <a:lstStyle/>
          <a:p>
            <a:r>
              <a:rPr lang="en-GB" sz="3000" dirty="0"/>
              <a:t>From face-to-face / site visits to telephone (CATI), SMS and video conferencing</a:t>
            </a:r>
          </a:p>
          <a:p>
            <a:r>
              <a:rPr lang="en-GB" sz="3000" dirty="0"/>
              <a:t>Digital divide</a:t>
            </a:r>
          </a:p>
          <a:p>
            <a:r>
              <a:rPr lang="en-GB" sz="3000" dirty="0"/>
              <a:t>Issues around sensitive research e.g., sexual violence (Dartnall &amp; Ellen Bates-</a:t>
            </a:r>
            <a:r>
              <a:rPr lang="en-GB" sz="3000" dirty="0" err="1"/>
              <a:t>Jefferys</a:t>
            </a:r>
            <a:r>
              <a:rPr lang="en-GB" sz="3000" dirty="0"/>
              <a:t>, 2020)</a:t>
            </a:r>
          </a:p>
          <a:p>
            <a:r>
              <a:rPr lang="en-GB" sz="3000" dirty="0"/>
              <a:t>Global South: limited internet access vs. widespread ownership and use of mobile phones</a:t>
            </a:r>
          </a:p>
        </p:txBody>
      </p:sp>
    </p:spTree>
    <p:extLst>
      <p:ext uri="{BB962C8B-B14F-4D97-AF65-F5344CB8AC3E}">
        <p14:creationId xmlns:p14="http://schemas.microsoft.com/office/powerpoint/2010/main" val="3588901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928" y="436562"/>
            <a:ext cx="10664144" cy="1325563"/>
          </a:xfrm>
        </p:spPr>
        <p:txBody>
          <a:bodyPr/>
          <a:lstStyle/>
          <a:p>
            <a:r>
              <a:rPr lang="en-GB" dirty="0"/>
              <a:t>Protocol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929" y="1762125"/>
            <a:ext cx="10664144" cy="4455795"/>
          </a:xfrm>
        </p:spPr>
        <p:txBody>
          <a:bodyPr>
            <a:normAutofit/>
          </a:bodyPr>
          <a:lstStyle/>
          <a:p>
            <a:r>
              <a:rPr lang="en-GB" sz="3000" dirty="0"/>
              <a:t>Redesigning and retraining</a:t>
            </a:r>
          </a:p>
          <a:p>
            <a:r>
              <a:rPr lang="en-GB" sz="3000" dirty="0"/>
              <a:t>To accommodate changes in mode: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3200" dirty="0"/>
              <a:t> </a:t>
            </a:r>
            <a:r>
              <a:rPr lang="en-GB" sz="3000" dirty="0"/>
              <a:t>duration / pace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3200" dirty="0"/>
              <a:t> </a:t>
            </a:r>
            <a:r>
              <a:rPr lang="en-GB" sz="3000" dirty="0"/>
              <a:t>supplementary artefacts (e.g., images, sliders)</a:t>
            </a:r>
          </a:p>
          <a:p>
            <a:r>
              <a:rPr lang="en-GB" sz="3000" dirty="0"/>
              <a:t>To accommodate shifts in research phenomena: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3200" dirty="0"/>
              <a:t> </a:t>
            </a:r>
            <a:r>
              <a:rPr lang="en-GB" sz="3000" dirty="0"/>
              <a:t>effect of </a:t>
            </a:r>
            <a:r>
              <a:rPr lang="en-GB" sz="3000" dirty="0" err="1"/>
              <a:t>Covid</a:t>
            </a:r>
            <a:r>
              <a:rPr lang="en-GB" sz="3000" dirty="0"/>
              <a:t> on participants / sites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3200" dirty="0"/>
              <a:t> </a:t>
            </a:r>
            <a:r>
              <a:rPr lang="en-GB" sz="3000" dirty="0"/>
              <a:t>participants' response to </a:t>
            </a:r>
            <a:r>
              <a:rPr lang="en-GB" sz="3000" dirty="0" err="1"/>
              <a:t>Covid</a:t>
            </a:r>
            <a:endParaRPr lang="en-GB" sz="3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4380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928" y="436562"/>
            <a:ext cx="10664144" cy="1325563"/>
          </a:xfrm>
        </p:spPr>
        <p:txBody>
          <a:bodyPr/>
          <a:lstStyle/>
          <a:p>
            <a:r>
              <a:rPr lang="en-GB" dirty="0"/>
              <a:t>Validity and reliability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928" y="1734546"/>
            <a:ext cx="6018837" cy="44557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Necessary to distinguish between the effects of: </a:t>
            </a:r>
          </a:p>
          <a:p>
            <a:pPr marL="514350" indent="-514350">
              <a:buAutoNum type="arabicParenBoth"/>
            </a:pPr>
            <a:r>
              <a:rPr lang="en-GB" dirty="0"/>
              <a:t>change of mode</a:t>
            </a:r>
          </a:p>
          <a:p>
            <a:pPr marL="514350" indent="-514350">
              <a:buAutoNum type="arabicParenBoth"/>
            </a:pPr>
            <a:r>
              <a:rPr lang="en-GB" dirty="0"/>
              <a:t>changes to research phenomena </a:t>
            </a:r>
          </a:p>
          <a:p>
            <a:pPr marL="0" indent="0">
              <a:buNone/>
            </a:pPr>
            <a:r>
              <a:rPr lang="en-GB" dirty="0"/>
              <a:t>(Burton et al., 2020; </a:t>
            </a:r>
            <a:r>
              <a:rPr lang="en-GB" dirty="0" err="1"/>
              <a:t>Sakshaug</a:t>
            </a:r>
            <a:r>
              <a:rPr lang="en-GB" dirty="0"/>
              <a:t> et al., 2020)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 descr="A picture containing device, close&#10;&#10;Description automatically generated">
            <a:extLst>
              <a:ext uri="{FF2B5EF4-FFF2-40B4-BE49-F238E27FC236}">
                <a16:creationId xmlns:a16="http://schemas.microsoft.com/office/drawing/2014/main" id="{DBCB755B-A7D6-864B-A02B-C94D49526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706" y="1"/>
            <a:ext cx="5108294" cy="64661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8C13B96-D291-5D4D-AF64-A91F56DE6B79}"/>
              </a:ext>
            </a:extLst>
          </p:cNvPr>
          <p:cNvSpPr/>
          <p:nvPr/>
        </p:nvSpPr>
        <p:spPr>
          <a:xfrm>
            <a:off x="5202389" y="6051842"/>
            <a:ext cx="17872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Ricardo Arce, </a:t>
            </a:r>
            <a:r>
              <a:rPr lang="en-US" sz="1200" dirty="0" err="1"/>
              <a:t>Unsplash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39948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928" y="436562"/>
            <a:ext cx="10664144" cy="1325563"/>
          </a:xfrm>
        </p:spPr>
        <p:txBody>
          <a:bodyPr/>
          <a:lstStyle/>
          <a:p>
            <a:r>
              <a:rPr lang="en-GB" dirty="0"/>
              <a:t>Mitigating validity and reliability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929" y="1762125"/>
            <a:ext cx="10664144" cy="4455795"/>
          </a:xfrm>
        </p:spPr>
        <p:txBody>
          <a:bodyPr>
            <a:normAutofit/>
          </a:bodyPr>
          <a:lstStyle/>
          <a:p>
            <a:r>
              <a:rPr lang="en-GB" sz="3000" dirty="0"/>
              <a:t>Unique bespoke rapid surveys (e.g., Huber &amp; Helm, 2020)</a:t>
            </a:r>
          </a:p>
          <a:p>
            <a:r>
              <a:rPr lang="en-GB" sz="3000" dirty="0"/>
              <a:t>Supplementary surveys - 'piggybacking' </a:t>
            </a:r>
            <a:r>
              <a:rPr lang="en-GB" sz="3000" dirty="0" err="1"/>
              <a:t>Covid</a:t>
            </a:r>
            <a:r>
              <a:rPr lang="en-GB" sz="3000" dirty="0"/>
              <a:t>-focused surveys on existing longitudinal surveys (Connelly &amp; Gayle, 2020)</a:t>
            </a:r>
          </a:p>
          <a:p>
            <a:r>
              <a:rPr lang="en-GB" sz="3000" dirty="0"/>
              <a:t>Using a sub-sample for </a:t>
            </a:r>
            <a:r>
              <a:rPr lang="en-GB" sz="3000" dirty="0" err="1"/>
              <a:t>Covid</a:t>
            </a:r>
            <a:r>
              <a:rPr lang="en-GB" sz="3000" dirty="0"/>
              <a:t>-related enquiries (Sastry et al., 2020)</a:t>
            </a:r>
          </a:p>
          <a:p>
            <a:r>
              <a:rPr lang="en-GB" sz="3000" dirty="0"/>
              <a:t>Separate </a:t>
            </a:r>
            <a:r>
              <a:rPr lang="en-GB" sz="3000" dirty="0" err="1"/>
              <a:t>Covid</a:t>
            </a:r>
            <a:r>
              <a:rPr lang="en-GB" sz="3000" dirty="0"/>
              <a:t>-specific questions at the end of interviews (Will et al., 2020)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1111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928" y="436562"/>
            <a:ext cx="10664144" cy="1325563"/>
          </a:xfrm>
        </p:spPr>
        <p:txBody>
          <a:bodyPr/>
          <a:lstStyle/>
          <a:p>
            <a:r>
              <a:rPr lang="en-GB" dirty="0"/>
              <a:t>Coming out of the pandemic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929" y="1762125"/>
            <a:ext cx="10664144" cy="4455795"/>
          </a:xfrm>
        </p:spPr>
        <p:txBody>
          <a:bodyPr>
            <a:normAutofit/>
          </a:bodyPr>
          <a:lstStyle/>
          <a:p>
            <a:r>
              <a:rPr lang="en-GB" sz="3200" dirty="0"/>
              <a:t>Ongoing challenges: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3000" dirty="0"/>
              <a:t> Fluctuations in restrictions and regional variations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3000" dirty="0"/>
              <a:t> Re-establishing contact / trust with participants</a:t>
            </a:r>
          </a:p>
          <a:p>
            <a:endParaRPr lang="en-GB" sz="3200" dirty="0"/>
          </a:p>
          <a:p>
            <a:r>
              <a:rPr lang="en-GB" sz="3200" dirty="0"/>
              <a:t>Implications for the future: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3000" dirty="0"/>
              <a:t> Cost savings with switch to telephone / online modes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3000" dirty="0"/>
              <a:t> Increased recognition of local researchers / enumerators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846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CRM">
      <a:dk1>
        <a:srgbClr val="545860"/>
      </a:dk1>
      <a:lt1>
        <a:srgbClr val="FFFFFF"/>
      </a:lt1>
      <a:dk2>
        <a:srgbClr val="545860"/>
      </a:dk2>
      <a:lt2>
        <a:srgbClr val="E7E6E6"/>
      </a:lt2>
      <a:accent1>
        <a:srgbClr val="5BC3F5"/>
      </a:accent1>
      <a:accent2>
        <a:srgbClr val="3A5CB7"/>
      </a:accent2>
      <a:accent3>
        <a:srgbClr val="FFB653"/>
      </a:accent3>
      <a:accent4>
        <a:srgbClr val="E56B59"/>
      </a:accent4>
      <a:accent5>
        <a:srgbClr val="545860"/>
      </a:accent5>
      <a:accent6>
        <a:srgbClr val="E7E6E6"/>
      </a:accent6>
      <a:hlink>
        <a:srgbClr val="3A5CB7"/>
      </a:hlink>
      <a:folHlink>
        <a:srgbClr val="E56B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600451-2323-8640-8B92-977B474FAEB6}" vid="{1B9421E0-F233-9642-B89D-3A95E4A52F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865248D3106048B4C342193B28D15C" ma:contentTypeVersion="12" ma:contentTypeDescription="Create a new document." ma:contentTypeScope="" ma:versionID="7ad7cb15fff9e9c6d8f77dbb39e43fde">
  <xsd:schema xmlns:xsd="http://www.w3.org/2001/XMLSchema" xmlns:xs="http://www.w3.org/2001/XMLSchema" xmlns:p="http://schemas.microsoft.com/office/2006/metadata/properties" xmlns:ns1="http://schemas.microsoft.com/sharepoint/v3" xmlns:ns2="0ca42d7e-b0d8-4cf5-aeef-1fa36f428839" targetNamespace="http://schemas.microsoft.com/office/2006/metadata/properties" ma:root="true" ma:fieldsID="b7b84aa2d4404ef300917626c4060738" ns1:_="" ns2:_="">
    <xsd:import namespace="http://schemas.microsoft.com/sharepoint/v3"/>
    <xsd:import namespace="0ca42d7e-b0d8-4cf5-aeef-1fa36f4288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a42d7e-b0d8-4cf5-aeef-1fa36f4288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D9F6575-396A-4E4E-9992-5F8432421D44}"/>
</file>

<file path=customXml/itemProps2.xml><?xml version="1.0" encoding="utf-8"?>
<ds:datastoreItem xmlns:ds="http://schemas.openxmlformats.org/officeDocument/2006/customXml" ds:itemID="{1518D1CC-AB17-45B8-8E7B-AED89234F341}"/>
</file>

<file path=customXml/itemProps3.xml><?xml version="1.0" encoding="utf-8"?>
<ds:datastoreItem xmlns:ds="http://schemas.openxmlformats.org/officeDocument/2006/customXml" ds:itemID="{E5A4B632-57E1-44BD-8BB9-B443E30130E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2733</TotalTime>
  <Words>781</Words>
  <Application>Microsoft Macintosh PowerPoint</Application>
  <PresentationFormat>Widescreen</PresentationFormat>
  <Paragraphs>80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Courier New</vt:lpstr>
      <vt:lpstr>Office Theme</vt:lpstr>
      <vt:lpstr>Survey methods</vt:lpstr>
      <vt:lpstr>Panel / longitudinal surveys</vt:lpstr>
      <vt:lpstr>Rapid surveys</vt:lpstr>
      <vt:lpstr>Switching over instead of switching off</vt:lpstr>
      <vt:lpstr>Mode changes</vt:lpstr>
      <vt:lpstr>Protocol changes</vt:lpstr>
      <vt:lpstr>Validity and reliability</vt:lpstr>
      <vt:lpstr>Mitigating validity and reliability issues</vt:lpstr>
      <vt:lpstr>Coming out of the pandemic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Blunt</dc:creator>
  <cp:lastModifiedBy>Andy Coverdale</cp:lastModifiedBy>
  <cp:revision>62</cp:revision>
  <dcterms:created xsi:type="dcterms:W3CDTF">2020-05-12T14:44:09Z</dcterms:created>
  <dcterms:modified xsi:type="dcterms:W3CDTF">2021-01-27T16:08:28Z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0x010100CD865248D3106048B4C342193B28D15C</vt:lpwstr>
  </property>
</Properties>
</file>