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97" r:id="rId5"/>
    <p:sldId id="303" r:id="rId6"/>
    <p:sldId id="304" r:id="rId7"/>
    <p:sldId id="302" r:id="rId8"/>
    <p:sldId id="301" r:id="rId9"/>
    <p:sldId id="298" r:id="rId10"/>
    <p:sldId id="310" r:id="rId11"/>
    <p:sldId id="309" r:id="rId12"/>
    <p:sldId id="308" r:id="rId13"/>
    <p:sldId id="300" r:id="rId14"/>
    <p:sldId id="311" r:id="rId15"/>
    <p:sldId id="317" r:id="rId16"/>
    <p:sldId id="346"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0"/>
    <p:restoredTop sz="71626"/>
  </p:normalViewPr>
  <p:slideViewPr>
    <p:cSldViewPr snapToGrid="0" snapToObjects="1">
      <p:cViewPr varScale="1">
        <p:scale>
          <a:sx n="103" d="100"/>
          <a:sy n="103" d="100"/>
        </p:scale>
        <p:origin x="190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9" d="100"/>
          <a:sy n="89" d="100"/>
        </p:scale>
        <p:origin x="384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15/02/2021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MASS OBSERVATION ARCHIVE</a:t>
            </a:r>
          </a:p>
          <a:p>
            <a:endParaRPr lang="en-GB"/>
          </a:p>
        </p:txBody>
      </p:sp>
      <p:sp>
        <p:nvSpPr>
          <p:cNvPr id="4" name="Slide Number Placeholder 3"/>
          <p:cNvSpPr>
            <a:spLocks noGrp="1"/>
          </p:cNvSpPr>
          <p:nvPr>
            <p:ph type="sldNum" sz="quarter" idx="10"/>
          </p:nvPr>
        </p:nvSpPr>
        <p:spPr/>
        <p:txBody>
          <a:bodyPr/>
          <a:lstStyle/>
          <a:p>
            <a:fld id="{17F230F0-8B93-9541-A11C-5C07D4A256AD}" type="slidenum">
              <a:rPr lang="en-GB" smtClean="0"/>
              <a:t>2</a:t>
            </a:fld>
            <a:endParaRPr lang="en-GB"/>
          </a:p>
        </p:txBody>
      </p:sp>
    </p:spTree>
    <p:extLst>
      <p:ext uri="{BB962C8B-B14F-4D97-AF65-F5344CB8AC3E}">
        <p14:creationId xmlns:p14="http://schemas.microsoft.com/office/powerpoint/2010/main" val="40254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84F2C9-46C4-C44A-B80C-0887278A5827}"/>
              </a:ext>
            </a:extLst>
          </p:cNvPr>
          <p:cNvSpPr>
            <a:spLocks noGrp="1"/>
          </p:cNvSpPr>
          <p:nvPr>
            <p:ph type="body" idx="1"/>
          </p:nvPr>
        </p:nvSpPr>
        <p:spPr/>
        <p:txBody>
          <a:bodyPr/>
          <a:lstStyle/>
          <a:p>
            <a:r>
              <a:rPr lang="en-US" dirty="0"/>
              <a:t>Women, aids &amp; risk project – late 1980s </a:t>
            </a:r>
          </a:p>
          <a:p>
            <a:r>
              <a:rPr lang="en-US" dirty="0"/>
              <a:t>Interviews with women in London and Manchester </a:t>
            </a:r>
          </a:p>
          <a:p>
            <a:r>
              <a:rPr lang="en-US" dirty="0"/>
              <a:t>Revisiting and working with the dataset in new ways </a:t>
            </a:r>
          </a:p>
          <a:p>
            <a:r>
              <a:rPr lang="en-GB" sz="1200" b="0" i="0" u="none" strike="noStrike" kern="1200" dirty="0">
                <a:solidFill>
                  <a:schemeClr val="tx1"/>
                </a:solidFill>
                <a:effectLst/>
                <a:latin typeface="+mn-lt"/>
                <a:ea typeface="+mn-ea"/>
                <a:cs typeface="+mn-cs"/>
              </a:rPr>
              <a:t>a newly available digital archive of qualitative interviews, conducted with young women in London and Manchester in the late 1980s and to suggest that this might be a valuable resource for research students looking to carry out original feminist research. (</a:t>
            </a:r>
            <a:r>
              <a:rPr lang="en-GB" sz="1200" b="0" i="0" u="none" strike="noStrike" kern="1200" dirty="0" err="1">
                <a:solidFill>
                  <a:schemeClr val="tx1"/>
                </a:solidFill>
                <a:effectLst/>
                <a:latin typeface="+mn-lt"/>
                <a:ea typeface="+mn-ea"/>
                <a:cs typeface="+mn-cs"/>
              </a:rPr>
              <a:t>Gahnstrom</a:t>
            </a:r>
            <a:r>
              <a:rPr lang="en-GB" sz="1200" b="0" i="0" u="none" strike="noStrike" kern="1200" dirty="0">
                <a:solidFill>
                  <a:schemeClr val="tx1"/>
                </a:solidFill>
                <a:effectLst/>
                <a:latin typeface="+mn-lt"/>
                <a:ea typeface="+mn-ea"/>
                <a:cs typeface="+mn-cs"/>
              </a:rPr>
              <a:t> 2020)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MASS OBSERVATION ARCHIVE</a:t>
            </a:r>
          </a:p>
          <a:p>
            <a:endParaRPr lang="en-GB"/>
          </a:p>
        </p:txBody>
      </p:sp>
      <p:sp>
        <p:nvSpPr>
          <p:cNvPr id="4" name="Slide Number Placeholder 3"/>
          <p:cNvSpPr>
            <a:spLocks noGrp="1"/>
          </p:cNvSpPr>
          <p:nvPr>
            <p:ph type="sldNum" sz="quarter" idx="10"/>
          </p:nvPr>
        </p:nvSpPr>
        <p:spPr/>
        <p:txBody>
          <a:bodyPr/>
          <a:lstStyle/>
          <a:p>
            <a:fld id="{17F230F0-8B93-9541-A11C-5C07D4A256AD}" type="slidenum">
              <a:rPr lang="en-GB" smtClean="0"/>
              <a:t>3</a:t>
            </a:fld>
            <a:endParaRPr lang="en-GB"/>
          </a:p>
        </p:txBody>
      </p:sp>
    </p:spTree>
    <p:extLst>
      <p:ext uri="{BB962C8B-B14F-4D97-AF65-F5344CB8AC3E}">
        <p14:creationId xmlns:p14="http://schemas.microsoft.com/office/powerpoint/2010/main" val="367900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MASS OBSERVATION ARCHIVE</a:t>
            </a:r>
          </a:p>
          <a:p>
            <a:endParaRPr lang="en-GB"/>
          </a:p>
        </p:txBody>
      </p:sp>
      <p:sp>
        <p:nvSpPr>
          <p:cNvPr id="4" name="Slide Number Placeholder 3"/>
          <p:cNvSpPr>
            <a:spLocks noGrp="1"/>
          </p:cNvSpPr>
          <p:nvPr>
            <p:ph type="sldNum" sz="quarter" idx="10"/>
          </p:nvPr>
        </p:nvSpPr>
        <p:spPr/>
        <p:txBody>
          <a:bodyPr/>
          <a:lstStyle/>
          <a:p>
            <a:fld id="{17F230F0-8B93-9541-A11C-5C07D4A256AD}" type="slidenum">
              <a:rPr lang="en-GB" smtClean="0"/>
              <a:t>4</a:t>
            </a:fld>
            <a:endParaRPr lang="en-GB"/>
          </a:p>
        </p:txBody>
      </p:sp>
    </p:spTree>
    <p:extLst>
      <p:ext uri="{BB962C8B-B14F-4D97-AF65-F5344CB8AC3E}">
        <p14:creationId xmlns:p14="http://schemas.microsoft.com/office/powerpoint/2010/main" val="16506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MASS OBSERVATION ARCHIVE</a:t>
            </a:r>
          </a:p>
          <a:p>
            <a:endParaRPr lang="en-GB"/>
          </a:p>
        </p:txBody>
      </p:sp>
      <p:sp>
        <p:nvSpPr>
          <p:cNvPr id="4" name="Slide Number Placeholder 3"/>
          <p:cNvSpPr>
            <a:spLocks noGrp="1"/>
          </p:cNvSpPr>
          <p:nvPr>
            <p:ph type="sldNum" sz="quarter" idx="10"/>
          </p:nvPr>
        </p:nvSpPr>
        <p:spPr/>
        <p:txBody>
          <a:bodyPr/>
          <a:lstStyle/>
          <a:p>
            <a:fld id="{17F230F0-8B93-9541-A11C-5C07D4A256AD}" type="slidenum">
              <a:rPr lang="en-GB" smtClean="0"/>
              <a:t>5</a:t>
            </a:fld>
            <a:endParaRPr lang="en-GB"/>
          </a:p>
        </p:txBody>
      </p:sp>
    </p:spTree>
    <p:extLst>
      <p:ext uri="{BB962C8B-B14F-4D97-AF65-F5344CB8AC3E}">
        <p14:creationId xmlns:p14="http://schemas.microsoft.com/office/powerpoint/2010/main" val="159901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pPr>
            <a:r>
              <a:rPr lang="en-GB" sz="1200" dirty="0">
                <a:solidFill>
                  <a:srgbClr val="545860"/>
                </a:solidFill>
              </a:rPr>
              <a:t>“As the lockdown makes traditional approaches to qualitative research challenging, now is an appropriate time for us to reconsider the tendency for primary data generation to be the ‘go to’ form of fieldwork and new research.” (Tarrant and Hughes 2020)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substitution of virtual means of data collection for face-to-face means, such as interviewing using internet telephony, is not the only possible…researchers at or able to return to the design stage might consider the creative possibilities of drawing together existing archived qualitative data for new research” (Jamieson 2020)</a:t>
            </a:r>
          </a:p>
        </p:txBody>
      </p:sp>
      <p:sp>
        <p:nvSpPr>
          <p:cNvPr id="4" name="Slide Number Placeholder 3"/>
          <p:cNvSpPr>
            <a:spLocks noGrp="1"/>
          </p:cNvSpPr>
          <p:nvPr>
            <p:ph type="sldNum" sz="quarter" idx="10"/>
          </p:nvPr>
        </p:nvSpPr>
        <p:spPr/>
        <p:txBody>
          <a:bodyPr/>
          <a:lstStyle/>
          <a:p>
            <a:fld id="{17F230F0-8B93-9541-A11C-5C07D4A256AD}" type="slidenum">
              <a:rPr lang="en-GB" smtClean="0"/>
              <a:t>6</a:t>
            </a:fld>
            <a:endParaRPr lang="en-GB"/>
          </a:p>
        </p:txBody>
      </p:sp>
    </p:spTree>
    <p:extLst>
      <p:ext uri="{BB962C8B-B14F-4D97-AF65-F5344CB8AC3E}">
        <p14:creationId xmlns:p14="http://schemas.microsoft.com/office/powerpoint/2010/main" val="369682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8A3376-8851-CB49-8256-893B22F2311D}"/>
              </a:ext>
            </a:extLst>
          </p:cNvPr>
          <p:cNvSpPr>
            <a:spLocks noGrp="1"/>
          </p:cNvSpPr>
          <p:nvPr>
            <p:ph type="body" idx="1"/>
          </p:nvPr>
        </p:nvSpPr>
        <p:spPr/>
        <p:txBody>
          <a:bodyPr/>
          <a:lstStyle/>
          <a:p>
            <a:r>
              <a:rPr lang="en-US" dirty="0"/>
              <a:t>British Social attitudes survey </a:t>
            </a:r>
          </a:p>
          <a:p>
            <a:r>
              <a:rPr lang="en-US" dirty="0"/>
              <a:t>Citizenship survey </a:t>
            </a:r>
          </a:p>
          <a:p>
            <a:r>
              <a:rPr lang="en-US" dirty="0"/>
              <a:t>Crime survey for England and wales </a:t>
            </a:r>
          </a:p>
          <a:p>
            <a:endParaRPr lang="en-US" dirty="0"/>
          </a:p>
          <a:p>
            <a:r>
              <a:rPr lang="en-US" dirty="0"/>
              <a:t>Eurobarometer</a:t>
            </a:r>
          </a:p>
          <a:p>
            <a:r>
              <a:rPr lang="en-US" dirty="0"/>
              <a:t>European election study </a:t>
            </a:r>
          </a:p>
          <a:p>
            <a:r>
              <a:rPr lang="en-US" dirty="0"/>
              <a:t>European social survey </a:t>
            </a:r>
          </a:p>
          <a:p>
            <a:endParaRPr lang="en-US" dirty="0"/>
          </a:p>
          <a:p>
            <a:r>
              <a:rPr lang="en-US" dirty="0"/>
              <a:t>1970 </a:t>
            </a:r>
            <a:r>
              <a:rPr lang="en-US" dirty="0" err="1"/>
              <a:t>british</a:t>
            </a:r>
            <a:r>
              <a:rPr lang="en-US" dirty="0"/>
              <a:t> cohort study </a:t>
            </a:r>
          </a:p>
          <a:p>
            <a:r>
              <a:rPr lang="en-US" dirty="0"/>
              <a:t>English longitudinal study of ageing </a:t>
            </a:r>
          </a:p>
          <a:p>
            <a:r>
              <a:rPr lang="en-US" dirty="0"/>
              <a:t>Understanding society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writers – 450 </a:t>
            </a:r>
          </a:p>
          <a:p>
            <a:r>
              <a:rPr lang="en-GB" dirty="0"/>
              <a:t>Lots of submissions – writing, poetry, pictures </a:t>
            </a:r>
          </a:p>
          <a:p>
            <a:r>
              <a:rPr lang="en-GB" dirty="0"/>
              <a:t>Directives - specific calls for submissions. Can work with MO </a:t>
            </a:r>
          </a:p>
          <a:p>
            <a:r>
              <a:rPr lang="en-GB" dirty="0" err="1"/>
              <a:t>Covid</a:t>
            </a:r>
            <a:r>
              <a:rPr lang="en-GB" dirty="0"/>
              <a:t> – lots of submissions, writing day 12</a:t>
            </a:r>
            <a:r>
              <a:rPr lang="en-GB" baseline="30000" dirty="0"/>
              <a:t>th</a:t>
            </a:r>
            <a:r>
              <a:rPr lang="en-GB" dirty="0"/>
              <a:t> May 2020 </a:t>
            </a:r>
          </a:p>
          <a:p>
            <a:endParaRPr lang="en-GB" dirty="0"/>
          </a:p>
        </p:txBody>
      </p:sp>
      <p:sp>
        <p:nvSpPr>
          <p:cNvPr id="4" name="Slide Number Placeholder 3"/>
          <p:cNvSpPr>
            <a:spLocks noGrp="1"/>
          </p:cNvSpPr>
          <p:nvPr>
            <p:ph type="sldNum" sz="quarter" idx="10"/>
          </p:nvPr>
        </p:nvSpPr>
        <p:spPr/>
        <p:txBody>
          <a:bodyPr/>
          <a:lstStyle/>
          <a:p>
            <a:fld id="{17F230F0-8B93-9541-A11C-5C07D4A256AD}" type="slidenum">
              <a:rPr lang="en-GB" smtClean="0"/>
              <a:t>10</a:t>
            </a:fld>
            <a:endParaRPr lang="en-GB"/>
          </a:p>
        </p:txBody>
      </p:sp>
    </p:spTree>
    <p:extLst>
      <p:ext uri="{BB962C8B-B14F-4D97-AF65-F5344CB8AC3E}">
        <p14:creationId xmlns:p14="http://schemas.microsoft.com/office/powerpoint/2010/main" val="3000668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6"/>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6"/>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6"/>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6"/>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6"/>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logs.lse.ac.uk/impactofsocialsciences/2020/06/08/the-re-use-of-qualitative-data-is-an-under-appreciated-field-for-innovation-and-the-creation-of-new-knowledge-in-the-social-sciences/" TargetMode="External"/><Relationship Id="rId2" Type="http://schemas.openxmlformats.org/officeDocument/2006/relationships/hyperlink" Target="https://doi.org/10.1057/s41599-020-00649-x" TargetMode="External"/><Relationship Id="rId1" Type="http://schemas.openxmlformats.org/officeDocument/2006/relationships/slideLayout" Target="../slideLayouts/slideLayout6.xml"/><Relationship Id="rId4" Type="http://schemas.openxmlformats.org/officeDocument/2006/relationships/hyperlink" Target="https://doi.org/10.31235/osf.io/f3hv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unsplash.com/s/photos/qualitative-data?utm_source=unsplash&amp;utm_medium=referral&amp;utm_content=creditCopyText" TargetMode="External"/><Relationship Id="rId4" Type="http://schemas.openxmlformats.org/officeDocument/2006/relationships/hyperlink" Target="https://unsplash.com/@dekubaum?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A360-1125-DF48-9361-F81F1E61DCAE}"/>
              </a:ext>
            </a:extLst>
          </p:cNvPr>
          <p:cNvSpPr>
            <a:spLocks noGrp="1"/>
          </p:cNvSpPr>
          <p:nvPr>
            <p:ph type="ctrTitle"/>
          </p:nvPr>
        </p:nvSpPr>
        <p:spPr/>
        <p:txBody>
          <a:bodyPr/>
          <a:lstStyle/>
          <a:p>
            <a:r>
              <a:rPr lang="en-GB" dirty="0"/>
              <a:t>Secondary data analysis  </a:t>
            </a:r>
          </a:p>
        </p:txBody>
      </p:sp>
      <p:sp>
        <p:nvSpPr>
          <p:cNvPr id="4" name="Subtitle 2">
            <a:extLst>
              <a:ext uri="{FF2B5EF4-FFF2-40B4-BE49-F238E27FC236}">
                <a16:creationId xmlns:a16="http://schemas.microsoft.com/office/drawing/2014/main" id="{B1B20A97-F593-4946-87AB-9F76BB9C22D7}"/>
              </a:ext>
            </a:extLst>
          </p:cNvPr>
          <p:cNvSpPr>
            <a:spLocks noGrp="1"/>
          </p:cNvSpPr>
          <p:nvPr>
            <p:ph type="subTitle" idx="1"/>
          </p:nvPr>
        </p:nvSpPr>
        <p:spPr/>
        <p:txBody>
          <a:bodyPr>
            <a:normAutofit fontScale="92500" lnSpcReduction="20000"/>
          </a:bodyPr>
          <a:lstStyle/>
          <a:p>
            <a:endParaRPr lang="en-GB" dirty="0"/>
          </a:p>
          <a:p>
            <a:endParaRPr lang="en-GB" dirty="0"/>
          </a:p>
          <a:p>
            <a:endParaRPr lang="en-GB" dirty="0"/>
          </a:p>
          <a:p>
            <a:r>
              <a:rPr lang="en-GB" dirty="0"/>
              <a:t>Robert Meckin, Presidential Fellow, School of Social Sciences, University of Manchester</a:t>
            </a:r>
          </a:p>
          <a:p>
            <a:r>
              <a:rPr lang="en-GB" dirty="0"/>
              <a:t>@</a:t>
            </a:r>
            <a:r>
              <a:rPr lang="en-GB" dirty="0" err="1"/>
              <a:t>rjmeckin</a:t>
            </a:r>
            <a:r>
              <a:rPr lang="en-GB" dirty="0"/>
              <a:t>; </a:t>
            </a:r>
            <a:r>
              <a:rPr lang="en-GB" dirty="0" err="1"/>
              <a:t>robert.meckin@manchester.ac.uk</a:t>
            </a:r>
            <a:endParaRPr lang="en-GB" dirty="0"/>
          </a:p>
          <a:p>
            <a:endParaRPr lang="en-GB" dirty="0"/>
          </a:p>
        </p:txBody>
      </p:sp>
    </p:spTree>
    <p:extLst>
      <p:ext uri="{BB962C8B-B14F-4D97-AF65-F5344CB8AC3E}">
        <p14:creationId xmlns:p14="http://schemas.microsoft.com/office/powerpoint/2010/main" val="90850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4" y="159386"/>
            <a:ext cx="11465492" cy="1325563"/>
          </a:xfrm>
        </p:spPr>
        <p:txBody>
          <a:bodyPr/>
          <a:lstStyle/>
          <a:p>
            <a:r>
              <a:rPr lang="en-GB" dirty="0"/>
              <a:t>Mass Observation Project </a:t>
            </a:r>
          </a:p>
        </p:txBody>
      </p:sp>
      <p:pic>
        <p:nvPicPr>
          <p:cNvPr id="20" name="Content Placeholder 19">
            <a:extLst>
              <a:ext uri="{FF2B5EF4-FFF2-40B4-BE49-F238E27FC236}">
                <a16:creationId xmlns:a16="http://schemas.microsoft.com/office/drawing/2014/main" id="{4F2DD87A-9F05-194C-B46E-5C05C24F6B98}"/>
              </a:ext>
            </a:extLst>
          </p:cNvPr>
          <p:cNvPicPr>
            <a:picLocks noGrp="1" noChangeAspect="1"/>
          </p:cNvPicPr>
          <p:nvPr>
            <p:ph idx="1"/>
          </p:nvPr>
        </p:nvPicPr>
        <p:blipFill>
          <a:blip r:embed="rId3"/>
          <a:stretch>
            <a:fillRect/>
          </a:stretch>
        </p:blipFill>
        <p:spPr>
          <a:xfrm>
            <a:off x="839986" y="1340473"/>
            <a:ext cx="7277483" cy="3986902"/>
          </a:xfrm>
        </p:spPr>
      </p:pic>
      <p:pic>
        <p:nvPicPr>
          <p:cNvPr id="22" name="Picture 21">
            <a:extLst>
              <a:ext uri="{FF2B5EF4-FFF2-40B4-BE49-F238E27FC236}">
                <a16:creationId xmlns:a16="http://schemas.microsoft.com/office/drawing/2014/main" id="{8F614601-0E4B-1C42-8FB2-5CB1318CFDE4}"/>
              </a:ext>
            </a:extLst>
          </p:cNvPr>
          <p:cNvPicPr>
            <a:picLocks noChangeAspect="1"/>
          </p:cNvPicPr>
          <p:nvPr/>
        </p:nvPicPr>
        <p:blipFill rotWithShape="1">
          <a:blip r:embed="rId4"/>
          <a:srcRect t="36227"/>
          <a:stretch/>
        </p:blipFill>
        <p:spPr>
          <a:xfrm>
            <a:off x="3644348" y="3690490"/>
            <a:ext cx="8348869" cy="2913976"/>
          </a:xfrm>
          <a:prstGeom prst="rect">
            <a:avLst/>
          </a:prstGeom>
        </p:spPr>
      </p:pic>
      <p:sp>
        <p:nvSpPr>
          <p:cNvPr id="3" name="Rectangle 2">
            <a:extLst>
              <a:ext uri="{FF2B5EF4-FFF2-40B4-BE49-F238E27FC236}">
                <a16:creationId xmlns:a16="http://schemas.microsoft.com/office/drawing/2014/main" id="{F947A467-EB9E-3D4C-9A06-F7364C819636}"/>
              </a:ext>
            </a:extLst>
          </p:cNvPr>
          <p:cNvSpPr/>
          <p:nvPr/>
        </p:nvSpPr>
        <p:spPr>
          <a:xfrm>
            <a:off x="363254" y="6139130"/>
            <a:ext cx="2941896" cy="369332"/>
          </a:xfrm>
          <a:prstGeom prst="rect">
            <a:avLst/>
          </a:prstGeom>
        </p:spPr>
        <p:txBody>
          <a:bodyPr wrap="none">
            <a:spAutoFit/>
          </a:bodyPr>
          <a:lstStyle/>
          <a:p>
            <a:r>
              <a:rPr lang="en-US" dirty="0"/>
              <a:t>http://</a:t>
            </a:r>
            <a:r>
              <a:rPr lang="en-US" dirty="0" err="1"/>
              <a:t>www.massobs.org.uk</a:t>
            </a:r>
            <a:endParaRPr lang="en-US" dirty="0"/>
          </a:p>
        </p:txBody>
      </p:sp>
    </p:spTree>
    <p:extLst>
      <p:ext uri="{BB962C8B-B14F-4D97-AF65-F5344CB8AC3E}">
        <p14:creationId xmlns:p14="http://schemas.microsoft.com/office/powerpoint/2010/main" val="35656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EFE324-7C1B-8942-8874-451B417010CD}"/>
              </a:ext>
            </a:extLst>
          </p:cNvPr>
          <p:cNvPicPr>
            <a:picLocks noGrp="1" noChangeAspect="1"/>
          </p:cNvPicPr>
          <p:nvPr>
            <p:ph idx="1"/>
          </p:nvPr>
        </p:nvPicPr>
        <p:blipFill>
          <a:blip r:embed="rId3"/>
          <a:stretch>
            <a:fillRect/>
          </a:stretch>
        </p:blipFill>
        <p:spPr>
          <a:xfrm rot="21038334">
            <a:off x="593439" y="1419862"/>
            <a:ext cx="3519127" cy="5042331"/>
          </a:xfrm>
          <a:effectLst>
            <a:outerShdw blurRad="50800" dist="38100" dir="2700000" algn="tl" rotWithShape="0">
              <a:prstClr val="black">
                <a:alpha val="40000"/>
              </a:prstClr>
            </a:outerShdw>
          </a:effectLst>
        </p:spPr>
      </p:pic>
      <p:sp>
        <p:nvSpPr>
          <p:cNvPr id="2" name="Title 1"/>
          <p:cNvSpPr>
            <a:spLocks noGrp="1"/>
          </p:cNvSpPr>
          <p:nvPr>
            <p:ph type="title"/>
          </p:nvPr>
        </p:nvSpPr>
        <p:spPr>
          <a:xfrm>
            <a:off x="363254" y="371422"/>
            <a:ext cx="11465492" cy="1086318"/>
          </a:xfrm>
        </p:spPr>
        <p:txBody>
          <a:bodyPr/>
          <a:lstStyle/>
          <a:p>
            <a:r>
              <a:rPr lang="en-GB" dirty="0" err="1"/>
              <a:t>Reanimatingdata.co.uk</a:t>
            </a:r>
            <a:endParaRPr lang="en-GB" dirty="0"/>
          </a:p>
        </p:txBody>
      </p:sp>
      <p:pic>
        <p:nvPicPr>
          <p:cNvPr id="9" name="Content Placeholder 5">
            <a:extLst>
              <a:ext uri="{FF2B5EF4-FFF2-40B4-BE49-F238E27FC236}">
                <a16:creationId xmlns:a16="http://schemas.microsoft.com/office/drawing/2014/main" id="{AEFD1DD9-F7CA-904C-823E-598B74A3882A}"/>
              </a:ext>
            </a:extLst>
          </p:cNvPr>
          <p:cNvPicPr>
            <a:picLocks noChangeAspect="1"/>
          </p:cNvPicPr>
          <p:nvPr/>
        </p:nvPicPr>
        <p:blipFill rotWithShape="1">
          <a:blip r:embed="rId3"/>
          <a:srcRect b="52196"/>
          <a:stretch/>
        </p:blipFill>
        <p:spPr>
          <a:xfrm>
            <a:off x="4342750" y="1167234"/>
            <a:ext cx="7485996" cy="51275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70565C96-60C4-6944-93C7-54CAC7AC0FDE}"/>
              </a:ext>
            </a:extLst>
          </p:cNvPr>
          <p:cNvSpPr/>
          <p:nvPr/>
        </p:nvSpPr>
        <p:spPr>
          <a:xfrm>
            <a:off x="8291163" y="6488668"/>
            <a:ext cx="2513445" cy="369332"/>
          </a:xfrm>
          <a:prstGeom prst="rect">
            <a:avLst/>
          </a:prstGeom>
        </p:spPr>
        <p:txBody>
          <a:bodyPr wrap="none">
            <a:spAutoFit/>
          </a:bodyPr>
          <a:lstStyle/>
          <a:p>
            <a:r>
              <a:rPr lang="en-GB" dirty="0">
                <a:solidFill>
                  <a:srgbClr val="333333"/>
                </a:solidFill>
                <a:latin typeface="Libre Franklin"/>
              </a:rPr>
              <a:t>Images by Michi Mathias</a:t>
            </a:r>
            <a:endParaRPr lang="en-US" dirty="0"/>
          </a:p>
        </p:txBody>
      </p:sp>
    </p:spTree>
    <p:extLst>
      <p:ext uri="{BB962C8B-B14F-4D97-AF65-F5344CB8AC3E}">
        <p14:creationId xmlns:p14="http://schemas.microsoft.com/office/powerpoint/2010/main" val="311862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6" y="1087038"/>
            <a:ext cx="10211981" cy="1325563"/>
          </a:xfrm>
        </p:spPr>
        <p:txBody>
          <a:bodyPr/>
          <a:lstStyle/>
          <a:p>
            <a:r>
              <a:rPr lang="en-GB" dirty="0"/>
              <a:t>SDA Summary </a:t>
            </a:r>
          </a:p>
        </p:txBody>
      </p:sp>
      <p:sp>
        <p:nvSpPr>
          <p:cNvPr id="3" name="Content Placeholder 2"/>
          <p:cNvSpPr>
            <a:spLocks noGrp="1"/>
          </p:cNvSpPr>
          <p:nvPr>
            <p:ph idx="1"/>
          </p:nvPr>
        </p:nvSpPr>
        <p:spPr>
          <a:xfrm>
            <a:off x="1039115" y="2585789"/>
            <a:ext cx="10251737" cy="2913864"/>
          </a:xfrm>
        </p:spPr>
        <p:txBody>
          <a:bodyPr>
            <a:normAutofit/>
          </a:bodyPr>
          <a:lstStyle/>
          <a:p>
            <a:r>
              <a:rPr lang="en-GB" dirty="0"/>
              <a:t>Option at design stage </a:t>
            </a:r>
          </a:p>
          <a:p>
            <a:r>
              <a:rPr lang="en-GB" dirty="0"/>
              <a:t>Careful consideration of questions, data and repurposing</a:t>
            </a:r>
          </a:p>
          <a:p>
            <a:r>
              <a:rPr lang="en-GB" dirty="0"/>
              <a:t>Possible funding (Secondary data initiative from UKRI)</a:t>
            </a:r>
          </a:p>
          <a:p>
            <a:r>
              <a:rPr lang="en-GB" dirty="0"/>
              <a:t>Need to find and know about datasets </a:t>
            </a:r>
          </a:p>
        </p:txBody>
      </p:sp>
    </p:spTree>
    <p:extLst>
      <p:ext uri="{BB962C8B-B14F-4D97-AF65-F5344CB8AC3E}">
        <p14:creationId xmlns:p14="http://schemas.microsoft.com/office/powerpoint/2010/main" val="310236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184F-1E44-3D45-B2A7-E8B59592F253}"/>
              </a:ext>
            </a:extLst>
          </p:cNvPr>
          <p:cNvSpPr>
            <a:spLocks noGrp="1"/>
          </p:cNvSpPr>
          <p:nvPr>
            <p:ph type="title"/>
          </p:nvPr>
        </p:nvSpPr>
        <p:spPr>
          <a:xfrm>
            <a:off x="363254" y="1354761"/>
            <a:ext cx="11465492" cy="643213"/>
          </a:xfrm>
        </p:spPr>
        <p:txBody>
          <a:bodyPr>
            <a:normAutofit/>
          </a:bodyPr>
          <a:lstStyle/>
          <a:p>
            <a:r>
              <a:rPr lang="en-GB" dirty="0"/>
              <a:t>References </a:t>
            </a:r>
          </a:p>
        </p:txBody>
      </p:sp>
      <p:sp>
        <p:nvSpPr>
          <p:cNvPr id="4" name="Text Placeholder 3">
            <a:extLst>
              <a:ext uri="{FF2B5EF4-FFF2-40B4-BE49-F238E27FC236}">
                <a16:creationId xmlns:a16="http://schemas.microsoft.com/office/drawing/2014/main" id="{0A0E900D-F195-6C48-9EF9-2E77C1B68EB8}"/>
              </a:ext>
            </a:extLst>
          </p:cNvPr>
          <p:cNvSpPr>
            <a:spLocks noGrp="1"/>
          </p:cNvSpPr>
          <p:nvPr>
            <p:ph idx="1"/>
          </p:nvPr>
        </p:nvSpPr>
        <p:spPr>
          <a:xfrm>
            <a:off x="363254" y="947650"/>
            <a:ext cx="11465492" cy="5270271"/>
          </a:xfrm>
        </p:spPr>
        <p:txBody>
          <a:bodyPr>
            <a:normAutofit/>
          </a:bodyPr>
          <a:lstStyle/>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r>
              <a:rPr lang="en-GB" sz="1200" dirty="0"/>
              <a:t>Crossley, T., Fisher, P. &amp; Low, H. (2020) The heterogeneous and regressive consequences of COVID-19: Evidence from high quality panel data. </a:t>
            </a:r>
            <a:r>
              <a:rPr lang="en-GB" sz="1200" i="1" dirty="0"/>
              <a:t>Journal of Public Economics</a:t>
            </a:r>
            <a:r>
              <a:rPr lang="en-GB" sz="1200" dirty="0"/>
              <a:t>, Volume 193, Jan 2021.</a:t>
            </a:r>
          </a:p>
          <a:p>
            <a:pPr marL="0" indent="0">
              <a:buNone/>
            </a:pPr>
            <a:r>
              <a:rPr lang="en-GB" sz="1200" dirty="0" err="1"/>
              <a:t>Engzell</a:t>
            </a:r>
            <a:r>
              <a:rPr lang="en-GB" sz="1200" dirty="0"/>
              <a:t>, P., Frey, A. &amp; </a:t>
            </a:r>
            <a:r>
              <a:rPr lang="en-GB" sz="1200" dirty="0" err="1"/>
              <a:t>Verhagen</a:t>
            </a:r>
            <a:r>
              <a:rPr lang="en-GB" sz="1200" dirty="0"/>
              <a:t>, M. (2020) Learning Inequality During the Covid-19 Pandemic,</a:t>
            </a:r>
            <a:r>
              <a:rPr lang="en-GB" sz="1200" i="1" dirty="0"/>
              <a:t> </a:t>
            </a:r>
            <a:r>
              <a:rPr lang="en-GB" sz="1200" i="1" dirty="0" err="1"/>
              <a:t>SocArXiv</a:t>
            </a:r>
            <a:r>
              <a:rPr lang="en-GB" sz="1200" i="1" dirty="0"/>
              <a:t> ve4z7, </a:t>
            </a:r>
            <a:r>
              <a:rPr lang="en-GB" sz="1200" i="1" dirty="0" err="1"/>
              <a:t>Center</a:t>
            </a:r>
            <a:r>
              <a:rPr lang="en-GB" sz="1200" i="1" dirty="0"/>
              <a:t> for Open Science</a:t>
            </a:r>
            <a:r>
              <a:rPr lang="en-GB" sz="1200" dirty="0"/>
              <a:t>. </a:t>
            </a:r>
          </a:p>
          <a:p>
            <a:pPr marL="0" indent="0">
              <a:buNone/>
            </a:pPr>
            <a:r>
              <a:rPr lang="en-GB" sz="1200" dirty="0" err="1"/>
              <a:t>Hupkau</a:t>
            </a:r>
            <a:r>
              <a:rPr lang="en-GB" sz="1200" dirty="0"/>
              <a:t>, C. and </a:t>
            </a:r>
            <a:r>
              <a:rPr lang="en-GB" sz="1200" dirty="0" err="1"/>
              <a:t>Petrongolo</a:t>
            </a:r>
            <a:r>
              <a:rPr lang="en-GB" sz="1200" dirty="0"/>
              <a:t>, B. (2020), Work, Care and Gender during the COVID‐19 Crisis</a:t>
            </a:r>
            <a:r>
              <a:rPr lang="en-GB" sz="1200" i="1" dirty="0"/>
              <a:t>*. Fiscal Studies</a:t>
            </a:r>
            <a:r>
              <a:rPr lang="en-GB" sz="1200" dirty="0"/>
              <a:t>, 41: 623-651. https://</a:t>
            </a:r>
            <a:r>
              <a:rPr lang="en-GB" sz="1200" dirty="0" err="1"/>
              <a:t>doi.org</a:t>
            </a:r>
            <a:r>
              <a:rPr lang="en-GB" sz="1200" dirty="0"/>
              <a:t>/10.1111/1475-5890.12245</a:t>
            </a:r>
          </a:p>
          <a:p>
            <a:pPr marL="0" indent="0">
              <a:buNone/>
            </a:pPr>
            <a:r>
              <a:rPr lang="en-GB" sz="1200" dirty="0"/>
              <a:t>Morgan, L., </a:t>
            </a:r>
            <a:r>
              <a:rPr lang="en-GB" sz="1200" dirty="0" err="1"/>
              <a:t>Protopopova</a:t>
            </a:r>
            <a:r>
              <a:rPr lang="en-GB" sz="1200" dirty="0"/>
              <a:t>, A., </a:t>
            </a:r>
            <a:r>
              <a:rPr lang="en-GB" sz="1200" dirty="0" err="1"/>
              <a:t>Birkler</a:t>
            </a:r>
            <a:r>
              <a:rPr lang="en-GB" sz="1200" dirty="0"/>
              <a:t>, R.I.D. et al. (2020) Human–dog relationships during the COVID-19 pandemic: booming dog adoption during social isolation. </a:t>
            </a:r>
            <a:r>
              <a:rPr lang="en-GB" sz="1200" dirty="0" err="1"/>
              <a:t>Humanit</a:t>
            </a:r>
            <a:r>
              <a:rPr lang="en-GB" sz="1200" dirty="0"/>
              <a:t> </a:t>
            </a:r>
            <a:r>
              <a:rPr lang="en-GB" sz="1200" dirty="0" err="1"/>
              <a:t>Soc</a:t>
            </a:r>
            <a:r>
              <a:rPr lang="en-GB" sz="1200" dirty="0"/>
              <a:t> Sci </a:t>
            </a:r>
            <a:r>
              <a:rPr lang="en-GB" sz="1200" dirty="0" err="1"/>
              <a:t>Commun</a:t>
            </a:r>
            <a:r>
              <a:rPr lang="en-GB" sz="1200" dirty="0"/>
              <a:t> 7, 155. </a:t>
            </a:r>
            <a:r>
              <a:rPr lang="en-GB" sz="1200" dirty="0">
                <a:hlinkClick r:id="rId2"/>
              </a:rPr>
              <a:t>https://doi.org/10.1057/s41599-020-00649-x</a:t>
            </a:r>
            <a:r>
              <a:rPr lang="en-GB" sz="1200" dirty="0"/>
              <a:t> </a:t>
            </a:r>
          </a:p>
          <a:p>
            <a:pPr marL="0" indent="0">
              <a:buNone/>
            </a:pPr>
            <a:r>
              <a:rPr lang="en-GB" sz="1200" dirty="0"/>
              <a:t>Tarrant, A &amp; Hughes K. (2020) The re-use of qualitative data is an under-appreciated field for innovation and the creation of new knowledge in the social sciences. LSE Blog. </a:t>
            </a:r>
            <a:r>
              <a:rPr lang="en-GB" sz="1200" dirty="0">
                <a:hlinkClick r:id="rId3"/>
              </a:rPr>
              <a:t>https://blogs.lse.ac.uk/impactofsocialsciences/2020/06/08/the-re-use-of-qualitative-data-is-an-under-appreciated-field-for-innovation-and-the-creation-of-new-knowledge-in-the-social-sciences/</a:t>
            </a:r>
            <a:endParaRPr lang="en-GB" sz="1200" dirty="0"/>
          </a:p>
          <a:p>
            <a:pPr marL="0" indent="0">
              <a:buNone/>
            </a:pPr>
            <a:r>
              <a:rPr lang="en-GB" sz="1200" dirty="0"/>
              <a:t>Wagner, S., </a:t>
            </a:r>
            <a:r>
              <a:rPr lang="en-GB" sz="1200" dirty="0" err="1"/>
              <a:t>Tropf</a:t>
            </a:r>
            <a:r>
              <a:rPr lang="en-GB" sz="1200" dirty="0"/>
              <a:t>, F. C., Cavalli, N., &amp; Mills, M. C. (2020, November 24). Pandemics, Public Health Interventions and Fertility: Evidence from the 1918 Influenza. </a:t>
            </a:r>
            <a:r>
              <a:rPr lang="en-GB" sz="1200" dirty="0">
                <a:hlinkClick r:id="rId4"/>
              </a:rPr>
              <a:t>https://doi.org/10.31235/osf.io/f3hv8</a:t>
            </a:r>
            <a:r>
              <a:rPr lang="en-GB" sz="1200" dirty="0"/>
              <a:t> </a:t>
            </a:r>
          </a:p>
          <a:p>
            <a:pPr marL="0" indent="0">
              <a:buNone/>
            </a:pPr>
            <a:r>
              <a:rPr lang="en-GB" sz="1200" dirty="0" err="1"/>
              <a:t>Witteveen</a:t>
            </a:r>
            <a:r>
              <a:rPr lang="en-GB" sz="1200" dirty="0"/>
              <a:t>, D. (2020) Sociodemographic inequality in exposure to COVID-19-induced economic hardship in the United Kingdom, </a:t>
            </a:r>
            <a:r>
              <a:rPr lang="en-GB" sz="1200" i="1" dirty="0"/>
              <a:t>Research in Social Stratification and Mobility</a:t>
            </a:r>
            <a:r>
              <a:rPr lang="en-GB" sz="1200" dirty="0"/>
              <a:t>, Volume 69, Oct 2020.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88921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035CF-44FC-2545-A262-AADD9284B6A9}"/>
              </a:ext>
            </a:extLst>
          </p:cNvPr>
          <p:cNvSpPr>
            <a:spLocks noGrp="1"/>
          </p:cNvSpPr>
          <p:nvPr>
            <p:ph type="ctrTitle"/>
          </p:nvPr>
        </p:nvSpPr>
        <p:spPr/>
        <p:txBody>
          <a:bodyPr>
            <a:normAutofit/>
          </a:bodyPr>
          <a:lstStyle/>
          <a:p>
            <a:pPr fontAlgn="base"/>
            <a:r>
              <a:rPr lang="en-GB" sz="4400" dirty="0"/>
              <a:t>Q and A </a:t>
            </a:r>
            <a:endParaRPr lang="en-GB" dirty="0"/>
          </a:p>
        </p:txBody>
      </p:sp>
      <p:sp>
        <p:nvSpPr>
          <p:cNvPr id="3" name="Subtitle 2">
            <a:extLst>
              <a:ext uri="{FF2B5EF4-FFF2-40B4-BE49-F238E27FC236}">
                <a16:creationId xmlns:a16="http://schemas.microsoft.com/office/drawing/2014/main" id="{9F973FE4-C979-DF40-87C5-5EE42C6243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95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 data analysis</a:t>
            </a:r>
          </a:p>
        </p:txBody>
      </p:sp>
      <p:sp>
        <p:nvSpPr>
          <p:cNvPr id="3" name="Content Placeholder 2"/>
          <p:cNvSpPr>
            <a:spLocks noGrp="1"/>
          </p:cNvSpPr>
          <p:nvPr>
            <p:ph idx="1"/>
          </p:nvPr>
        </p:nvSpPr>
        <p:spPr>
          <a:xfrm>
            <a:off x="1908312" y="2506275"/>
            <a:ext cx="9920433" cy="3711645"/>
          </a:xfrm>
        </p:spPr>
        <p:txBody>
          <a:bodyPr/>
          <a:lstStyle/>
          <a:p>
            <a:r>
              <a:rPr lang="en-GB" dirty="0"/>
              <a:t>What is secondary data analysis? </a:t>
            </a:r>
          </a:p>
          <a:p>
            <a:r>
              <a:rPr lang="en-GB" dirty="0"/>
              <a:t>What is our evidence? </a:t>
            </a:r>
          </a:p>
          <a:p>
            <a:r>
              <a:rPr lang="en-GB" dirty="0"/>
              <a:t>Why choose secondary data analysis?</a:t>
            </a:r>
          </a:p>
          <a:p>
            <a:r>
              <a:rPr lang="en-GB" dirty="0"/>
              <a:t>Potential in the pandemic and some resources</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753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secondary data analysis (SDA)</a:t>
            </a:r>
          </a:p>
        </p:txBody>
      </p:sp>
      <p:sp>
        <p:nvSpPr>
          <p:cNvPr id="3" name="Content Placeholder 2"/>
          <p:cNvSpPr>
            <a:spLocks noGrp="1"/>
          </p:cNvSpPr>
          <p:nvPr>
            <p:ph idx="1"/>
          </p:nvPr>
        </p:nvSpPr>
        <p:spPr/>
        <p:txBody>
          <a:bodyPr>
            <a:normAutofit/>
          </a:bodyPr>
          <a:lstStyle/>
          <a:p>
            <a:pPr marL="0" indent="0">
              <a:buNone/>
            </a:pPr>
            <a:r>
              <a:rPr lang="en-GB" dirty="0"/>
              <a:t>Contested definitions (Smith 2008) </a:t>
            </a:r>
          </a:p>
          <a:p>
            <a:pPr marL="0" indent="0">
              <a:buNone/>
            </a:pPr>
            <a:endParaRPr lang="en-GB" dirty="0"/>
          </a:p>
          <a:p>
            <a:r>
              <a:rPr lang="en-GB" dirty="0"/>
              <a:t>Analysing existing data collected for another purpose </a:t>
            </a:r>
          </a:p>
          <a:p>
            <a:r>
              <a:rPr lang="en-GB" dirty="0"/>
              <a:t>Might involve analysis of someone else’s data </a:t>
            </a:r>
          </a:p>
          <a:p>
            <a:r>
              <a:rPr lang="en-GB" dirty="0"/>
              <a:t>Might be revisiting own old data set with a new purpose </a:t>
            </a:r>
          </a:p>
          <a:p>
            <a:r>
              <a:rPr lang="en-GB" dirty="0"/>
              <a:t>Panel and cohort studies, agency data, research project data etc.</a:t>
            </a:r>
          </a:p>
          <a:p>
            <a:r>
              <a:rPr lang="en-GB" dirty="0"/>
              <a:t>Focused on design and analysis, rather than elicitation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2969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a:t>
            </a:r>
          </a:p>
        </p:txBody>
      </p:sp>
      <p:sp>
        <p:nvSpPr>
          <p:cNvPr id="3" name="Content Placeholder 2"/>
          <p:cNvSpPr>
            <a:spLocks noGrp="1"/>
          </p:cNvSpPr>
          <p:nvPr>
            <p:ph idx="1"/>
          </p:nvPr>
        </p:nvSpPr>
        <p:spPr>
          <a:xfrm>
            <a:off x="363254" y="2506275"/>
            <a:ext cx="11285407" cy="3711645"/>
          </a:xfrm>
        </p:spPr>
        <p:txBody>
          <a:bodyPr/>
          <a:lstStyle/>
          <a:p>
            <a:r>
              <a:rPr lang="en-GB" dirty="0"/>
              <a:t>Covid-19 publications using agency and longitudinal study data </a:t>
            </a:r>
          </a:p>
          <a:p>
            <a:r>
              <a:rPr lang="en-GB" dirty="0"/>
              <a:t>Blogs and discussions regarding qualitative secondary data analysis </a:t>
            </a:r>
          </a:p>
          <a:p>
            <a:r>
              <a:rPr lang="en-GB" dirty="0"/>
              <a:t>Workshop </a:t>
            </a:r>
          </a:p>
          <a:p>
            <a:endParaRPr lang="en-GB" dirty="0"/>
          </a:p>
          <a:p>
            <a:pPr marL="0" indent="0">
              <a:buNone/>
            </a:pPr>
            <a:endParaRPr lang="en-GB" dirty="0"/>
          </a:p>
        </p:txBody>
      </p:sp>
    </p:spTree>
    <p:extLst>
      <p:ext uri="{BB962C8B-B14F-4D97-AF65-F5344CB8AC3E}">
        <p14:creationId xmlns:p14="http://schemas.microsoft.com/office/powerpoint/2010/main" val="401508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4" y="219623"/>
            <a:ext cx="11465492" cy="1325563"/>
          </a:xfrm>
        </p:spPr>
        <p:txBody>
          <a:bodyPr/>
          <a:lstStyle/>
          <a:p>
            <a:r>
              <a:rPr lang="en-GB" dirty="0"/>
              <a:t>SDA in and on the pandemic </a:t>
            </a:r>
          </a:p>
        </p:txBody>
      </p:sp>
      <p:sp>
        <p:nvSpPr>
          <p:cNvPr id="3" name="Content Placeholder 2"/>
          <p:cNvSpPr>
            <a:spLocks noGrp="1"/>
          </p:cNvSpPr>
          <p:nvPr>
            <p:ph idx="1"/>
          </p:nvPr>
        </p:nvSpPr>
        <p:spPr>
          <a:xfrm>
            <a:off x="363254" y="1263535"/>
            <a:ext cx="11465492" cy="4954385"/>
          </a:xfrm>
        </p:spPr>
        <p:txBody>
          <a:bodyPr>
            <a:normAutofit/>
          </a:bodyPr>
          <a:lstStyle/>
          <a:p>
            <a:r>
              <a:rPr lang="en-GB" dirty="0"/>
              <a:t>Using </a:t>
            </a:r>
            <a:r>
              <a:rPr lang="en-GB" i="1" dirty="0"/>
              <a:t>Understanding Society data</a:t>
            </a:r>
            <a:r>
              <a:rPr lang="en-GB" dirty="0"/>
              <a:t> to investigate pandemic and restrictions and showing: </a:t>
            </a:r>
          </a:p>
          <a:p>
            <a:pPr lvl="1"/>
            <a:r>
              <a:rPr lang="en-GB" dirty="0"/>
              <a:t>Disproportionate effects on those with lower incomes (Crossley et al. 2021; </a:t>
            </a:r>
            <a:r>
              <a:rPr lang="en-GB" dirty="0" err="1"/>
              <a:t>Witteveen</a:t>
            </a:r>
            <a:r>
              <a:rPr lang="en-GB" dirty="0"/>
              <a:t> 2020)</a:t>
            </a:r>
          </a:p>
          <a:p>
            <a:pPr lvl="1"/>
            <a:r>
              <a:rPr lang="en-GB" dirty="0"/>
              <a:t>Gender differences in effects work and care (</a:t>
            </a:r>
            <a:r>
              <a:rPr lang="en-GB" dirty="0" err="1"/>
              <a:t>Hupkau</a:t>
            </a:r>
            <a:r>
              <a:rPr lang="en-GB" dirty="0"/>
              <a:t> &amp; </a:t>
            </a:r>
            <a:r>
              <a:rPr lang="en-GB" dirty="0" err="1"/>
              <a:t>Petrongolo</a:t>
            </a:r>
            <a:r>
              <a:rPr lang="en-GB" dirty="0"/>
              <a:t> 2020)</a:t>
            </a:r>
          </a:p>
          <a:p>
            <a:r>
              <a:rPr lang="en-GB" dirty="0"/>
              <a:t>Learning inequalities due to primary school closures in the Netherlands (</a:t>
            </a:r>
            <a:r>
              <a:rPr lang="en-GB" dirty="0" err="1"/>
              <a:t>Engzell</a:t>
            </a:r>
            <a:r>
              <a:rPr lang="en-GB" dirty="0"/>
              <a:t> et al. 2020) </a:t>
            </a:r>
          </a:p>
          <a:p>
            <a:r>
              <a:rPr lang="en-GB" dirty="0"/>
              <a:t>Changes in human-animal relations: increases in dog adoption in Israel (Morgan et al. 2020)</a:t>
            </a:r>
          </a:p>
          <a:p>
            <a:r>
              <a:rPr lang="en-GB" dirty="0"/>
              <a:t>Fertility changes in 1918 ‘flu pandemic (Wagner et al. 2020)</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57518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21CC3D-059C-1142-9DD3-DDE3488F58EA}"/>
              </a:ext>
            </a:extLst>
          </p:cNvPr>
          <p:cNvPicPr>
            <a:picLocks noGrp="1" noChangeAspect="1"/>
          </p:cNvPicPr>
          <p:nvPr>
            <p:ph idx="1"/>
          </p:nvPr>
        </p:nvPicPr>
        <p:blipFill>
          <a:blip r:embed="rId3"/>
          <a:stretch>
            <a:fillRect/>
          </a:stretch>
        </p:blipFill>
        <p:spPr>
          <a:xfrm>
            <a:off x="1130703" y="219248"/>
            <a:ext cx="9293457" cy="6198755"/>
          </a:xfrm>
        </p:spPr>
      </p:pic>
      <p:sp>
        <p:nvSpPr>
          <p:cNvPr id="2" name="Title 1"/>
          <p:cNvSpPr>
            <a:spLocks noGrp="1"/>
          </p:cNvSpPr>
          <p:nvPr>
            <p:ph type="title"/>
          </p:nvPr>
        </p:nvSpPr>
        <p:spPr>
          <a:xfrm>
            <a:off x="1300784" y="219248"/>
            <a:ext cx="3652154" cy="2411535"/>
          </a:xfrm>
        </p:spPr>
        <p:txBody>
          <a:bodyPr>
            <a:normAutofit/>
          </a:bodyPr>
          <a:lstStyle/>
          <a:p>
            <a:r>
              <a:rPr lang="en-GB" dirty="0">
                <a:solidFill>
                  <a:schemeClr val="bg1"/>
                </a:solidFill>
              </a:rPr>
              <a:t>Qualitative SDA</a:t>
            </a:r>
          </a:p>
        </p:txBody>
      </p:sp>
      <p:sp>
        <p:nvSpPr>
          <p:cNvPr id="7" name="Rectangle 6">
            <a:extLst>
              <a:ext uri="{FF2B5EF4-FFF2-40B4-BE49-F238E27FC236}">
                <a16:creationId xmlns:a16="http://schemas.microsoft.com/office/drawing/2014/main" id="{3F543971-D4DE-C243-8638-DC02280D43C6}"/>
              </a:ext>
            </a:extLst>
          </p:cNvPr>
          <p:cNvSpPr/>
          <p:nvPr/>
        </p:nvSpPr>
        <p:spPr>
          <a:xfrm>
            <a:off x="5777431" y="5837905"/>
            <a:ext cx="4160113" cy="369332"/>
          </a:xfrm>
          <a:prstGeom prst="rect">
            <a:avLst/>
          </a:prstGeom>
        </p:spPr>
        <p:txBody>
          <a:bodyPr wrap="non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Dennis Kummer</a:t>
            </a:r>
            <a:r>
              <a:rPr lang="en-GB" dirty="0">
                <a:solidFill>
                  <a:schemeClr val="bg1"/>
                </a:solidFill>
              </a:rPr>
              <a:t> on </a:t>
            </a:r>
            <a:r>
              <a:rPr lang="en-GB" dirty="0">
                <a:solidFill>
                  <a:schemeClr val="bg1"/>
                </a:solidFill>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278549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048" y="471896"/>
            <a:ext cx="10211981" cy="1325563"/>
          </a:xfrm>
        </p:spPr>
        <p:txBody>
          <a:bodyPr/>
          <a:lstStyle/>
          <a:p>
            <a:r>
              <a:rPr lang="en-GB" dirty="0"/>
              <a:t>Why appropriate? </a:t>
            </a:r>
          </a:p>
        </p:txBody>
      </p:sp>
      <p:sp>
        <p:nvSpPr>
          <p:cNvPr id="3" name="Content Placeholder 2"/>
          <p:cNvSpPr>
            <a:spLocks noGrp="1"/>
          </p:cNvSpPr>
          <p:nvPr>
            <p:ph idx="1"/>
          </p:nvPr>
        </p:nvSpPr>
        <p:spPr>
          <a:xfrm>
            <a:off x="802048" y="1797460"/>
            <a:ext cx="9786930" cy="4174362"/>
          </a:xfrm>
        </p:spPr>
        <p:txBody>
          <a:bodyPr>
            <a:normAutofit/>
          </a:bodyPr>
          <a:lstStyle/>
          <a:p>
            <a:r>
              <a:rPr lang="en-GB" dirty="0"/>
              <a:t>Already-collected data – less impact of restrictions</a:t>
            </a:r>
          </a:p>
          <a:p>
            <a:r>
              <a:rPr lang="en-GB" dirty="0"/>
              <a:t>Speed &amp; cost – timely research </a:t>
            </a:r>
          </a:p>
          <a:p>
            <a:r>
              <a:rPr lang="en-GB" dirty="0"/>
              <a:t>But, “rich, in-depth insights can be achieved by re-using ostensibly ‘small’ datasets and samples.” (Tarrant &amp; Hughes 2020)</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76236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4" y="159386"/>
            <a:ext cx="11465492" cy="1325563"/>
          </a:xfrm>
        </p:spPr>
        <p:txBody>
          <a:bodyPr/>
          <a:lstStyle/>
          <a:p>
            <a:r>
              <a:rPr lang="en-GB" dirty="0"/>
              <a:t>Data access &amp; (re)sources </a:t>
            </a:r>
          </a:p>
        </p:txBody>
      </p:sp>
      <p:pic>
        <p:nvPicPr>
          <p:cNvPr id="7" name="Content Placeholder 6">
            <a:extLst>
              <a:ext uri="{FF2B5EF4-FFF2-40B4-BE49-F238E27FC236}">
                <a16:creationId xmlns:a16="http://schemas.microsoft.com/office/drawing/2014/main" id="{071CD22D-2329-8344-857A-81F8A81C04D6}"/>
              </a:ext>
            </a:extLst>
          </p:cNvPr>
          <p:cNvPicPr>
            <a:picLocks noGrp="1" noChangeAspect="1"/>
          </p:cNvPicPr>
          <p:nvPr>
            <p:ph idx="1"/>
          </p:nvPr>
        </p:nvPicPr>
        <p:blipFill>
          <a:blip r:embed="rId3"/>
          <a:stretch>
            <a:fillRect/>
          </a:stretch>
        </p:blipFill>
        <p:spPr>
          <a:xfrm>
            <a:off x="1343914" y="1141689"/>
            <a:ext cx="9098798" cy="5179025"/>
          </a:xfrm>
        </p:spPr>
      </p:pic>
      <p:sp>
        <p:nvSpPr>
          <p:cNvPr id="3" name="Rectangle 2">
            <a:extLst>
              <a:ext uri="{FF2B5EF4-FFF2-40B4-BE49-F238E27FC236}">
                <a16:creationId xmlns:a16="http://schemas.microsoft.com/office/drawing/2014/main" id="{0DDF29FC-3835-7445-A058-192A55166D50}"/>
              </a:ext>
            </a:extLst>
          </p:cNvPr>
          <p:cNvSpPr/>
          <p:nvPr/>
        </p:nvSpPr>
        <p:spPr>
          <a:xfrm>
            <a:off x="7142429" y="6488668"/>
            <a:ext cx="3467681" cy="369332"/>
          </a:xfrm>
          <a:prstGeom prst="rect">
            <a:avLst/>
          </a:prstGeom>
        </p:spPr>
        <p:txBody>
          <a:bodyPr wrap="none">
            <a:spAutoFit/>
          </a:bodyPr>
          <a:lstStyle/>
          <a:p>
            <a:r>
              <a:rPr lang="en-US" dirty="0"/>
              <a:t>https://</a:t>
            </a:r>
            <a:r>
              <a:rPr lang="en-US" dirty="0" err="1"/>
              <a:t>www.ukdataservice.ac.uk</a:t>
            </a:r>
            <a:endParaRPr lang="en-US" dirty="0"/>
          </a:p>
        </p:txBody>
      </p:sp>
    </p:spTree>
    <p:extLst>
      <p:ext uri="{BB962C8B-B14F-4D97-AF65-F5344CB8AC3E}">
        <p14:creationId xmlns:p14="http://schemas.microsoft.com/office/powerpoint/2010/main" val="313627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4" y="159386"/>
            <a:ext cx="11465492" cy="1325563"/>
          </a:xfrm>
        </p:spPr>
        <p:txBody>
          <a:bodyPr/>
          <a:lstStyle/>
          <a:p>
            <a:r>
              <a:rPr lang="en-GB" dirty="0"/>
              <a:t>UK Data Service </a:t>
            </a:r>
          </a:p>
        </p:txBody>
      </p:sp>
      <p:pic>
        <p:nvPicPr>
          <p:cNvPr id="6" name="Content Placeholder 5">
            <a:extLst>
              <a:ext uri="{FF2B5EF4-FFF2-40B4-BE49-F238E27FC236}">
                <a16:creationId xmlns:a16="http://schemas.microsoft.com/office/drawing/2014/main" id="{CDB8F62F-EB86-4947-8B25-C55C68120AF5}"/>
              </a:ext>
            </a:extLst>
          </p:cNvPr>
          <p:cNvPicPr>
            <a:picLocks noGrp="1" noChangeAspect="1"/>
          </p:cNvPicPr>
          <p:nvPr>
            <p:ph idx="1"/>
          </p:nvPr>
        </p:nvPicPr>
        <p:blipFill>
          <a:blip r:embed="rId3"/>
          <a:stretch>
            <a:fillRect/>
          </a:stretch>
        </p:blipFill>
        <p:spPr>
          <a:xfrm>
            <a:off x="1116494" y="1128436"/>
            <a:ext cx="9959012" cy="5062154"/>
          </a:xfrm>
        </p:spPr>
      </p:pic>
    </p:spTree>
    <p:extLst>
      <p:ext uri="{BB962C8B-B14F-4D97-AF65-F5344CB8AC3E}">
        <p14:creationId xmlns:p14="http://schemas.microsoft.com/office/powerpoint/2010/main" val="1977551571"/>
      </p:ext>
    </p:extLst>
  </p:cSld>
  <p:clrMapOvr>
    <a:masterClrMapping/>
  </p:clrMapOvr>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865248D3106048B4C342193B28D15C" ma:contentTypeVersion="12" ma:contentTypeDescription="Create a new document." ma:contentTypeScope="" ma:versionID="7ad7cb15fff9e9c6d8f77dbb39e43fde">
  <xsd:schema xmlns:xsd="http://www.w3.org/2001/XMLSchema" xmlns:xs="http://www.w3.org/2001/XMLSchema" xmlns:p="http://schemas.microsoft.com/office/2006/metadata/properties" xmlns:ns1="http://schemas.microsoft.com/sharepoint/v3" xmlns:ns2="0ca42d7e-b0d8-4cf5-aeef-1fa36f428839" targetNamespace="http://schemas.microsoft.com/office/2006/metadata/properties" ma:root="true" ma:fieldsID="b7b84aa2d4404ef300917626c4060738" ns1:_="" ns2:_="">
    <xsd:import namespace="http://schemas.microsoft.com/sharepoint/v3"/>
    <xsd:import namespace="0ca42d7e-b0d8-4cf5-aeef-1fa36f428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a42d7e-b0d8-4cf5-aeef-1fa36f428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B8F701-63DA-4FC9-9F44-90CF58C66F2A}">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microsoft.com/sharepoint/v3"/>
    <ds:schemaRef ds:uri="http://purl.org/dc/terms/"/>
    <ds:schemaRef ds:uri="http://purl.org/dc/elements/1.1/"/>
    <ds:schemaRef ds:uri="http://schemas.openxmlformats.org/package/2006/metadata/core-properties"/>
    <ds:schemaRef ds:uri="0ca42d7e-b0d8-4cf5-aeef-1fa36f428839"/>
    <ds:schemaRef ds:uri="http://purl.org/dc/dcmitype/"/>
  </ds:schemaRefs>
</ds:datastoreItem>
</file>

<file path=customXml/itemProps2.xml><?xml version="1.0" encoding="utf-8"?>
<ds:datastoreItem xmlns:ds="http://schemas.openxmlformats.org/officeDocument/2006/customXml" ds:itemID="{0BF55E39-140A-4BD3-98D8-5AF2D1F8D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a42d7e-b0d8-4cf5-aeef-1fa36f4288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549CCA-59BA-4E46-B053-D608CA627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5100</TotalTime>
  <Words>929</Words>
  <Application>Microsoft Macintosh PowerPoint</Application>
  <PresentationFormat>Widescreen</PresentationFormat>
  <Paragraphs>104</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Libre Franklin</vt:lpstr>
      <vt:lpstr>Office Theme</vt:lpstr>
      <vt:lpstr>Secondary data analysis  </vt:lpstr>
      <vt:lpstr>Secondary data analysis</vt:lpstr>
      <vt:lpstr>What is secondary data analysis (SDA)</vt:lpstr>
      <vt:lpstr>Evidence </vt:lpstr>
      <vt:lpstr>SDA in and on the pandemic </vt:lpstr>
      <vt:lpstr>Qualitative SDA</vt:lpstr>
      <vt:lpstr>Why appropriate? </vt:lpstr>
      <vt:lpstr>Data access &amp; (re)sources </vt:lpstr>
      <vt:lpstr>UK Data Service </vt:lpstr>
      <vt:lpstr>Mass Observation Project </vt:lpstr>
      <vt:lpstr>Reanimatingdata.co.uk</vt:lpstr>
      <vt:lpstr>SDA Summary </vt:lpstr>
      <vt:lpstr>References </vt:lpstr>
      <vt:lpstr>Q and A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Robert Meckin</cp:lastModifiedBy>
  <cp:revision>72</cp:revision>
  <dcterms:created xsi:type="dcterms:W3CDTF">2020-05-12T14:44:09Z</dcterms:created>
  <dcterms:modified xsi:type="dcterms:W3CDTF">2021-02-15T13:18:43Z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0x010100CD865248D3106048B4C342193B28D15C</vt:lpwstr>
  </property>
</Properties>
</file>