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handoutMasterIdLst>
    <p:handoutMasterId r:id="rId62"/>
  </p:handoutMasterIdLst>
  <p:sldIdLst>
    <p:sldId id="339" r:id="rId2"/>
    <p:sldId id="340" r:id="rId3"/>
    <p:sldId id="278" r:id="rId4"/>
    <p:sldId id="294" r:id="rId5"/>
    <p:sldId id="293" r:id="rId6"/>
    <p:sldId id="343" r:id="rId7"/>
    <p:sldId id="361" r:id="rId8"/>
    <p:sldId id="367" r:id="rId9"/>
    <p:sldId id="368" r:id="rId10"/>
    <p:sldId id="369" r:id="rId11"/>
    <p:sldId id="370" r:id="rId12"/>
    <p:sldId id="342" r:id="rId13"/>
    <p:sldId id="364" r:id="rId14"/>
    <p:sldId id="365" r:id="rId15"/>
    <p:sldId id="366" r:id="rId16"/>
    <p:sldId id="344" r:id="rId17"/>
    <p:sldId id="405" r:id="rId18"/>
    <p:sldId id="403" r:id="rId19"/>
    <p:sldId id="404" r:id="rId20"/>
    <p:sldId id="321" r:id="rId21"/>
    <p:sldId id="322" r:id="rId22"/>
    <p:sldId id="374" r:id="rId23"/>
    <p:sldId id="346" r:id="rId24"/>
    <p:sldId id="347" r:id="rId25"/>
    <p:sldId id="353" r:id="rId26"/>
    <p:sldId id="363" r:id="rId27"/>
    <p:sldId id="354" r:id="rId28"/>
    <p:sldId id="355" r:id="rId29"/>
    <p:sldId id="319" r:id="rId30"/>
    <p:sldId id="320" r:id="rId31"/>
    <p:sldId id="323" r:id="rId32"/>
    <p:sldId id="324" r:id="rId33"/>
    <p:sldId id="359" r:id="rId34"/>
    <p:sldId id="358" r:id="rId35"/>
    <p:sldId id="372" r:id="rId36"/>
    <p:sldId id="375" r:id="rId37"/>
    <p:sldId id="376" r:id="rId38"/>
    <p:sldId id="377" r:id="rId39"/>
    <p:sldId id="378" r:id="rId40"/>
    <p:sldId id="379" r:id="rId41"/>
    <p:sldId id="380" r:id="rId42"/>
    <p:sldId id="381" r:id="rId43"/>
    <p:sldId id="390" r:id="rId44"/>
    <p:sldId id="391" r:id="rId45"/>
    <p:sldId id="392" r:id="rId46"/>
    <p:sldId id="389" r:id="rId47"/>
    <p:sldId id="393" r:id="rId48"/>
    <p:sldId id="394" r:id="rId49"/>
    <p:sldId id="388" r:id="rId50"/>
    <p:sldId id="382" r:id="rId51"/>
    <p:sldId id="383" r:id="rId52"/>
    <p:sldId id="384" r:id="rId53"/>
    <p:sldId id="385" r:id="rId54"/>
    <p:sldId id="397" r:id="rId55"/>
    <p:sldId id="398" r:id="rId56"/>
    <p:sldId id="401" r:id="rId57"/>
    <p:sldId id="386" r:id="rId58"/>
    <p:sldId id="396" r:id="rId59"/>
    <p:sldId id="387" r:id="rId6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1065C66-BE16-4491-9465-8C3EBB909727}" type="datetimeFigureOut">
              <a:rPr lang="en-GB" smtClean="0"/>
              <a:t>03/07/2018</a:t>
            </a:fld>
            <a:endParaRPr lang="en-GB" dirty="0"/>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697073B0-E878-41E7-91FE-0165CA1D4919}" type="slidenum">
              <a:rPr lang="en-GB" smtClean="0"/>
              <a:t>‹#›</a:t>
            </a:fld>
            <a:endParaRPr lang="en-GB" dirty="0"/>
          </a:p>
        </p:txBody>
      </p:sp>
    </p:spTree>
    <p:extLst>
      <p:ext uri="{BB962C8B-B14F-4D97-AF65-F5344CB8AC3E}">
        <p14:creationId xmlns:p14="http://schemas.microsoft.com/office/powerpoint/2010/main" val="123083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B8A8EB7-A33C-4C5C-BB34-34516A72860D}" type="datetimeFigureOut">
              <a:rPr lang="en-GB" smtClean="0"/>
              <a:pPr/>
              <a:t>03/07/2018</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5B93202-2248-42BF-A01D-FFC7E3C2B157}" type="slidenum">
              <a:rPr lang="en-GB" smtClean="0"/>
              <a:pPr/>
              <a:t>‹#›</a:t>
            </a:fld>
            <a:endParaRPr lang="en-GB" dirty="0"/>
          </a:p>
        </p:txBody>
      </p:sp>
    </p:spTree>
    <p:extLst>
      <p:ext uri="{BB962C8B-B14F-4D97-AF65-F5344CB8AC3E}">
        <p14:creationId xmlns:p14="http://schemas.microsoft.com/office/powerpoint/2010/main" val="135036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5B93202-2248-42BF-A01D-FFC7E3C2B157}"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A4C47-A07E-4D52-9A27-72D97A94905D}" type="slidenum">
              <a:rPr lang="en-GB" smtClean="0"/>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endParaRPr lang="en-GB" altLang="en-US" smtClean="0"/>
          </a:p>
        </p:txBody>
      </p:sp>
      <p:sp>
        <p:nvSpPr>
          <p:cNvPr id="76803"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endParaRPr lang="en-GB" altLang="en-US" smtClean="0"/>
          </a:p>
        </p:txBody>
      </p:sp>
      <p:sp>
        <p:nvSpPr>
          <p:cNvPr id="7680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C7BE4533-9F31-46A3-B79A-B917A76B4135}" type="slidenum">
              <a:rPr lang="en-GB" altLang="en-US" smtClean="0"/>
              <a:pPr>
                <a:spcBef>
                  <a:spcPct val="0"/>
                </a:spcBef>
              </a:pPr>
              <a:t>7</a:t>
            </a:fld>
            <a:endParaRPr lang="en-GB" altLang="en-US" smtClean="0"/>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p:spPr>
        <p:txBody>
          <a:bodyPr/>
          <a:lstStyle/>
          <a:p>
            <a:pPr eaLnBrk="1" hangingPunct="1"/>
            <a:r>
              <a:rPr lang="en-US" altLang="en-US" sz="1100" dirty="0" smtClean="0"/>
              <a:t>Make distinction between these three elements. </a:t>
            </a:r>
          </a:p>
          <a:p>
            <a:pPr eaLnBrk="1" hangingPunct="1"/>
            <a:endParaRPr lang="en-US" altLang="en-US" sz="1100" dirty="0" smtClean="0"/>
          </a:p>
          <a:p>
            <a:pPr eaLnBrk="1" hangingPunct="1"/>
            <a:r>
              <a:rPr lang="en-US" altLang="en-US" sz="1100" dirty="0" smtClean="0"/>
              <a:t>Disclosure control is one of the aspects of protecting confidentiality.</a:t>
            </a:r>
          </a:p>
          <a:p>
            <a:pPr eaLnBrk="1" hangingPunct="1"/>
            <a:endParaRPr lang="en-US" altLang="en-US" sz="1100" dirty="0" smtClean="0"/>
          </a:p>
          <a:p>
            <a:pPr eaLnBrk="1" hangingPunct="1"/>
            <a:r>
              <a:rPr lang="en-US" altLang="en-US" sz="1100" dirty="0" smtClean="0"/>
              <a:t>Confidentiality is also protected via secure setting. Confidentiality concerns data. </a:t>
            </a:r>
          </a:p>
          <a:p>
            <a:pPr eaLnBrk="1" hangingPunct="1"/>
            <a:endParaRPr lang="en-US" altLang="en-US" sz="1100" dirty="0" smtClean="0"/>
          </a:p>
          <a:p>
            <a:pPr eaLnBrk="1" hangingPunct="1"/>
            <a:r>
              <a:rPr lang="en-US" altLang="en-US" sz="1100" dirty="0" smtClean="0"/>
              <a:t>Privacy is to do with people. </a:t>
            </a:r>
          </a:p>
          <a:p>
            <a:pPr eaLnBrk="1" hangingPunct="1"/>
            <a:endParaRPr lang="en-US" altLang="en-US" sz="1100" dirty="0" smtClean="0"/>
          </a:p>
          <a:p>
            <a:pPr eaLnBrk="1" hangingPunct="1">
              <a:buFontTx/>
              <a:buChar char="•"/>
            </a:pPr>
            <a:r>
              <a:rPr lang="en-US" altLang="en-US" sz="1100" dirty="0" smtClean="0"/>
              <a:t>SDC is one of the ways in which we can protect confidentiality</a:t>
            </a:r>
          </a:p>
          <a:p>
            <a:pPr eaLnBrk="1" hangingPunct="1">
              <a:buFontTx/>
              <a:buChar char="•"/>
            </a:pPr>
            <a:r>
              <a:rPr lang="en-US" altLang="en-US" sz="1100" dirty="0" smtClean="0"/>
              <a:t>Easy to confuse confidentiality (data) with privacy (people) – they are not the same, although are clearly related.</a:t>
            </a:r>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Transport Infrastructure</a:t>
            </a:r>
          </a:p>
          <a:p>
            <a:r>
              <a:rPr lang="en-GB" dirty="0" smtClean="0"/>
              <a:t>My accident / collateral damage</a:t>
            </a:r>
          </a:p>
          <a:p>
            <a:endParaRPr lang="en-GB" dirty="0" smtClean="0"/>
          </a:p>
          <a:p>
            <a:r>
              <a:rPr lang="en-GB" dirty="0" smtClean="0"/>
              <a:t>Data infrastructure.</a:t>
            </a:r>
            <a:endParaRPr lang="en-GB" dirty="0"/>
          </a:p>
        </p:txBody>
      </p:sp>
      <p:sp>
        <p:nvSpPr>
          <p:cNvPr id="4" name="Slide Number Placeholder 3"/>
          <p:cNvSpPr>
            <a:spLocks noGrp="1"/>
          </p:cNvSpPr>
          <p:nvPr>
            <p:ph type="sldNum" sz="quarter" idx="10"/>
          </p:nvPr>
        </p:nvSpPr>
        <p:spPr/>
        <p:txBody>
          <a:bodyPr/>
          <a:lstStyle/>
          <a:p>
            <a:fld id="{3B079620-CD79-427C-AA71-9517C34C459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2418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Transport Infrastructure</a:t>
            </a:r>
          </a:p>
          <a:p>
            <a:r>
              <a:rPr lang="en-GB" dirty="0" smtClean="0"/>
              <a:t>My accident / collateral damage</a:t>
            </a:r>
          </a:p>
          <a:p>
            <a:endParaRPr lang="en-GB" dirty="0" smtClean="0"/>
          </a:p>
          <a:p>
            <a:r>
              <a:rPr lang="en-GB" dirty="0" smtClean="0"/>
              <a:t>Data infrastructure.</a:t>
            </a:r>
            <a:endParaRPr lang="en-GB" dirty="0"/>
          </a:p>
        </p:txBody>
      </p:sp>
      <p:sp>
        <p:nvSpPr>
          <p:cNvPr id="4" name="Slide Number Placeholder 3"/>
          <p:cNvSpPr>
            <a:spLocks noGrp="1"/>
          </p:cNvSpPr>
          <p:nvPr>
            <p:ph type="sldNum" sz="quarter" idx="10"/>
          </p:nvPr>
        </p:nvSpPr>
        <p:spPr/>
        <p:txBody>
          <a:bodyPr/>
          <a:lstStyle/>
          <a:p>
            <a:fld id="{3B079620-CD79-427C-AA71-9517C34C459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72418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Transport Infrastructure</a:t>
            </a:r>
          </a:p>
          <a:p>
            <a:r>
              <a:rPr lang="en-GB" dirty="0" smtClean="0"/>
              <a:t>My accident / collateral damage</a:t>
            </a:r>
          </a:p>
          <a:p>
            <a:endParaRPr lang="en-GB" dirty="0" smtClean="0"/>
          </a:p>
          <a:p>
            <a:r>
              <a:rPr lang="en-GB" dirty="0" smtClean="0"/>
              <a:t>Data infrastructure.</a:t>
            </a:r>
            <a:endParaRPr lang="en-GB" dirty="0"/>
          </a:p>
        </p:txBody>
      </p:sp>
      <p:sp>
        <p:nvSpPr>
          <p:cNvPr id="4" name="Slide Number Placeholder 3"/>
          <p:cNvSpPr>
            <a:spLocks noGrp="1"/>
          </p:cNvSpPr>
          <p:nvPr>
            <p:ph type="sldNum" sz="quarter" idx="10"/>
          </p:nvPr>
        </p:nvSpPr>
        <p:spPr/>
        <p:txBody>
          <a:bodyPr/>
          <a:lstStyle/>
          <a:p>
            <a:fld id="{3B079620-CD79-427C-AA71-9517C34C459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72418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55" indent="-231755" defTabSz="927019">
              <a:buFontTx/>
              <a:buAutoNum type="arabicPeriod"/>
              <a:defRPr/>
            </a:pPr>
            <a:r>
              <a:rPr lang="en-GB" b="1" dirty="0"/>
              <a:t>Introduction concept of data environment  -</a:t>
            </a:r>
            <a:r>
              <a:rPr lang="en-GB" dirty="0"/>
              <a:t>definition of personal data, with data being personal in some data environments and not others, and</a:t>
            </a:r>
          </a:p>
          <a:p>
            <a:pPr marL="231755" indent="-231755" defTabSz="927019">
              <a:buFontTx/>
              <a:buAutoNum type="arabicPeriod"/>
              <a:defRPr/>
            </a:pPr>
            <a:endParaRPr lang="en-GB" b="1" dirty="0"/>
          </a:p>
          <a:p>
            <a:pPr marL="231755" indent="-231755" defTabSz="927019">
              <a:buFontTx/>
              <a:buAutoNum type="arabicPeriod"/>
              <a:defRPr/>
            </a:pPr>
            <a:endParaRPr lang="en-GB" b="1" dirty="0"/>
          </a:p>
          <a:p>
            <a:r>
              <a:rPr lang="en-GB" dirty="0"/>
              <a:t>Our claim is that, far from being able to determine whether data is anonymous by looking at the data alone, any anonymisation technique worth its salt must take account of not only the data but also its environment. </a:t>
            </a:r>
          </a:p>
          <a:p>
            <a:r>
              <a:rPr lang="en-GB" dirty="0"/>
              <a:t> Or adjust the data taking into account its environment.</a:t>
            </a:r>
          </a:p>
          <a:p>
            <a:r>
              <a:rPr lang="en-GB" b="1" dirty="0"/>
              <a:t> </a:t>
            </a:r>
            <a:endParaRPr lang="en-GB" dirty="0"/>
          </a:p>
          <a:p>
            <a:pPr defTabSz="927019">
              <a:defRPr/>
            </a:pPr>
            <a:r>
              <a:rPr lang="en-GB" dirty="0"/>
              <a:t>About the data environment  - other data; people; infrastructure</a:t>
            </a:r>
          </a:p>
          <a:p>
            <a:pPr defTabSz="927019">
              <a:defRPr/>
            </a:pPr>
            <a:r>
              <a:rPr lang="en-GB" dirty="0"/>
              <a:t>The third element of the data environment consists of the governance processes over the environment that determine how the users’ relationships with the data are managed. These will typically cover a range of behavioural restrictions including formal governance (e.g. data access controls, licensing arrangements, policies which prescribe and proscribe user behaviour, and potentially sanctions for breaching agreements) through de facto norms and practices to socio-cognitive properties of users (e.g. risk aversion, prior tendency towards disclosure, etc.).</a:t>
            </a:r>
          </a:p>
          <a:p>
            <a:r>
              <a:rPr lang="en-GB" dirty="0"/>
              <a:t>The final element is the infrastructure, including physical elements such as security systems, and the software processes that implement functional restrictions on how users can interact with the derived dataset.</a:t>
            </a:r>
          </a:p>
          <a:p>
            <a:r>
              <a:rPr lang="en-GB" dirty="0"/>
              <a:t>We discuss these </a:t>
            </a:r>
          </a:p>
          <a:p>
            <a:pPr defTabSz="927019">
              <a:defRPr/>
            </a:pPr>
            <a:endParaRPr lang="en-GB" dirty="0"/>
          </a:p>
        </p:txBody>
      </p:sp>
      <p:sp>
        <p:nvSpPr>
          <p:cNvPr id="4" name="Slide Number Placeholder 3"/>
          <p:cNvSpPr>
            <a:spLocks noGrp="1"/>
          </p:cNvSpPr>
          <p:nvPr>
            <p:ph type="sldNum" sz="quarter" idx="10"/>
          </p:nvPr>
        </p:nvSpPr>
        <p:spPr/>
        <p:txBody>
          <a:bodyPr/>
          <a:lstStyle/>
          <a:p>
            <a:fld id="{85B93202-2248-42BF-A01D-FFC7E3C2B157}" type="slidenum">
              <a:rPr lang="en-GB" smtClean="0"/>
              <a:pPr/>
              <a:t>18</a:t>
            </a:fld>
            <a:endParaRPr lang="en-GB"/>
          </a:p>
        </p:txBody>
      </p:sp>
    </p:spTree>
    <p:extLst>
      <p:ext uri="{BB962C8B-B14F-4D97-AF65-F5344CB8AC3E}">
        <p14:creationId xmlns:p14="http://schemas.microsoft.com/office/powerpoint/2010/main" val="380446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The aim of functional anonymisation, as described in the ADF, is for the data controller to reduce the risk of a data breach to an acceptably low level</a:t>
            </a:r>
            <a:endParaRPr lang="en-GB" b="1" dirty="0" smtClean="0"/>
          </a:p>
          <a:p>
            <a:endParaRPr lang="en-GB" b="1" dirty="0" smtClean="0"/>
          </a:p>
          <a:p>
            <a:r>
              <a:rPr lang="en-GB" b="1" dirty="0" smtClean="0"/>
              <a:t>Introduce the concept of functional anonymisation  - </a:t>
            </a:r>
            <a:r>
              <a:rPr lang="en-GB" dirty="0"/>
              <a:t>various interpretations of the concept of anonymisation and also of the related notion of the risk of </a:t>
            </a:r>
            <a:r>
              <a:rPr lang="en-GB" dirty="0" err="1"/>
              <a:t>reidentification</a:t>
            </a:r>
            <a:r>
              <a:rPr lang="en-GB" dirty="0"/>
              <a:t>. we will argue that anonymisation itself is a complex process requiring attention to far more than the data. </a:t>
            </a:r>
            <a:r>
              <a:rPr lang="en-GB" i="1" dirty="0"/>
              <a:t>functional anonymisation</a:t>
            </a:r>
            <a:r>
              <a:rPr lang="en-GB" dirty="0"/>
              <a:t>, which is intended to anonymise data in the context in which it sits, the </a:t>
            </a:r>
            <a:r>
              <a:rPr lang="en-GB" i="1" dirty="0"/>
              <a:t>data environment</a:t>
            </a:r>
            <a:r>
              <a:rPr lang="en-GB" dirty="0"/>
              <a:t>.</a:t>
            </a:r>
          </a:p>
          <a:p>
            <a:endParaRPr lang="en-GB" b="1" dirty="0"/>
          </a:p>
          <a:p>
            <a:endParaRPr lang="en-GB" b="1" dirty="0" smtClean="0"/>
          </a:p>
          <a:p>
            <a:endParaRPr lang="en-GB" b="1" dirty="0" smtClean="0"/>
          </a:p>
          <a:p>
            <a:endParaRPr lang="en-GB" b="1" dirty="0" smtClean="0"/>
          </a:p>
          <a:p>
            <a:pPr defTabSz="927019">
              <a:defRPr/>
            </a:pPr>
            <a:r>
              <a:rPr lang="en-GB" b="1" dirty="0"/>
              <a:t>The DPA does not require anonymisation to remove risk entirely, but rather demands that those sharing or disseminating data mitigate the risk of re-identification until it is negligible (UK: Information Commissioner’s Office 2012a).</a:t>
            </a:r>
          </a:p>
          <a:p>
            <a:pPr defTabSz="927019">
              <a:defRPr/>
            </a:pPr>
            <a:endParaRPr lang="en-GB" b="1" dirty="0"/>
          </a:p>
          <a:p>
            <a:pPr defTabSz="927019">
              <a:defRPr/>
            </a:pPr>
            <a:r>
              <a:rPr lang="en-GB" dirty="0"/>
              <a:t>In contrast, by focusing on whether </a:t>
            </a:r>
            <a:r>
              <a:rPr lang="en-GB" dirty="0" err="1"/>
              <a:t>reidentification</a:t>
            </a:r>
            <a:r>
              <a:rPr lang="en-GB" dirty="0"/>
              <a:t> is “reasonably likely,” the GDPR may provide greater flexibility than the Directive. For example, where the controller deletes the identification key and the remaining indirect identifiers pose little risk of identifying an individual, the controller may be able to argue that there is no reasonable risk of </a:t>
            </a:r>
            <a:r>
              <a:rPr lang="en-GB" dirty="0" err="1"/>
              <a:t>reidentification</a:t>
            </a:r>
            <a:endParaRPr lang="en-GB" dirty="0"/>
          </a:p>
          <a:p>
            <a:pPr defTabSz="927019">
              <a:defRPr/>
            </a:pPr>
            <a:endParaRPr lang="en-GB" b="1" dirty="0"/>
          </a:p>
          <a:p>
            <a:endParaRPr lang="en-GB" dirty="0"/>
          </a:p>
        </p:txBody>
      </p:sp>
      <p:sp>
        <p:nvSpPr>
          <p:cNvPr id="4" name="Slide Number Placeholder 3"/>
          <p:cNvSpPr>
            <a:spLocks noGrp="1"/>
          </p:cNvSpPr>
          <p:nvPr>
            <p:ph type="sldNum" sz="quarter" idx="10"/>
          </p:nvPr>
        </p:nvSpPr>
        <p:spPr/>
        <p:txBody>
          <a:bodyPr/>
          <a:lstStyle/>
          <a:p>
            <a:fld id="{85B93202-2248-42BF-A01D-FFC7E3C2B157}" type="slidenum">
              <a:rPr lang="en-GB" smtClean="0"/>
              <a:pPr/>
              <a:t>19</a:t>
            </a:fld>
            <a:endParaRPr lang="en-GB"/>
          </a:p>
        </p:txBody>
      </p:sp>
    </p:spTree>
    <p:extLst>
      <p:ext uri="{BB962C8B-B14F-4D97-AF65-F5344CB8AC3E}">
        <p14:creationId xmlns:p14="http://schemas.microsoft.com/office/powerpoint/2010/main" val="408214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D0EE7-DCF7-4261-BB7F-C8D8C35C6898}" type="slidenum">
              <a:rPr lang="en-GB" smtClean="0"/>
              <a:pPr/>
              <a:t>‹#›</a:t>
            </a:fld>
            <a:endParaRPr lang="en-GB"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pic>
        <p:nvPicPr>
          <p:cNvPr id="11" name="Picture 2"/>
          <p:cNvPicPr>
            <a:picLocks noChangeAspect="1" noChangeArrowheads="1"/>
          </p:cNvPicPr>
          <p:nvPr userDrawn="1"/>
        </p:nvPicPr>
        <p:blipFill>
          <a:blip r:embed="rId2" cstate="print"/>
          <a:srcRect/>
          <a:stretch>
            <a:fillRect/>
          </a:stretch>
        </p:blipFill>
        <p:spPr bwMode="auto">
          <a:xfrm>
            <a:off x="6624347" y="1052736"/>
            <a:ext cx="2340127" cy="870314"/>
          </a:xfrm>
          <a:prstGeom prst="rect">
            <a:avLst/>
          </a:prstGeom>
          <a:noFill/>
          <a:ln w="9525">
            <a:noFill/>
            <a:miter lim="800000"/>
            <a:headEnd/>
            <a:tailEnd/>
          </a:ln>
        </p:spPr>
      </p:pic>
      <p:pic>
        <p:nvPicPr>
          <p:cNvPr id="4098" name="Picture 2" descr="https://licensebuttons.net/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2290" y="4365104"/>
            <a:ext cx="1831709" cy="645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8688" y="188641"/>
            <a:ext cx="229578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5" name="Footer Placeholder 4"/>
          <p:cNvSpPr>
            <a:spLocks noGrp="1"/>
          </p:cNvSpPr>
          <p:nvPr>
            <p:ph type="ftr" sz="quarter" idx="11"/>
          </p:nvPr>
        </p:nvSpPr>
        <p:spPr>
          <a:xfrm>
            <a:off x="2640597" y="6377459"/>
            <a:ext cx="3836404" cy="365125"/>
          </a:xfrm>
        </p:spPr>
        <p:txBody>
          <a:bodyPr/>
          <a:lstStyle/>
          <a:p>
            <a:endParaRPr lang="en-GB" dirty="0"/>
          </a:p>
        </p:txBody>
      </p:sp>
      <p:sp>
        <p:nvSpPr>
          <p:cNvPr id="6" name="Slide Number Placeholder 5"/>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D0EE7-DCF7-4261-BB7F-C8D8C35C6898}" type="slidenum">
              <a:rPr lang="en-GB" smtClean="0"/>
              <a:pPr/>
              <a:t>‹#›</a:t>
            </a:fld>
            <a:endParaRPr lang="en-GB" dirty="0"/>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00" y="6453336"/>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D0EE7-DCF7-4261-BB7F-C8D8C35C689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B3C7A6-5BEB-48C3-B6BE-A881D36D5692}" type="datetimeFigureOut">
              <a:rPr lang="en-GB" smtClean="0"/>
              <a:pPr/>
              <a:t>03/07/2018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CD0EE7-DCF7-4261-BB7F-C8D8C35C6898}" type="slidenum">
              <a:rPr lang="en-GB" smtClean="0"/>
              <a:pPr/>
              <a:t>‹#›</a:t>
            </a:fld>
            <a:endParaRPr lang="en-GB"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9B3C7A6-5BEB-48C3-B6BE-A881D36D5692}" type="datetimeFigureOut">
              <a:rPr lang="en-GB" smtClean="0"/>
              <a:pPr/>
              <a:t>03/07/2018</a:t>
            </a:fld>
            <a:endParaRPr lang="en-GB"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dirty="0"/>
          </a:p>
        </p:txBody>
      </p:sp>
      <p:sp>
        <p:nvSpPr>
          <p:cNvPr id="7" name="Slide Number Placeholder 6"/>
          <p:cNvSpPr>
            <a:spLocks noGrp="1"/>
          </p:cNvSpPr>
          <p:nvPr>
            <p:ph type="sldNum" sz="quarter" idx="12"/>
          </p:nvPr>
        </p:nvSpPr>
        <p:spPr>
          <a:xfrm>
            <a:off x="8339328" y="1170432"/>
            <a:ext cx="733864" cy="201168"/>
          </a:xfrm>
        </p:spPr>
        <p:txBody>
          <a:bodyPr/>
          <a:lstStyle/>
          <a:p>
            <a:fld id="{AACD0EE7-DCF7-4261-BB7F-C8D8C35C6898}"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17823"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699512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9B3C7A6-5BEB-48C3-B6BE-A881D36D5692}" type="datetimeFigureOut">
              <a:rPr lang="en-GB" smtClean="0"/>
              <a:pPr/>
              <a:t>03/07/2018</a:t>
            </a:fld>
            <a:endParaRPr lang="en-GB"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ACD0EE7-DCF7-4261-BB7F-C8D8C35C6898}" type="slidenum">
              <a:rPr lang="en-GB" smtClean="0"/>
              <a:pPr/>
              <a:t>‹#›</a:t>
            </a:fld>
            <a:endParaRPr lang="en-GB" dirty="0"/>
          </a:p>
        </p:txBody>
      </p:sp>
      <p:pic>
        <p:nvPicPr>
          <p:cNvPr id="9" name="Picture 2"/>
          <p:cNvPicPr>
            <a:picLocks noChangeAspect="1" noChangeArrowheads="1"/>
          </p:cNvPicPr>
          <p:nvPr/>
        </p:nvPicPr>
        <p:blipFill>
          <a:blip r:embed="rId13" cstate="print"/>
          <a:srcRect/>
          <a:stretch>
            <a:fillRect/>
          </a:stretch>
        </p:blipFill>
        <p:spPr bwMode="auto">
          <a:xfrm>
            <a:off x="7685888" y="716865"/>
            <a:ext cx="1260007" cy="468608"/>
          </a:xfrm>
          <a:prstGeom prst="rect">
            <a:avLst/>
          </a:prstGeom>
          <a:noFill/>
          <a:ln w="9525">
            <a:noFill/>
            <a:miter lim="800000"/>
            <a:headEnd/>
            <a:tailEnd/>
          </a:ln>
        </p:spPr>
      </p:pic>
      <p:pic>
        <p:nvPicPr>
          <p:cNvPr id="512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37323" y="188640"/>
            <a:ext cx="1357139" cy="42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ukanon.net/ukan-resources/ukan-decision-making-framework/"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8077200" cy="1673352"/>
          </a:xfrm>
        </p:spPr>
        <p:txBody>
          <a:bodyPr/>
          <a:lstStyle/>
          <a:p>
            <a:r>
              <a:rPr lang="en-GB" dirty="0" smtClean="0"/>
              <a:t>Anonymisation: what is it and how do I do it</a:t>
            </a:r>
            <a:endParaRPr lang="en-GB" dirty="0"/>
          </a:p>
        </p:txBody>
      </p:sp>
      <p:sp>
        <p:nvSpPr>
          <p:cNvPr id="3" name="Subtitle 2"/>
          <p:cNvSpPr>
            <a:spLocks noGrp="1"/>
          </p:cNvSpPr>
          <p:nvPr>
            <p:ph type="subTitle" idx="1"/>
          </p:nvPr>
        </p:nvSpPr>
        <p:spPr>
          <a:xfrm>
            <a:off x="755576" y="3717032"/>
            <a:ext cx="6768752" cy="635520"/>
          </a:xfrm>
        </p:spPr>
        <p:txBody>
          <a:bodyPr>
            <a:noAutofit/>
          </a:bodyPr>
          <a:lstStyle/>
          <a:p>
            <a:r>
              <a:rPr lang="en-GB" sz="2800" dirty="0" smtClean="0"/>
              <a:t>Mark Elliot</a:t>
            </a:r>
          </a:p>
          <a:p>
            <a:r>
              <a:rPr lang="en-GB" sz="2800" dirty="0" smtClean="0"/>
              <a:t>Manchester University</a:t>
            </a:r>
            <a:endParaRPr lang="en-GB" sz="2800" dirty="0"/>
          </a:p>
        </p:txBody>
      </p:sp>
    </p:spTree>
    <p:extLst>
      <p:ext uri="{BB962C8B-B14F-4D97-AF65-F5344CB8AC3E}">
        <p14:creationId xmlns:p14="http://schemas.microsoft.com/office/powerpoint/2010/main" val="374096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rPr>
              <a:t>Confidentiality and risk</a:t>
            </a:r>
            <a:endParaRPr lang="en-GB" dirty="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endParaRPr>
          </a:p>
        </p:txBody>
      </p:sp>
      <p:sp>
        <p:nvSpPr>
          <p:cNvPr id="4" name="Oval 3"/>
          <p:cNvSpPr/>
          <p:nvPr/>
        </p:nvSpPr>
        <p:spPr>
          <a:xfrm>
            <a:off x="799646" y="4101277"/>
            <a:ext cx="2448272" cy="115212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dirty="0">
                <a:solidFill>
                  <a:srgbClr val="FFFFFF"/>
                </a:solidFill>
                <a:latin typeface="DejaVu Sans"/>
              </a:rPr>
              <a:t>Likelihood</a:t>
            </a:r>
          </a:p>
        </p:txBody>
      </p:sp>
      <p:sp>
        <p:nvSpPr>
          <p:cNvPr id="5" name="Oval 3"/>
          <p:cNvSpPr>
            <a:spLocks noChangeArrowheads="1"/>
          </p:cNvSpPr>
          <p:nvPr/>
        </p:nvSpPr>
        <p:spPr bwMode="auto">
          <a:xfrm>
            <a:off x="2483768" y="1669614"/>
            <a:ext cx="4103414" cy="1928638"/>
          </a:xfrm>
          <a:prstGeom prst="ellipse">
            <a:avLst/>
          </a:prstGeom>
          <a:solidFill>
            <a:srgbClr val="3366FF"/>
          </a:solidFill>
          <a:ln w="9525">
            <a:solidFill>
              <a:schemeClr val="tx1"/>
            </a:solidFill>
            <a:round/>
            <a:headEnd/>
            <a:tailEnd/>
          </a:ln>
        </p:spPr>
        <p:txBody>
          <a:bodyPr wrap="none"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fontAlgn="base">
              <a:lnSpc>
                <a:spcPct val="100000"/>
              </a:lnSpc>
              <a:spcBef>
                <a:spcPct val="0"/>
              </a:spcBef>
              <a:spcAft>
                <a:spcPct val="0"/>
              </a:spcAft>
            </a:pPr>
            <a:r>
              <a:rPr lang="en-US" altLang="en-US" sz="3200" b="1" dirty="0" smtClean="0">
                <a:solidFill>
                  <a:srgbClr val="FFFFFF"/>
                </a:solidFill>
                <a:latin typeface="DejaVu Sans"/>
                <a:ea typeface="DejaVu Sans Light" panose="020B0203030804020204" pitchFamily="34" charset="0"/>
                <a:cs typeface="DejaVu Sans Light" panose="020B0203030804020204" pitchFamily="34" charset="0"/>
              </a:rPr>
              <a:t>Confidentiality</a:t>
            </a:r>
            <a:r>
              <a:rPr lang="en-US" altLang="en-US" sz="3200" b="1" dirty="0" smtClean="0">
                <a:solidFill>
                  <a:srgbClr val="FFFFFF"/>
                </a:solidFill>
                <a:latin typeface="DejaVu Sans"/>
              </a:rPr>
              <a:t> Risk</a:t>
            </a:r>
            <a:endParaRPr lang="en-US" altLang="en-US" sz="3200" b="1" dirty="0">
              <a:solidFill>
                <a:srgbClr val="FFFFFF"/>
              </a:solidFill>
              <a:latin typeface="DejaVu Sans"/>
            </a:endParaRPr>
          </a:p>
        </p:txBody>
      </p:sp>
      <p:sp>
        <p:nvSpPr>
          <p:cNvPr id="6" name="Oval 5"/>
          <p:cNvSpPr/>
          <p:nvPr/>
        </p:nvSpPr>
        <p:spPr>
          <a:xfrm>
            <a:off x="6012160" y="4077072"/>
            <a:ext cx="2448272" cy="115212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FFFFFF"/>
                </a:solidFill>
              </a:rPr>
              <a:t>Impact</a:t>
            </a:r>
          </a:p>
        </p:txBody>
      </p:sp>
      <p:cxnSp>
        <p:nvCxnSpPr>
          <p:cNvPr id="8" name="Straight Connector 7"/>
          <p:cNvCxnSpPr>
            <a:stCxn id="5" idx="5"/>
          </p:cNvCxnSpPr>
          <p:nvPr/>
        </p:nvCxnSpPr>
        <p:spPr>
          <a:xfrm>
            <a:off x="5986251" y="3315810"/>
            <a:ext cx="1003699" cy="7385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9752" y="3378012"/>
            <a:ext cx="775870" cy="7232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8" y="5229200"/>
            <a:ext cx="4139952" cy="1569660"/>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DejaVu Sans"/>
              </a:rPr>
              <a:t>Treating Privacy breaches as apocalyptic has lead to some very muddled thinking….</a:t>
            </a:r>
          </a:p>
          <a:p>
            <a:pPr fontAlgn="base">
              <a:spcBef>
                <a:spcPct val="0"/>
              </a:spcBef>
              <a:spcAft>
                <a:spcPct val="0"/>
              </a:spcAft>
            </a:pPr>
            <a:r>
              <a:rPr lang="en-GB" sz="2400" dirty="0">
                <a:solidFill>
                  <a:srgbClr val="000000"/>
                </a:solidFill>
                <a:latin typeface="DejaVu Sans"/>
              </a:rPr>
              <a:t> </a:t>
            </a:r>
          </a:p>
        </p:txBody>
      </p:sp>
      <p:sp>
        <p:nvSpPr>
          <p:cNvPr id="13" name="TextBox 12"/>
          <p:cNvSpPr txBox="1"/>
          <p:nvPr/>
        </p:nvSpPr>
        <p:spPr>
          <a:xfrm>
            <a:off x="749412" y="5335669"/>
            <a:ext cx="3007555" cy="830997"/>
          </a:xfrm>
          <a:prstGeom prst="rect">
            <a:avLst/>
          </a:prstGeom>
          <a:noFill/>
        </p:spPr>
        <p:txBody>
          <a:bodyPr wrap="none" rtlCol="0">
            <a:spAutoFit/>
          </a:bodyPr>
          <a:lstStyle/>
          <a:p>
            <a:pPr fontAlgn="base">
              <a:spcBef>
                <a:spcPct val="0"/>
              </a:spcBef>
              <a:spcAft>
                <a:spcPct val="0"/>
              </a:spcAft>
            </a:pPr>
            <a:r>
              <a:rPr lang="en-GB" sz="2400" dirty="0">
                <a:solidFill>
                  <a:schemeClr val="bg1">
                    <a:lumMod val="75000"/>
                  </a:schemeClr>
                </a:solidFill>
                <a:latin typeface="DejaVu Sans"/>
              </a:rPr>
              <a:t>Don’t confuse “could” </a:t>
            </a:r>
          </a:p>
          <a:p>
            <a:pPr fontAlgn="base">
              <a:spcBef>
                <a:spcPct val="0"/>
              </a:spcBef>
              <a:spcAft>
                <a:spcPct val="0"/>
              </a:spcAft>
            </a:pPr>
            <a:r>
              <a:rPr lang="en-GB" sz="2400" dirty="0">
                <a:solidFill>
                  <a:schemeClr val="bg1">
                    <a:lumMod val="75000"/>
                  </a:schemeClr>
                </a:solidFill>
                <a:latin typeface="DejaVu Sans"/>
              </a:rPr>
              <a:t>with “will”.</a:t>
            </a:r>
          </a:p>
        </p:txBody>
      </p:sp>
    </p:spTree>
    <p:extLst>
      <p:ext uri="{BB962C8B-B14F-4D97-AF65-F5344CB8AC3E}">
        <p14:creationId xmlns:p14="http://schemas.microsoft.com/office/powerpoint/2010/main" val="249033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rPr>
              <a:t>Confidentiality and risk</a:t>
            </a:r>
            <a:endParaRPr lang="en-GB" dirty="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endParaRPr>
          </a:p>
        </p:txBody>
      </p:sp>
      <p:sp>
        <p:nvSpPr>
          <p:cNvPr id="3" name="Rounded Rectangle 2"/>
          <p:cNvSpPr/>
          <p:nvPr/>
        </p:nvSpPr>
        <p:spPr>
          <a:xfrm>
            <a:off x="1043608" y="3429000"/>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Precursors</a:t>
            </a:r>
            <a:endParaRPr lang="en-GB" dirty="0">
              <a:solidFill>
                <a:schemeClr val="tx1"/>
              </a:solidFill>
            </a:endParaRPr>
          </a:p>
        </p:txBody>
      </p:sp>
      <p:sp>
        <p:nvSpPr>
          <p:cNvPr id="11" name="Rounded Rectangle 10"/>
          <p:cNvSpPr/>
          <p:nvPr/>
        </p:nvSpPr>
        <p:spPr>
          <a:xfrm>
            <a:off x="4067944" y="3416068"/>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Event</a:t>
            </a:r>
            <a:endParaRPr lang="en-GB" dirty="0">
              <a:solidFill>
                <a:schemeClr val="tx1"/>
              </a:solidFill>
            </a:endParaRPr>
          </a:p>
        </p:txBody>
      </p:sp>
      <p:sp>
        <p:nvSpPr>
          <p:cNvPr id="14" name="Rounded Rectangle 13"/>
          <p:cNvSpPr/>
          <p:nvPr/>
        </p:nvSpPr>
        <p:spPr>
          <a:xfrm>
            <a:off x="6732240" y="1844824"/>
            <a:ext cx="180020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Consequences</a:t>
            </a:r>
            <a:endParaRPr lang="en-GB" dirty="0">
              <a:solidFill>
                <a:schemeClr val="tx1"/>
              </a:solidFill>
            </a:endParaRPr>
          </a:p>
        </p:txBody>
      </p:sp>
      <p:cxnSp>
        <p:nvCxnSpPr>
          <p:cNvPr id="10" name="Straight Arrow Connector 9"/>
          <p:cNvCxnSpPr/>
          <p:nvPr/>
        </p:nvCxnSpPr>
        <p:spPr>
          <a:xfrm flipV="1">
            <a:off x="2627784" y="3846481"/>
            <a:ext cx="1440160" cy="1293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52120" y="3846481"/>
            <a:ext cx="1080120" cy="1293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031001" y="2132856"/>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Precursors</a:t>
            </a:r>
            <a:endParaRPr lang="en-GB" dirty="0">
              <a:solidFill>
                <a:schemeClr val="tx1"/>
              </a:solidFill>
            </a:endParaRPr>
          </a:p>
        </p:txBody>
      </p:sp>
      <p:cxnSp>
        <p:nvCxnSpPr>
          <p:cNvPr id="20" name="Straight Arrow Connector 19"/>
          <p:cNvCxnSpPr>
            <a:endCxn id="11" idx="1"/>
          </p:cNvCxnSpPr>
          <p:nvPr/>
        </p:nvCxnSpPr>
        <p:spPr>
          <a:xfrm>
            <a:off x="2615177" y="2563269"/>
            <a:ext cx="1452767" cy="13208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031001" y="5102900"/>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Precursors</a:t>
            </a:r>
            <a:endParaRPr lang="en-GB" dirty="0">
              <a:solidFill>
                <a:schemeClr val="tx1"/>
              </a:solidFill>
            </a:endParaRPr>
          </a:p>
        </p:txBody>
      </p:sp>
      <p:cxnSp>
        <p:nvCxnSpPr>
          <p:cNvPr id="23" name="Straight Arrow Connector 22"/>
          <p:cNvCxnSpPr>
            <a:endCxn id="11" idx="1"/>
          </p:cNvCxnSpPr>
          <p:nvPr/>
        </p:nvCxnSpPr>
        <p:spPr>
          <a:xfrm flipV="1">
            <a:off x="2615177" y="3884120"/>
            <a:ext cx="1452767" cy="164919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732240" y="3378429"/>
            <a:ext cx="180020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Consequences</a:t>
            </a:r>
            <a:endParaRPr lang="en-GB" dirty="0">
              <a:solidFill>
                <a:schemeClr val="tx1"/>
              </a:solidFill>
            </a:endParaRPr>
          </a:p>
        </p:txBody>
      </p:sp>
      <p:sp>
        <p:nvSpPr>
          <p:cNvPr id="26" name="Rounded Rectangle 25"/>
          <p:cNvSpPr/>
          <p:nvPr/>
        </p:nvSpPr>
        <p:spPr>
          <a:xfrm>
            <a:off x="6732240" y="5065261"/>
            <a:ext cx="180020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Consequences</a:t>
            </a:r>
            <a:endParaRPr lang="en-GB" dirty="0">
              <a:solidFill>
                <a:schemeClr val="tx1"/>
              </a:solidFill>
            </a:endParaRPr>
          </a:p>
        </p:txBody>
      </p:sp>
      <p:cxnSp>
        <p:nvCxnSpPr>
          <p:cNvPr id="28" name="Straight Arrow Connector 27"/>
          <p:cNvCxnSpPr>
            <a:stCxn id="11" idx="3"/>
            <a:endCxn id="14" idx="1"/>
          </p:cNvCxnSpPr>
          <p:nvPr/>
        </p:nvCxnSpPr>
        <p:spPr>
          <a:xfrm flipV="1">
            <a:off x="5652120" y="2312876"/>
            <a:ext cx="1080120" cy="15712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3"/>
            <a:endCxn id="26" idx="1"/>
          </p:cNvCxnSpPr>
          <p:nvPr/>
        </p:nvCxnSpPr>
        <p:spPr>
          <a:xfrm>
            <a:off x="5652120" y="3884120"/>
            <a:ext cx="1080120" cy="164919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Anonymisation?</a:t>
            </a:r>
            <a:endParaRPr lang="en-GB" dirty="0"/>
          </a:p>
        </p:txBody>
      </p:sp>
      <p:sp>
        <p:nvSpPr>
          <p:cNvPr id="3" name="Content Placeholder 2"/>
          <p:cNvSpPr>
            <a:spLocks noGrp="1"/>
          </p:cNvSpPr>
          <p:nvPr>
            <p:ph idx="1"/>
          </p:nvPr>
        </p:nvSpPr>
        <p:spPr>
          <a:xfrm>
            <a:off x="467544" y="1772816"/>
            <a:ext cx="8229600" cy="4625609"/>
          </a:xfrm>
        </p:spPr>
        <p:txBody>
          <a:bodyPr/>
          <a:lstStyle/>
          <a:p>
            <a:pPr marL="118872" indent="0">
              <a:buNone/>
            </a:pPr>
            <a:r>
              <a:rPr lang="en-GB" dirty="0" smtClean="0"/>
              <a:t>Anonymisation is </a:t>
            </a:r>
            <a:r>
              <a:rPr lang="en-GB" b="1" dirty="0" smtClean="0"/>
              <a:t>process</a:t>
            </a:r>
            <a:r>
              <a:rPr lang="en-GB" dirty="0" smtClean="0"/>
              <a:t> by which personal data are rendered non personal.</a:t>
            </a:r>
          </a:p>
          <a:p>
            <a:pPr marL="118872" indent="0">
              <a:buNone/>
            </a:pPr>
            <a:endParaRPr lang="en-GB" dirty="0" smtClean="0"/>
          </a:p>
          <a:p>
            <a:pPr marL="457200" lvl="1" indent="0">
              <a:buNone/>
            </a:pPr>
            <a:endParaRPr lang="en-GB" dirty="0"/>
          </a:p>
        </p:txBody>
      </p:sp>
    </p:spTree>
    <p:extLst>
      <p:ext uri="{BB962C8B-B14F-4D97-AF65-F5344CB8AC3E}">
        <p14:creationId xmlns:p14="http://schemas.microsoft.com/office/powerpoint/2010/main" val="323914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Anonymisation?</a:t>
            </a:r>
          </a:p>
        </p:txBody>
      </p:sp>
      <p:sp>
        <p:nvSpPr>
          <p:cNvPr id="3" name="Content Placeholder 2"/>
          <p:cNvSpPr>
            <a:spLocks noGrp="1"/>
          </p:cNvSpPr>
          <p:nvPr>
            <p:ph idx="1"/>
          </p:nvPr>
        </p:nvSpPr>
        <p:spPr/>
        <p:txBody>
          <a:bodyPr/>
          <a:lstStyle/>
          <a:p>
            <a:pPr marL="118872" indent="0">
              <a:buNone/>
            </a:pPr>
            <a:r>
              <a:rPr lang="en-GB" dirty="0" smtClean="0">
                <a:solidFill>
                  <a:schemeClr val="bg1">
                    <a:lumMod val="65000"/>
                  </a:schemeClr>
                </a:solidFill>
              </a:rPr>
              <a:t>Anonymisation is </a:t>
            </a:r>
            <a:r>
              <a:rPr lang="en-GB" b="1" dirty="0" smtClean="0">
                <a:solidFill>
                  <a:schemeClr val="bg1">
                    <a:lumMod val="65000"/>
                  </a:schemeClr>
                </a:solidFill>
              </a:rPr>
              <a:t>process</a:t>
            </a:r>
            <a:r>
              <a:rPr lang="en-GB" dirty="0" smtClean="0">
                <a:solidFill>
                  <a:schemeClr val="bg1">
                    <a:lumMod val="65000"/>
                  </a:schemeClr>
                </a:solidFill>
              </a:rPr>
              <a:t> by which personal data are rendered non personal.</a:t>
            </a:r>
          </a:p>
          <a:p>
            <a:pPr marL="118872" indent="0">
              <a:buNone/>
            </a:pPr>
            <a:endParaRPr lang="en-GB" dirty="0"/>
          </a:p>
          <a:p>
            <a:pPr marL="118872" indent="0">
              <a:buNone/>
            </a:pPr>
            <a:r>
              <a:rPr lang="en-GB" dirty="0"/>
              <a:t>Be careful when using success </a:t>
            </a:r>
            <a:r>
              <a:rPr lang="en-GB" dirty="0" smtClean="0"/>
              <a:t>terms: </a:t>
            </a:r>
            <a:endParaRPr lang="en-GB" dirty="0"/>
          </a:p>
          <a:p>
            <a:pPr marL="118872" indent="0">
              <a:buNone/>
            </a:pPr>
            <a:r>
              <a:rPr lang="en-GB" dirty="0" smtClean="0"/>
              <a:t>“anonymised” </a:t>
            </a:r>
          </a:p>
          <a:p>
            <a:pPr marL="118872" indent="0">
              <a:buNone/>
            </a:pPr>
            <a:endParaRPr lang="en-GB" dirty="0" smtClean="0"/>
          </a:p>
          <a:p>
            <a:pPr marL="457200" lvl="1" indent="0">
              <a:buNone/>
            </a:pPr>
            <a:endParaRPr lang="en-GB" dirty="0"/>
          </a:p>
        </p:txBody>
      </p:sp>
    </p:spTree>
    <p:extLst>
      <p:ext uri="{BB962C8B-B14F-4D97-AF65-F5344CB8AC3E}">
        <p14:creationId xmlns:p14="http://schemas.microsoft.com/office/powerpoint/2010/main" val="70423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Anonymisation?</a:t>
            </a:r>
          </a:p>
        </p:txBody>
      </p:sp>
      <p:sp>
        <p:nvSpPr>
          <p:cNvPr id="3" name="Content Placeholder 2"/>
          <p:cNvSpPr>
            <a:spLocks noGrp="1"/>
          </p:cNvSpPr>
          <p:nvPr>
            <p:ph idx="1"/>
          </p:nvPr>
        </p:nvSpPr>
        <p:spPr/>
        <p:txBody>
          <a:bodyPr/>
          <a:lstStyle/>
          <a:p>
            <a:pPr marL="118872" indent="0">
              <a:buNone/>
            </a:pPr>
            <a:r>
              <a:rPr lang="en-GB" dirty="0" smtClean="0">
                <a:solidFill>
                  <a:schemeClr val="bg1">
                    <a:lumMod val="65000"/>
                  </a:schemeClr>
                </a:solidFill>
              </a:rPr>
              <a:t>Anonymisation is </a:t>
            </a:r>
            <a:r>
              <a:rPr lang="en-GB" b="1" dirty="0" smtClean="0">
                <a:solidFill>
                  <a:schemeClr val="bg1">
                    <a:lumMod val="65000"/>
                  </a:schemeClr>
                </a:solidFill>
              </a:rPr>
              <a:t>process</a:t>
            </a:r>
            <a:r>
              <a:rPr lang="en-GB" dirty="0" smtClean="0">
                <a:solidFill>
                  <a:schemeClr val="bg1">
                    <a:lumMod val="65000"/>
                  </a:schemeClr>
                </a:solidFill>
              </a:rPr>
              <a:t> by which personal data are rendered non personal.</a:t>
            </a:r>
          </a:p>
          <a:p>
            <a:pPr marL="118872" indent="0">
              <a:buNone/>
            </a:pPr>
            <a:endParaRPr lang="en-GB" dirty="0"/>
          </a:p>
          <a:p>
            <a:pPr marL="118872" indent="0">
              <a:buNone/>
            </a:pPr>
            <a:r>
              <a:rPr lang="en-GB" dirty="0" smtClean="0"/>
              <a:t>Be careful when using success terms </a:t>
            </a:r>
          </a:p>
          <a:p>
            <a:pPr marL="118872" indent="0">
              <a:buNone/>
            </a:pPr>
            <a:r>
              <a:rPr lang="en-GB" dirty="0" smtClean="0"/>
              <a:t>“anonymised” </a:t>
            </a:r>
          </a:p>
          <a:p>
            <a:pPr marL="118872" indent="0">
              <a:buNone/>
            </a:pPr>
            <a:r>
              <a:rPr lang="en-GB" dirty="0" smtClean="0"/>
              <a:t>or worse “truly anonymised” </a:t>
            </a:r>
          </a:p>
          <a:p>
            <a:pPr marL="118872" indent="0">
              <a:buNone/>
            </a:pPr>
            <a:endParaRPr lang="en-GB" dirty="0" smtClean="0"/>
          </a:p>
          <a:p>
            <a:pPr marL="457200" lvl="1" indent="0">
              <a:buNone/>
            </a:pPr>
            <a:endParaRPr lang="en-GB" dirty="0"/>
          </a:p>
        </p:txBody>
      </p:sp>
    </p:spTree>
    <p:extLst>
      <p:ext uri="{BB962C8B-B14F-4D97-AF65-F5344CB8AC3E}">
        <p14:creationId xmlns:p14="http://schemas.microsoft.com/office/powerpoint/2010/main" val="274022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Anonymisation?</a:t>
            </a:r>
          </a:p>
        </p:txBody>
      </p:sp>
      <p:sp>
        <p:nvSpPr>
          <p:cNvPr id="3" name="Content Placeholder 2"/>
          <p:cNvSpPr>
            <a:spLocks noGrp="1"/>
          </p:cNvSpPr>
          <p:nvPr>
            <p:ph idx="1"/>
          </p:nvPr>
        </p:nvSpPr>
        <p:spPr/>
        <p:txBody>
          <a:bodyPr/>
          <a:lstStyle/>
          <a:p>
            <a:pPr marL="118872" indent="0">
              <a:buNone/>
            </a:pPr>
            <a:r>
              <a:rPr lang="en-GB" dirty="0" smtClean="0">
                <a:solidFill>
                  <a:schemeClr val="bg1">
                    <a:lumMod val="65000"/>
                  </a:schemeClr>
                </a:solidFill>
              </a:rPr>
              <a:t>Anonymisation is </a:t>
            </a:r>
            <a:r>
              <a:rPr lang="en-GB" b="1" dirty="0" smtClean="0">
                <a:solidFill>
                  <a:schemeClr val="bg1">
                    <a:lumMod val="65000"/>
                  </a:schemeClr>
                </a:solidFill>
              </a:rPr>
              <a:t>process</a:t>
            </a:r>
            <a:r>
              <a:rPr lang="en-GB" dirty="0" smtClean="0">
                <a:solidFill>
                  <a:schemeClr val="bg1">
                    <a:lumMod val="65000"/>
                  </a:schemeClr>
                </a:solidFill>
              </a:rPr>
              <a:t> by which personal data are rendered non personal.</a:t>
            </a:r>
          </a:p>
          <a:p>
            <a:pPr marL="118872" indent="0">
              <a:buNone/>
            </a:pPr>
            <a:endParaRPr lang="en-GB" dirty="0"/>
          </a:p>
          <a:p>
            <a:pPr marL="118872" indent="0">
              <a:buNone/>
            </a:pPr>
            <a:r>
              <a:rPr lang="en-GB" dirty="0" smtClean="0">
                <a:solidFill>
                  <a:schemeClr val="bg1">
                    <a:lumMod val="65000"/>
                  </a:schemeClr>
                </a:solidFill>
              </a:rPr>
              <a:t>Be careful when using success terms: </a:t>
            </a:r>
          </a:p>
          <a:p>
            <a:pPr marL="118872" indent="0">
              <a:buNone/>
            </a:pPr>
            <a:r>
              <a:rPr lang="en-GB" dirty="0" smtClean="0">
                <a:solidFill>
                  <a:schemeClr val="bg1">
                    <a:lumMod val="65000"/>
                  </a:schemeClr>
                </a:solidFill>
              </a:rPr>
              <a:t>“anonymised” </a:t>
            </a:r>
          </a:p>
          <a:p>
            <a:pPr marL="118872" indent="0">
              <a:buNone/>
            </a:pPr>
            <a:r>
              <a:rPr lang="en-GB" dirty="0" smtClean="0">
                <a:solidFill>
                  <a:schemeClr val="bg1">
                    <a:lumMod val="65000"/>
                  </a:schemeClr>
                </a:solidFill>
              </a:rPr>
              <a:t>or worse “truly anonymised” </a:t>
            </a:r>
          </a:p>
          <a:p>
            <a:pPr marL="118872" indent="0">
              <a:buNone/>
            </a:pPr>
            <a:r>
              <a:rPr lang="en-GB" dirty="0" smtClean="0"/>
              <a:t>And “really truly anonymised” is right out</a:t>
            </a:r>
          </a:p>
          <a:p>
            <a:pPr marL="118872" indent="0">
              <a:buNone/>
            </a:pPr>
            <a:endParaRPr lang="en-GB" dirty="0" smtClean="0"/>
          </a:p>
          <a:p>
            <a:pPr marL="457200" lvl="1" indent="0">
              <a:buNone/>
            </a:pPr>
            <a:endParaRPr lang="en-GB" dirty="0"/>
          </a:p>
        </p:txBody>
      </p:sp>
    </p:spTree>
    <p:extLst>
      <p:ext uri="{BB962C8B-B14F-4D97-AF65-F5344CB8AC3E}">
        <p14:creationId xmlns:p14="http://schemas.microsoft.com/office/powerpoint/2010/main" val="338007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69296"/>
          </a:xfrm>
        </p:spPr>
        <p:txBody>
          <a:bodyPr>
            <a:normAutofit fontScale="90000"/>
          </a:bodyPr>
          <a:lstStyle/>
          <a:p>
            <a:r>
              <a:rPr lang="en-GB" dirty="0"/>
              <a:t>Anonymisation and </a:t>
            </a:r>
            <a:r>
              <a:rPr lang="en-GB" dirty="0" smtClean="0"/>
              <a:t/>
            </a:r>
            <a:br>
              <a:rPr lang="en-GB" dirty="0" smtClean="0"/>
            </a:br>
            <a:r>
              <a:rPr lang="en-GB" dirty="0" smtClean="0"/>
              <a:t>de-identification</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Deal with different parts of the normal definition of personal data</a:t>
            </a:r>
          </a:p>
          <a:p>
            <a:r>
              <a:rPr lang="en-GB" dirty="0" err="1" smtClean="0"/>
              <a:t>Deidentification</a:t>
            </a:r>
            <a:r>
              <a:rPr lang="en-GB" dirty="0" smtClean="0"/>
              <a:t> tackles:</a:t>
            </a:r>
          </a:p>
          <a:p>
            <a:pPr lvl="1"/>
            <a:r>
              <a:rPr lang="en-GB" b="1" dirty="0" smtClean="0"/>
              <a:t>“Directly </a:t>
            </a:r>
            <a:r>
              <a:rPr lang="en-GB" b="1" dirty="0"/>
              <a:t>from those </a:t>
            </a:r>
            <a:r>
              <a:rPr lang="en-GB" b="1" dirty="0" smtClean="0"/>
              <a:t>data”</a:t>
            </a:r>
            <a:r>
              <a:rPr lang="en-GB" dirty="0" smtClean="0"/>
              <a:t> </a:t>
            </a:r>
          </a:p>
          <a:p>
            <a:r>
              <a:rPr lang="en-GB" dirty="0" smtClean="0"/>
              <a:t>Anonymisation tackles:</a:t>
            </a:r>
            <a:endParaRPr lang="en-GB" dirty="0"/>
          </a:p>
          <a:p>
            <a:pPr lvl="1"/>
            <a:r>
              <a:rPr lang="en-GB" b="1" dirty="0" smtClean="0"/>
              <a:t>“Indirectly </a:t>
            </a:r>
            <a:r>
              <a:rPr lang="en-GB" b="1" dirty="0"/>
              <a:t>from those data and other information </a:t>
            </a:r>
            <a:r>
              <a:rPr lang="en-GB" dirty="0"/>
              <a:t>which is in</a:t>
            </a:r>
            <a:r>
              <a:rPr lang="en-GB" b="1" dirty="0"/>
              <a:t> </a:t>
            </a:r>
            <a:r>
              <a:rPr lang="en-GB" dirty="0"/>
              <a:t>the</a:t>
            </a:r>
            <a:r>
              <a:rPr lang="en-GB" b="1" dirty="0"/>
              <a:t> </a:t>
            </a:r>
            <a:r>
              <a:rPr lang="en-GB" dirty="0"/>
              <a:t>in the possession of, or is likely to come into the possession of, the data </a:t>
            </a:r>
            <a:r>
              <a:rPr lang="en-GB" dirty="0" smtClean="0"/>
              <a:t>controller…” </a:t>
            </a:r>
            <a:endParaRPr lang="en-GB" dirty="0"/>
          </a:p>
        </p:txBody>
      </p:sp>
    </p:spTree>
    <p:extLst>
      <p:ext uri="{BB962C8B-B14F-4D97-AF65-F5344CB8AC3E}">
        <p14:creationId xmlns:p14="http://schemas.microsoft.com/office/powerpoint/2010/main" val="380860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Anonymisation types</a:t>
            </a:r>
            <a:endParaRPr lang="en-GB" dirty="0"/>
          </a:p>
        </p:txBody>
      </p:sp>
      <p:sp>
        <p:nvSpPr>
          <p:cNvPr id="3" name="Content Placeholder 2"/>
          <p:cNvSpPr>
            <a:spLocks noGrp="1"/>
          </p:cNvSpPr>
          <p:nvPr>
            <p:ph idx="1"/>
          </p:nvPr>
        </p:nvSpPr>
        <p:spPr/>
        <p:txBody>
          <a:bodyPr/>
          <a:lstStyle/>
          <a:p>
            <a:r>
              <a:rPr lang="en-GB" dirty="0" smtClean="0"/>
              <a:t>Absolute Anonymisation</a:t>
            </a:r>
          </a:p>
          <a:p>
            <a:pPr lvl="1"/>
            <a:r>
              <a:rPr lang="en-GB" dirty="0" smtClean="0"/>
              <a:t>Zero possibility of re-identification under </a:t>
            </a:r>
            <a:r>
              <a:rPr lang="en-GB" u="sng" dirty="0" smtClean="0"/>
              <a:t>any</a:t>
            </a:r>
            <a:r>
              <a:rPr lang="en-GB" dirty="0" smtClean="0"/>
              <a:t> circumstances</a:t>
            </a:r>
          </a:p>
          <a:p>
            <a:r>
              <a:rPr lang="en-GB" dirty="0" smtClean="0"/>
              <a:t>Formal Anonymisation </a:t>
            </a:r>
          </a:p>
          <a:p>
            <a:pPr lvl="1"/>
            <a:r>
              <a:rPr lang="en-GB" dirty="0"/>
              <a:t>D</a:t>
            </a:r>
            <a:r>
              <a:rPr lang="en-GB" dirty="0" smtClean="0"/>
              <a:t>e-identification (including </a:t>
            </a:r>
            <a:r>
              <a:rPr lang="en-GB" dirty="0" err="1" smtClean="0"/>
              <a:t>pseudonymisation</a:t>
            </a:r>
            <a:r>
              <a:rPr lang="en-GB" dirty="0" smtClean="0"/>
              <a:t>)</a:t>
            </a:r>
          </a:p>
          <a:p>
            <a:r>
              <a:rPr lang="en-GB" dirty="0" smtClean="0"/>
              <a:t>Statistical Anonymisation</a:t>
            </a:r>
          </a:p>
          <a:p>
            <a:pPr lvl="1"/>
            <a:r>
              <a:rPr lang="en-GB" dirty="0" smtClean="0"/>
              <a:t>Statistical Disclosure Control</a:t>
            </a:r>
            <a:endParaRPr lang="en-GB" dirty="0"/>
          </a:p>
          <a:p>
            <a:r>
              <a:rPr lang="en-GB" dirty="0" smtClean="0"/>
              <a:t>Functional Anonymisation</a:t>
            </a:r>
            <a:endParaRPr lang="en-GB" dirty="0"/>
          </a:p>
        </p:txBody>
      </p:sp>
    </p:spTree>
    <p:extLst>
      <p:ext uri="{BB962C8B-B14F-4D97-AF65-F5344CB8AC3E}">
        <p14:creationId xmlns:p14="http://schemas.microsoft.com/office/powerpoint/2010/main" val="352165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1252728"/>
          </a:xfrm>
        </p:spPr>
        <p:txBody>
          <a:bodyPr>
            <a:normAutofit/>
          </a:bodyPr>
          <a:lstStyle/>
          <a:p>
            <a:pPr algn="ctr"/>
            <a:r>
              <a:rPr lang="en-GB" sz="4400" dirty="0" smtClean="0"/>
              <a:t>Principles Underpinning FA</a:t>
            </a:r>
            <a:endParaRPr lang="en-GB" sz="4400" dirty="0"/>
          </a:p>
        </p:txBody>
      </p:sp>
      <p:sp>
        <p:nvSpPr>
          <p:cNvPr id="3" name="Content Placeholder 2"/>
          <p:cNvSpPr>
            <a:spLocks noGrp="1"/>
          </p:cNvSpPr>
          <p:nvPr>
            <p:ph idx="1"/>
          </p:nvPr>
        </p:nvSpPr>
        <p:spPr>
          <a:noFill/>
        </p:spPr>
        <p:txBody>
          <a:bodyPr>
            <a:normAutofit/>
          </a:bodyPr>
          <a:lstStyle/>
          <a:p>
            <a:pPr marL="118872" indent="0">
              <a:spcAft>
                <a:spcPts val="600"/>
              </a:spcAft>
              <a:buNone/>
            </a:pPr>
            <a:r>
              <a:rPr lang="en-GB" sz="3000" dirty="0" smtClean="0">
                <a:solidFill>
                  <a:srgbClr val="0070C0"/>
                </a:solidFill>
              </a:rPr>
              <a:t>1</a:t>
            </a:r>
            <a:r>
              <a:rPr lang="en-GB" sz="3000" dirty="0" smtClean="0">
                <a:solidFill>
                  <a:schemeClr val="accent1"/>
                </a:solidFill>
              </a:rPr>
              <a:t>. Comprehensiveness principle</a:t>
            </a:r>
            <a:r>
              <a:rPr lang="en-GB" sz="3000" dirty="0" smtClean="0">
                <a:solidFill>
                  <a:srgbClr val="0070C0"/>
                </a:solidFill>
              </a:rPr>
              <a:t>: </a:t>
            </a:r>
            <a:r>
              <a:rPr lang="en-GB" sz="3000" dirty="0" smtClean="0"/>
              <a:t>You </a:t>
            </a:r>
            <a:r>
              <a:rPr lang="en-GB" sz="3000" dirty="0"/>
              <a:t>cannot decide whether data are safe to share or not by examining the data </a:t>
            </a:r>
            <a:r>
              <a:rPr lang="en-GB" sz="3000" dirty="0" smtClean="0"/>
              <a:t>alone. But </a:t>
            </a:r>
            <a:r>
              <a:rPr lang="en-GB" sz="3000" dirty="0"/>
              <a:t>you </a:t>
            </a:r>
            <a:r>
              <a:rPr lang="en-GB" sz="3000" dirty="0" smtClean="0"/>
              <a:t>do </a:t>
            </a:r>
            <a:r>
              <a:rPr lang="en-GB" sz="3000" dirty="0"/>
              <a:t>need to examine the </a:t>
            </a:r>
            <a:r>
              <a:rPr lang="en-GB" sz="3000" dirty="0" smtClean="0"/>
              <a:t>data.</a:t>
            </a:r>
          </a:p>
          <a:p>
            <a:pPr marL="118872" indent="0">
              <a:spcAft>
                <a:spcPts val="600"/>
              </a:spcAft>
              <a:buNone/>
            </a:pPr>
            <a:r>
              <a:rPr lang="en-GB" sz="3000" dirty="0">
                <a:solidFill>
                  <a:srgbClr val="0070C0"/>
                </a:solidFill>
              </a:rPr>
              <a:t>2</a:t>
            </a:r>
            <a:r>
              <a:rPr lang="en-GB" sz="3000" dirty="0" smtClean="0">
                <a:solidFill>
                  <a:srgbClr val="0070C0"/>
                </a:solidFill>
              </a:rPr>
              <a:t>. </a:t>
            </a:r>
            <a:r>
              <a:rPr lang="en-GB" sz="3000" dirty="0" smtClean="0">
                <a:solidFill>
                  <a:schemeClr val="accent1"/>
                </a:solidFill>
              </a:rPr>
              <a:t>Utility principle: </a:t>
            </a:r>
            <a:r>
              <a:rPr lang="en-GB" sz="3000" dirty="0" smtClean="0"/>
              <a:t>Anonymisation </a:t>
            </a:r>
            <a:r>
              <a:rPr lang="en-GB" sz="3000" dirty="0"/>
              <a:t>is a process to produce </a:t>
            </a:r>
            <a:r>
              <a:rPr lang="en-GB" sz="3000" dirty="0" smtClean="0"/>
              <a:t>safe </a:t>
            </a:r>
            <a:r>
              <a:rPr lang="en-GB" sz="3000" dirty="0"/>
              <a:t>data but it only makes sense if what you are producing is safe </a:t>
            </a:r>
            <a:r>
              <a:rPr lang="en-GB" sz="3000" b="1" dirty="0"/>
              <a:t>useful </a:t>
            </a:r>
            <a:r>
              <a:rPr lang="en-GB" sz="3000" dirty="0" smtClean="0"/>
              <a:t>data. </a:t>
            </a:r>
          </a:p>
          <a:p>
            <a:pPr marL="118872" indent="0">
              <a:buNone/>
            </a:pPr>
            <a:endParaRPr lang="en-GB" sz="3000" dirty="0"/>
          </a:p>
          <a:p>
            <a:pPr marL="633222" indent="-514350">
              <a:buFont typeface="+mj-lt"/>
              <a:buAutoNum type="arabicPeriod"/>
            </a:pPr>
            <a:endParaRPr lang="en-GB" sz="3000" dirty="0"/>
          </a:p>
          <a:p>
            <a:pPr marL="633222" indent="-514350">
              <a:buFont typeface="+mj-lt"/>
              <a:buAutoNum type="arabicPeriod"/>
            </a:pPr>
            <a:endParaRPr lang="en-GB" sz="3000" dirty="0"/>
          </a:p>
        </p:txBody>
      </p:sp>
    </p:spTree>
    <p:extLst>
      <p:ext uri="{BB962C8B-B14F-4D97-AF65-F5344CB8AC3E}">
        <p14:creationId xmlns:p14="http://schemas.microsoft.com/office/powerpoint/2010/main" val="410418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8229600" cy="1252728"/>
          </a:xfrm>
        </p:spPr>
        <p:txBody>
          <a:bodyPr>
            <a:normAutofit/>
          </a:bodyPr>
          <a:lstStyle/>
          <a:p>
            <a:pPr algn="ctr"/>
            <a:r>
              <a:rPr lang="en-GB" sz="4400" dirty="0"/>
              <a:t>Principles </a:t>
            </a:r>
            <a:r>
              <a:rPr lang="en-GB" sz="4400" dirty="0" smtClean="0"/>
              <a:t>Underpinning FA</a:t>
            </a:r>
            <a:endParaRPr lang="en-GB" sz="4400" dirty="0"/>
          </a:p>
        </p:txBody>
      </p:sp>
      <p:sp>
        <p:nvSpPr>
          <p:cNvPr id="3" name="Content Placeholder 2"/>
          <p:cNvSpPr>
            <a:spLocks noGrp="1"/>
          </p:cNvSpPr>
          <p:nvPr>
            <p:ph idx="1"/>
          </p:nvPr>
        </p:nvSpPr>
        <p:spPr>
          <a:noFill/>
        </p:spPr>
        <p:txBody>
          <a:bodyPr>
            <a:normAutofit/>
          </a:bodyPr>
          <a:lstStyle/>
          <a:p>
            <a:pPr marL="118872" indent="0">
              <a:spcAft>
                <a:spcPts val="600"/>
              </a:spcAft>
              <a:buNone/>
            </a:pPr>
            <a:r>
              <a:rPr lang="en-GB" dirty="0" smtClean="0">
                <a:solidFill>
                  <a:srgbClr val="0070C0"/>
                </a:solidFill>
              </a:rPr>
              <a:t>3. </a:t>
            </a:r>
            <a:r>
              <a:rPr lang="en-GB" dirty="0" smtClean="0">
                <a:solidFill>
                  <a:schemeClr val="accent1"/>
                </a:solidFill>
              </a:rPr>
              <a:t>Realistic Risk principle: </a:t>
            </a:r>
            <a:r>
              <a:rPr lang="en-GB" dirty="0" smtClean="0"/>
              <a:t>Zero </a:t>
            </a:r>
            <a:r>
              <a:rPr lang="en-GB" dirty="0"/>
              <a:t>risk is </a:t>
            </a:r>
            <a:r>
              <a:rPr lang="en-GB" dirty="0" smtClean="0"/>
              <a:t>infeasible </a:t>
            </a:r>
            <a:r>
              <a:rPr lang="en-GB" dirty="0"/>
              <a:t>if you are to produce useful </a:t>
            </a:r>
            <a:r>
              <a:rPr lang="en-GB" dirty="0" smtClean="0"/>
              <a:t>data.</a:t>
            </a:r>
            <a:endParaRPr lang="en-GB" dirty="0"/>
          </a:p>
          <a:p>
            <a:pPr marL="118872" indent="0">
              <a:spcAft>
                <a:spcPts val="600"/>
              </a:spcAft>
              <a:buNone/>
            </a:pPr>
            <a:r>
              <a:rPr lang="en-GB" dirty="0" smtClean="0">
                <a:solidFill>
                  <a:srgbClr val="0070C0"/>
                </a:solidFill>
              </a:rPr>
              <a:t>4. </a:t>
            </a:r>
            <a:r>
              <a:rPr lang="en-GB" dirty="0" smtClean="0">
                <a:solidFill>
                  <a:schemeClr val="accent1"/>
                </a:solidFill>
              </a:rPr>
              <a:t>Proportionality principle :</a:t>
            </a:r>
            <a:r>
              <a:rPr lang="en-GB" dirty="0" smtClean="0"/>
              <a:t>The </a:t>
            </a:r>
            <a:r>
              <a:rPr lang="en-GB" dirty="0"/>
              <a:t>measures you put in place to manage </a:t>
            </a:r>
            <a:r>
              <a:rPr lang="en-GB" dirty="0" err="1" smtClean="0"/>
              <a:t>disclsoure</a:t>
            </a:r>
            <a:r>
              <a:rPr lang="en-GB" dirty="0" smtClean="0"/>
              <a:t> </a:t>
            </a:r>
            <a:r>
              <a:rPr lang="en-GB" dirty="0"/>
              <a:t>risk should be proportional to the </a:t>
            </a:r>
            <a:r>
              <a:rPr lang="en-GB" dirty="0" smtClean="0"/>
              <a:t>likelihood </a:t>
            </a:r>
            <a:r>
              <a:rPr lang="en-GB" dirty="0"/>
              <a:t>and </a:t>
            </a:r>
            <a:r>
              <a:rPr lang="en-GB" dirty="0" smtClean="0"/>
              <a:t>the </a:t>
            </a:r>
            <a:r>
              <a:rPr lang="en-GB" dirty="0"/>
              <a:t>likely </a:t>
            </a:r>
            <a:r>
              <a:rPr lang="en-GB" dirty="0" smtClean="0"/>
              <a:t>impact of that risk.</a:t>
            </a:r>
            <a:endParaRPr lang="en-GB" dirty="0"/>
          </a:p>
          <a:p>
            <a:pPr marL="633222" indent="-514350">
              <a:buFont typeface="+mj-lt"/>
              <a:buAutoNum type="arabicPeriod"/>
            </a:pPr>
            <a:endParaRPr lang="en-GB" sz="3000" dirty="0"/>
          </a:p>
        </p:txBody>
      </p:sp>
    </p:spTree>
    <p:extLst>
      <p:ext uri="{BB962C8B-B14F-4D97-AF65-F5344CB8AC3E}">
        <p14:creationId xmlns:p14="http://schemas.microsoft.com/office/powerpoint/2010/main" val="939994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i="1" dirty="0" smtClean="0"/>
              <a:t>Describe</a:t>
            </a:r>
            <a:r>
              <a:rPr lang="en-GB" dirty="0" smtClean="0"/>
              <a:t> UKAN – who we are</a:t>
            </a:r>
          </a:p>
          <a:p>
            <a:r>
              <a:rPr lang="en-GB" i="1" dirty="0" smtClean="0"/>
              <a:t>Discuss</a:t>
            </a:r>
            <a:r>
              <a:rPr lang="en-GB" dirty="0" smtClean="0"/>
              <a:t> what anonymisation is </a:t>
            </a:r>
          </a:p>
          <a:p>
            <a:pPr lvl="1"/>
            <a:r>
              <a:rPr lang="en-GB" dirty="0" smtClean="0"/>
              <a:t>Including it relationship with other concepts such as privacy and risk.</a:t>
            </a:r>
          </a:p>
          <a:p>
            <a:r>
              <a:rPr lang="en-GB" i="1" dirty="0" smtClean="0"/>
              <a:t>Introduce</a:t>
            </a:r>
            <a:r>
              <a:rPr lang="en-GB" dirty="0" smtClean="0"/>
              <a:t> “The Anonymisation Decision </a:t>
            </a:r>
            <a:r>
              <a:rPr lang="en-GB" dirty="0"/>
              <a:t>M</a:t>
            </a:r>
            <a:r>
              <a:rPr lang="en-GB" dirty="0" smtClean="0"/>
              <a:t>aking Framework”</a:t>
            </a:r>
            <a:endParaRPr lang="en-GB" dirty="0"/>
          </a:p>
        </p:txBody>
      </p:sp>
    </p:spTree>
    <p:extLst>
      <p:ext uri="{BB962C8B-B14F-4D97-AF65-F5344CB8AC3E}">
        <p14:creationId xmlns:p14="http://schemas.microsoft.com/office/powerpoint/2010/main" val="283637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p>
            <a:pPr lvl="0"/>
            <a:r>
              <a:rPr lang="en-GB" dirty="0" smtClean="0"/>
              <a:t>Drilling down on the comprehensiveness principle</a:t>
            </a:r>
            <a:endParaRPr lang="en-GB" dirty="0"/>
          </a:p>
        </p:txBody>
      </p:sp>
      <p:sp>
        <p:nvSpPr>
          <p:cNvPr id="3" name="Content Placeholder 2"/>
          <p:cNvSpPr txBox="1">
            <a:spLocks noGrp="1"/>
          </p:cNvSpPr>
          <p:nvPr>
            <p:ph idx="1"/>
          </p:nvPr>
        </p:nvSpPr>
        <p:spPr/>
        <p:txBody>
          <a:bodyPr/>
          <a:lstStyle/>
          <a:p>
            <a:pPr lvl="0"/>
            <a:r>
              <a:rPr lang="en-GB" dirty="0"/>
              <a:t>Anonymisation is not about the data.</a:t>
            </a:r>
          </a:p>
          <a:p>
            <a:pPr lvl="0"/>
            <a:r>
              <a:rPr lang="en-GB" dirty="0"/>
              <a:t>Anonymisation is about </a:t>
            </a:r>
            <a:r>
              <a:rPr lang="en-GB" b="1" dirty="0"/>
              <a:t>data situations</a:t>
            </a:r>
            <a:r>
              <a:rPr lang="en-GB" dirty="0"/>
              <a:t>.</a:t>
            </a:r>
          </a:p>
          <a:p>
            <a:pPr lvl="0"/>
            <a:r>
              <a:rPr lang="en-GB" dirty="0"/>
              <a:t>Data situations arise from data interacting with data environments.</a:t>
            </a:r>
          </a:p>
        </p:txBody>
      </p:sp>
    </p:spTree>
    <p:extLst>
      <p:ext uri="{BB962C8B-B14F-4D97-AF65-F5344CB8AC3E}">
        <p14:creationId xmlns:p14="http://schemas.microsoft.com/office/powerpoint/2010/main" val="92604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Some tenets</a:t>
            </a:r>
          </a:p>
        </p:txBody>
      </p:sp>
      <p:sp>
        <p:nvSpPr>
          <p:cNvPr id="3" name="Content Placeholder 2"/>
          <p:cNvSpPr txBox="1">
            <a:spLocks noGrp="1"/>
          </p:cNvSpPr>
          <p:nvPr>
            <p:ph idx="1"/>
          </p:nvPr>
        </p:nvSpPr>
        <p:spPr/>
        <p:txBody>
          <a:bodyPr/>
          <a:lstStyle/>
          <a:p>
            <a:pPr lvl="0"/>
            <a:r>
              <a:rPr lang="en-GB" dirty="0"/>
              <a:t>Data environments are:</a:t>
            </a:r>
          </a:p>
          <a:p>
            <a:pPr lvl="1"/>
            <a:r>
              <a:rPr lang="en-US" i="1" dirty="0">
                <a:latin typeface="Times New Roman"/>
                <a:ea typeface="MS Mincho"/>
              </a:rPr>
              <a:t>the</a:t>
            </a:r>
            <a:r>
              <a:rPr lang="en-US" i="1" spc="-20" dirty="0">
                <a:latin typeface="Times New Roman"/>
                <a:ea typeface="MS Mincho"/>
              </a:rPr>
              <a:t> </a:t>
            </a:r>
            <a:r>
              <a:rPr lang="en-US" i="1" dirty="0">
                <a:latin typeface="Times New Roman"/>
                <a:ea typeface="MS Mincho"/>
              </a:rPr>
              <a:t>set</a:t>
            </a:r>
            <a:r>
              <a:rPr lang="en-US" i="1" spc="-20" dirty="0">
                <a:latin typeface="Times New Roman"/>
                <a:ea typeface="MS Mincho"/>
              </a:rPr>
              <a:t> </a:t>
            </a:r>
            <a:r>
              <a:rPr lang="en-US" i="1" dirty="0">
                <a:latin typeface="Times New Roman"/>
                <a:ea typeface="MS Mincho"/>
              </a:rPr>
              <a:t>of</a:t>
            </a:r>
            <a:r>
              <a:rPr lang="en-US" i="1" spc="-15" dirty="0">
                <a:latin typeface="Times New Roman"/>
                <a:ea typeface="MS Mincho"/>
              </a:rPr>
              <a:t> </a:t>
            </a:r>
            <a:r>
              <a:rPr lang="en-US" i="1" dirty="0">
                <a:latin typeface="Times New Roman"/>
                <a:ea typeface="MS Mincho"/>
              </a:rPr>
              <a:t>formal</a:t>
            </a:r>
            <a:r>
              <a:rPr lang="en-US" i="1" spc="-10" dirty="0">
                <a:latin typeface="Times New Roman"/>
                <a:ea typeface="MS Mincho"/>
              </a:rPr>
              <a:t> </a:t>
            </a:r>
            <a:r>
              <a:rPr lang="en-US" i="1" dirty="0">
                <a:latin typeface="Times New Roman"/>
                <a:ea typeface="MS Mincho"/>
              </a:rPr>
              <a:t>and</a:t>
            </a:r>
            <a:r>
              <a:rPr lang="en-US" i="1" spc="-20" dirty="0">
                <a:latin typeface="Times New Roman"/>
                <a:ea typeface="MS Mincho"/>
              </a:rPr>
              <a:t> </a:t>
            </a:r>
            <a:r>
              <a:rPr lang="en-US" i="1" dirty="0">
                <a:latin typeface="Times New Roman"/>
                <a:ea typeface="MS Mincho"/>
              </a:rPr>
              <a:t>informal</a:t>
            </a:r>
            <a:r>
              <a:rPr lang="en-US" i="1" spc="-10" dirty="0">
                <a:latin typeface="Times New Roman"/>
                <a:ea typeface="MS Mincho"/>
              </a:rPr>
              <a:t> </a:t>
            </a:r>
            <a:r>
              <a:rPr lang="en-US" i="1" dirty="0">
                <a:latin typeface="Times New Roman"/>
                <a:ea typeface="MS Mincho"/>
              </a:rPr>
              <a:t>structures, processes, mechanisms </a:t>
            </a:r>
            <a:r>
              <a:rPr lang="en-US" i="1" spc="-10" dirty="0">
                <a:latin typeface="Times New Roman"/>
                <a:ea typeface="MS Mincho"/>
              </a:rPr>
              <a:t>and</a:t>
            </a:r>
            <a:r>
              <a:rPr lang="en-US" i="1" spc="355" dirty="0">
                <a:latin typeface="Times New Roman"/>
                <a:ea typeface="MS Mincho"/>
              </a:rPr>
              <a:t> </a:t>
            </a:r>
            <a:r>
              <a:rPr lang="en-US" i="1" dirty="0">
                <a:latin typeface="Times New Roman"/>
                <a:ea typeface="MS Mincho"/>
              </a:rPr>
              <a:t>agents</a:t>
            </a:r>
            <a:r>
              <a:rPr lang="en-US" i="1" spc="-10" dirty="0">
                <a:latin typeface="Times New Roman"/>
                <a:ea typeface="MS Mincho"/>
              </a:rPr>
              <a:t> </a:t>
            </a:r>
            <a:r>
              <a:rPr lang="en-US" i="1" dirty="0">
                <a:latin typeface="Times New Roman"/>
                <a:ea typeface="MS Mincho"/>
              </a:rPr>
              <a:t>that either: </a:t>
            </a:r>
            <a:endParaRPr lang="en-US" i="1" dirty="0" smtClean="0">
              <a:latin typeface="Times New Roman"/>
              <a:ea typeface="MS Mincho"/>
            </a:endParaRPr>
          </a:p>
          <a:p>
            <a:pPr marL="1028700" lvl="1" indent="-571500">
              <a:buFont typeface="+mj-lt"/>
              <a:buAutoNum type="romanLcPeriod"/>
            </a:pPr>
            <a:r>
              <a:rPr lang="en-US" i="1" dirty="0" smtClean="0">
                <a:latin typeface="Times New Roman"/>
                <a:ea typeface="MS Mincho"/>
              </a:rPr>
              <a:t>act</a:t>
            </a:r>
            <a:r>
              <a:rPr lang="en-US" i="1" spc="-15" dirty="0" smtClean="0">
                <a:latin typeface="Times New Roman"/>
                <a:ea typeface="MS Mincho"/>
              </a:rPr>
              <a:t> </a:t>
            </a:r>
            <a:r>
              <a:rPr lang="en-US" i="1" dirty="0">
                <a:latin typeface="Times New Roman"/>
                <a:ea typeface="MS Mincho"/>
              </a:rPr>
              <a:t>on</a:t>
            </a:r>
            <a:r>
              <a:rPr lang="en-US" i="1" spc="-15" dirty="0">
                <a:latin typeface="Times New Roman"/>
                <a:ea typeface="MS Mincho"/>
              </a:rPr>
              <a:t> </a:t>
            </a:r>
            <a:r>
              <a:rPr lang="en-US" i="1" dirty="0">
                <a:latin typeface="Times New Roman"/>
                <a:ea typeface="MS Mincho"/>
              </a:rPr>
              <a:t>data;</a:t>
            </a:r>
            <a:r>
              <a:rPr lang="en-US" i="1" spc="-10" dirty="0">
                <a:latin typeface="Times New Roman"/>
                <a:ea typeface="MS Mincho"/>
              </a:rPr>
              <a:t> </a:t>
            </a:r>
            <a:endParaRPr lang="en-US" i="1" dirty="0">
              <a:latin typeface="Times New Roman"/>
              <a:ea typeface="MS Mincho"/>
            </a:endParaRPr>
          </a:p>
          <a:p>
            <a:pPr marL="1028700" lvl="1" indent="-571500">
              <a:buFont typeface="+mj-lt"/>
              <a:buAutoNum type="romanLcPeriod"/>
            </a:pPr>
            <a:r>
              <a:rPr lang="en-US" i="1" dirty="0" smtClean="0">
                <a:latin typeface="Times New Roman"/>
                <a:ea typeface="MS Mincho"/>
              </a:rPr>
              <a:t>provide </a:t>
            </a:r>
            <a:r>
              <a:rPr lang="en-US" i="1" dirty="0">
                <a:latin typeface="Times New Roman"/>
                <a:ea typeface="MS Mincho"/>
              </a:rPr>
              <a:t>interpretable context</a:t>
            </a:r>
            <a:r>
              <a:rPr lang="en-US" i="1" spc="-10" dirty="0">
                <a:latin typeface="Times New Roman"/>
                <a:ea typeface="MS Mincho"/>
              </a:rPr>
              <a:t> </a:t>
            </a:r>
            <a:r>
              <a:rPr lang="en-US" i="1" dirty="0">
                <a:latin typeface="Times New Roman"/>
                <a:ea typeface="MS Mincho"/>
              </a:rPr>
              <a:t>for</a:t>
            </a:r>
            <a:r>
              <a:rPr lang="en-US" i="1" spc="-10" dirty="0">
                <a:latin typeface="Times New Roman"/>
                <a:ea typeface="MS Mincho"/>
              </a:rPr>
              <a:t> </a:t>
            </a:r>
            <a:r>
              <a:rPr lang="en-US" i="1" dirty="0">
                <a:latin typeface="Times New Roman"/>
                <a:ea typeface="MS Mincho"/>
              </a:rPr>
              <a:t>those data</a:t>
            </a:r>
            <a:r>
              <a:rPr lang="en-US" i="1" spc="5" dirty="0">
                <a:latin typeface="Times New Roman"/>
                <a:ea typeface="MS Mincho"/>
              </a:rPr>
              <a:t> </a:t>
            </a:r>
            <a:r>
              <a:rPr lang="en-US" i="1" dirty="0">
                <a:latin typeface="Times New Roman"/>
                <a:ea typeface="MS Mincho"/>
              </a:rPr>
              <a:t>or</a:t>
            </a:r>
            <a:r>
              <a:rPr lang="en-US" dirty="0">
                <a:latin typeface="Times New Roman"/>
                <a:ea typeface="MS Mincho"/>
              </a:rPr>
              <a:t> </a:t>
            </a:r>
            <a:endParaRPr lang="en-US" i="1" dirty="0">
              <a:latin typeface="Times New Roman"/>
              <a:ea typeface="MS Mincho"/>
            </a:endParaRPr>
          </a:p>
          <a:p>
            <a:pPr marL="1028700" lvl="1" indent="-571500">
              <a:buFont typeface="+mj-lt"/>
              <a:buAutoNum type="romanLcPeriod"/>
            </a:pPr>
            <a:r>
              <a:rPr lang="en-US" i="1" dirty="0" smtClean="0">
                <a:latin typeface="Times New Roman"/>
                <a:ea typeface="MS Mincho"/>
              </a:rPr>
              <a:t>define</a:t>
            </a:r>
            <a:r>
              <a:rPr lang="en-US" i="1" dirty="0">
                <a:latin typeface="Times New Roman"/>
                <a:ea typeface="MS Mincho"/>
              </a:rPr>
              <a:t>,</a:t>
            </a:r>
            <a:r>
              <a:rPr lang="en-US" i="1" spc="-10" dirty="0">
                <a:latin typeface="Times New Roman"/>
                <a:ea typeface="MS Mincho"/>
              </a:rPr>
              <a:t> </a:t>
            </a:r>
            <a:r>
              <a:rPr lang="en-US" i="1" dirty="0">
                <a:latin typeface="Times New Roman"/>
                <a:ea typeface="MS Mincho"/>
              </a:rPr>
              <a:t>control and/or</a:t>
            </a:r>
            <a:r>
              <a:rPr lang="en-US" i="1" spc="-10" dirty="0">
                <a:latin typeface="Times New Roman"/>
                <a:ea typeface="MS Mincho"/>
              </a:rPr>
              <a:t> </a:t>
            </a:r>
            <a:r>
              <a:rPr lang="en-US" i="1" dirty="0">
                <a:latin typeface="Times New Roman"/>
                <a:ea typeface="MS Mincho"/>
              </a:rPr>
              <a:t>interact with</a:t>
            </a:r>
            <a:r>
              <a:rPr lang="en-US" i="1" spc="-10" dirty="0">
                <a:latin typeface="Times New Roman"/>
                <a:ea typeface="MS Mincho"/>
              </a:rPr>
              <a:t> </a:t>
            </a:r>
            <a:r>
              <a:rPr lang="en-US" i="1" dirty="0">
                <a:latin typeface="Times New Roman"/>
                <a:ea typeface="MS Mincho"/>
              </a:rPr>
              <a:t>those </a:t>
            </a:r>
            <a:r>
              <a:rPr lang="en-US" i="1" dirty="0" smtClean="0">
                <a:latin typeface="Times New Roman"/>
                <a:ea typeface="MS Mincho"/>
              </a:rPr>
              <a:t>data</a:t>
            </a:r>
            <a:r>
              <a:rPr lang="en-US" i="1" spc="-15" dirty="0" smtClean="0">
                <a:latin typeface="Times New Roman"/>
                <a:ea typeface="MS Mincho"/>
              </a:rPr>
              <a:t>.</a:t>
            </a:r>
            <a:endParaRPr lang="en-US" i="1" spc="-15" dirty="0">
              <a:latin typeface="Times New Roman"/>
              <a:ea typeface="MS Mincho"/>
            </a:endParaRPr>
          </a:p>
          <a:p>
            <a:pPr marL="457200" lvl="1" indent="0">
              <a:buNone/>
            </a:pPr>
            <a:r>
              <a:rPr lang="en-US" spc="-15" dirty="0" smtClean="0">
                <a:latin typeface="Times New Roman"/>
                <a:ea typeface="MS Mincho"/>
              </a:rPr>
              <a:t>Elliot and Mackey (2014)</a:t>
            </a:r>
          </a:p>
        </p:txBody>
      </p:sp>
    </p:spTree>
    <p:extLst>
      <p:ext uri="{BB962C8B-B14F-4D97-AF65-F5344CB8AC3E}">
        <p14:creationId xmlns:p14="http://schemas.microsoft.com/office/powerpoint/2010/main" val="393532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Environments </a:t>
            </a:r>
            <a:br>
              <a:rPr lang="en-GB" dirty="0" smtClean="0"/>
            </a:br>
            <a:r>
              <a:rPr lang="en-GB" dirty="0" smtClean="0"/>
              <a:t>consist of</a:t>
            </a:r>
            <a:endParaRPr lang="en-GB" dirty="0"/>
          </a:p>
        </p:txBody>
      </p:sp>
      <p:sp>
        <p:nvSpPr>
          <p:cNvPr id="3" name="Content Placeholder 2"/>
          <p:cNvSpPr>
            <a:spLocks noGrp="1"/>
          </p:cNvSpPr>
          <p:nvPr>
            <p:ph idx="1"/>
          </p:nvPr>
        </p:nvSpPr>
        <p:spPr/>
        <p:txBody>
          <a:bodyPr/>
          <a:lstStyle/>
          <a:p>
            <a:r>
              <a:rPr lang="en-GB" dirty="0" smtClean="0"/>
              <a:t>Other Data</a:t>
            </a:r>
          </a:p>
          <a:p>
            <a:r>
              <a:rPr lang="en-GB" dirty="0" smtClean="0"/>
              <a:t>Agents (people)</a:t>
            </a:r>
          </a:p>
          <a:p>
            <a:r>
              <a:rPr lang="en-GB" dirty="0" smtClean="0"/>
              <a:t>(Security) infrastructure</a:t>
            </a:r>
          </a:p>
          <a:p>
            <a:r>
              <a:rPr lang="en-GB" dirty="0" smtClean="0"/>
              <a:t>Governance processes</a:t>
            </a:r>
            <a:endParaRPr lang="en-GB" dirty="0"/>
          </a:p>
        </p:txBody>
      </p:sp>
    </p:spTree>
    <p:extLst>
      <p:ext uri="{BB962C8B-B14F-4D97-AF65-F5344CB8AC3E}">
        <p14:creationId xmlns:p14="http://schemas.microsoft.com/office/powerpoint/2010/main" val="771737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a:t>
            </a:r>
            <a:endParaRPr lang="en-GB" dirty="0"/>
          </a:p>
        </p:txBody>
      </p:sp>
      <p:sp>
        <p:nvSpPr>
          <p:cNvPr id="3" name="Content Placeholder 2"/>
          <p:cNvSpPr>
            <a:spLocks noGrp="1"/>
          </p:cNvSpPr>
          <p:nvPr>
            <p:ph idx="1"/>
          </p:nvPr>
        </p:nvSpPr>
        <p:spPr/>
        <p:txBody>
          <a:bodyPr/>
          <a:lstStyle/>
          <a:p>
            <a:r>
              <a:rPr lang="en-GB" dirty="0" smtClean="0"/>
              <a:t>from both ICOs guidance and the Article 29 working parties opinion </a:t>
            </a:r>
          </a:p>
          <a:p>
            <a:pPr lvl="1"/>
            <a:r>
              <a:rPr lang="en-GB" dirty="0" smtClean="0"/>
              <a:t>we are not just concerned with identification</a:t>
            </a:r>
          </a:p>
          <a:p>
            <a:pPr lvl="1"/>
            <a:r>
              <a:rPr lang="en-GB" dirty="0" smtClean="0"/>
              <a:t>But with disclosure</a:t>
            </a:r>
          </a:p>
          <a:p>
            <a:r>
              <a:rPr lang="en-GB" dirty="0" smtClean="0"/>
              <a:t>Consists of two processes which can occur: </a:t>
            </a:r>
          </a:p>
          <a:p>
            <a:pPr lvl="1"/>
            <a:r>
              <a:rPr lang="en-GB" dirty="0" smtClean="0"/>
              <a:t>Identification</a:t>
            </a:r>
          </a:p>
          <a:p>
            <a:pPr lvl="1"/>
            <a:r>
              <a:rPr lang="en-GB" dirty="0" smtClean="0"/>
              <a:t>Attribution</a:t>
            </a:r>
          </a:p>
          <a:p>
            <a:pPr lvl="1"/>
            <a:r>
              <a:rPr lang="en-GB" dirty="0" smtClean="0"/>
              <a:t>Without the later there is no disclosure</a:t>
            </a:r>
            <a:r>
              <a:rPr lang="en-GB" dirty="0"/>
              <a:t>.</a:t>
            </a:r>
            <a:endParaRPr lang="en-GB" dirty="0" smtClean="0"/>
          </a:p>
        </p:txBody>
      </p:sp>
    </p:spTree>
    <p:extLst>
      <p:ext uri="{BB962C8B-B14F-4D97-AF65-F5344CB8AC3E}">
        <p14:creationId xmlns:p14="http://schemas.microsoft.com/office/powerpoint/2010/main" val="72424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a:xfrm>
            <a:off x="0" y="0"/>
            <a:ext cx="8229600" cy="1252728"/>
          </a:xfrm>
        </p:spPr>
        <p:txBody>
          <a:bodyPr>
            <a:normAutofit/>
          </a:bodyPr>
          <a:lstStyle/>
          <a:p>
            <a:r>
              <a:rPr lang="en-GB" sz="3600" dirty="0" smtClean="0">
                <a:solidFill>
                  <a:srgbClr val="0070C0"/>
                </a:solidFill>
              </a:rPr>
              <a:t>The Disclosure Risk Problem:</a:t>
            </a:r>
            <a:br>
              <a:rPr lang="en-GB" sz="3600" dirty="0" smtClean="0">
                <a:solidFill>
                  <a:srgbClr val="0070C0"/>
                </a:solidFill>
              </a:rPr>
            </a:br>
            <a:r>
              <a:rPr lang="en-GB" sz="3600" dirty="0" smtClean="0">
                <a:solidFill>
                  <a:srgbClr val="0070C0"/>
                </a:solidFill>
              </a:rPr>
              <a:t>Type I: Identification</a:t>
            </a:r>
          </a:p>
        </p:txBody>
      </p:sp>
      <p:sp>
        <p:nvSpPr>
          <p:cNvPr id="147459" name="Rectangle 3"/>
          <p:cNvSpPr>
            <a:spLocks noChangeArrowheads="1"/>
          </p:cNvSpPr>
          <p:nvPr/>
        </p:nvSpPr>
        <p:spPr bwMode="auto">
          <a:xfrm>
            <a:off x="1252538" y="2636838"/>
            <a:ext cx="914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Name</a:t>
            </a:r>
          </a:p>
        </p:txBody>
      </p:sp>
      <p:sp>
        <p:nvSpPr>
          <p:cNvPr id="147460" name="Rectangle 4"/>
          <p:cNvSpPr>
            <a:spLocks noChangeArrowheads="1"/>
          </p:cNvSpPr>
          <p:nvPr/>
        </p:nvSpPr>
        <p:spPr bwMode="auto">
          <a:xfrm>
            <a:off x="2166938" y="2636838"/>
            <a:ext cx="914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Address</a:t>
            </a:r>
          </a:p>
        </p:txBody>
      </p:sp>
      <p:sp>
        <p:nvSpPr>
          <p:cNvPr id="147461" name="Rectangle 5"/>
          <p:cNvSpPr>
            <a:spLocks noChangeArrowheads="1"/>
          </p:cNvSpPr>
          <p:nvPr/>
        </p:nvSpPr>
        <p:spPr bwMode="auto">
          <a:xfrm>
            <a:off x="3081338" y="26368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Sex</a:t>
            </a:r>
          </a:p>
        </p:txBody>
      </p:sp>
      <p:sp>
        <p:nvSpPr>
          <p:cNvPr id="147462" name="Rectangle 6"/>
          <p:cNvSpPr>
            <a:spLocks noChangeArrowheads="1"/>
          </p:cNvSpPr>
          <p:nvPr/>
        </p:nvSpPr>
        <p:spPr bwMode="auto">
          <a:xfrm>
            <a:off x="3995738" y="26368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GB" sz="2200" dirty="0" smtClean="0">
                <a:solidFill>
                  <a:schemeClr val="tx1"/>
                </a:solidFill>
                <a:latin typeface="Times New Roman" pitchFamily="18" charset="0"/>
              </a:rPr>
              <a:t>DOB</a:t>
            </a:r>
            <a:endParaRPr lang="en-GB" sz="2200" dirty="0">
              <a:solidFill>
                <a:schemeClr val="tx1"/>
              </a:solidFill>
              <a:latin typeface="Times New Roman" pitchFamily="18" charset="0"/>
            </a:endParaRPr>
          </a:p>
        </p:txBody>
      </p:sp>
      <p:sp>
        <p:nvSpPr>
          <p:cNvPr id="147463" name="Rectangle 7"/>
          <p:cNvSpPr>
            <a:spLocks noChangeArrowheads="1"/>
          </p:cNvSpPr>
          <p:nvPr/>
        </p:nvSpPr>
        <p:spPr bwMode="auto">
          <a:xfrm>
            <a:off x="4910138" y="26368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a:t>
            </a:r>
          </a:p>
        </p:txBody>
      </p:sp>
      <p:sp>
        <p:nvSpPr>
          <p:cNvPr id="147464" name="Rectangle 8"/>
          <p:cNvSpPr>
            <a:spLocks noChangeArrowheads="1"/>
          </p:cNvSpPr>
          <p:nvPr/>
        </p:nvSpPr>
        <p:spPr bwMode="auto">
          <a:xfrm>
            <a:off x="5824538" y="3322638"/>
            <a:ext cx="914400" cy="685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Income</a:t>
            </a:r>
            <a:endParaRPr lang="en-GB" sz="2400">
              <a:solidFill>
                <a:schemeClr val="tx1"/>
              </a:solidFill>
              <a:latin typeface="Times New Roman" pitchFamily="18" charset="0"/>
            </a:endParaRPr>
          </a:p>
        </p:txBody>
      </p:sp>
      <p:sp>
        <p:nvSpPr>
          <p:cNvPr id="147465" name="Rectangle 9"/>
          <p:cNvSpPr>
            <a:spLocks noChangeArrowheads="1"/>
          </p:cNvSpPr>
          <p:nvPr/>
        </p:nvSpPr>
        <p:spPr bwMode="auto">
          <a:xfrm>
            <a:off x="6738938" y="3322638"/>
            <a:ext cx="914400" cy="685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2400">
                <a:solidFill>
                  <a:schemeClr val="tx1"/>
                </a:solidFill>
                <a:latin typeface="Times New Roman" pitchFamily="18" charset="0"/>
              </a:rPr>
              <a:t>..</a:t>
            </a:r>
          </a:p>
        </p:txBody>
      </p:sp>
      <p:sp>
        <p:nvSpPr>
          <p:cNvPr id="147466" name="Rectangle 10"/>
          <p:cNvSpPr>
            <a:spLocks noChangeArrowheads="1"/>
          </p:cNvSpPr>
          <p:nvPr/>
        </p:nvSpPr>
        <p:spPr bwMode="auto">
          <a:xfrm>
            <a:off x="7653338" y="3322638"/>
            <a:ext cx="914400" cy="685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2400">
                <a:solidFill>
                  <a:schemeClr val="tx1"/>
                </a:solidFill>
                <a:latin typeface="Times New Roman" pitchFamily="18" charset="0"/>
              </a:rPr>
              <a:t>..</a:t>
            </a:r>
          </a:p>
        </p:txBody>
      </p:sp>
      <p:sp>
        <p:nvSpPr>
          <p:cNvPr id="147467" name="Rectangle 11"/>
          <p:cNvSpPr>
            <a:spLocks noChangeArrowheads="1"/>
          </p:cNvSpPr>
          <p:nvPr/>
        </p:nvSpPr>
        <p:spPr bwMode="auto">
          <a:xfrm>
            <a:off x="3081338" y="33226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Sex</a:t>
            </a:r>
          </a:p>
        </p:txBody>
      </p:sp>
      <p:sp>
        <p:nvSpPr>
          <p:cNvPr id="147468" name="Rectangle 12"/>
          <p:cNvSpPr>
            <a:spLocks noChangeArrowheads="1"/>
          </p:cNvSpPr>
          <p:nvPr/>
        </p:nvSpPr>
        <p:spPr bwMode="auto">
          <a:xfrm>
            <a:off x="3995738" y="33226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GB" sz="2200">
                <a:solidFill>
                  <a:schemeClr val="tx1"/>
                </a:solidFill>
                <a:latin typeface="Times New Roman" pitchFamily="18" charset="0"/>
              </a:rPr>
              <a:t>Age</a:t>
            </a:r>
          </a:p>
        </p:txBody>
      </p:sp>
      <p:sp>
        <p:nvSpPr>
          <p:cNvPr id="147469" name="Rectangle 13"/>
          <p:cNvSpPr>
            <a:spLocks noChangeArrowheads="1"/>
          </p:cNvSpPr>
          <p:nvPr/>
        </p:nvSpPr>
        <p:spPr bwMode="auto">
          <a:xfrm>
            <a:off x="4910138" y="3322638"/>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endParaRPr lang="en-GB" sz="2200">
              <a:solidFill>
                <a:schemeClr val="tx1"/>
              </a:solidFill>
              <a:latin typeface="Times New Roman" pitchFamily="18" charset="0"/>
            </a:endParaRPr>
          </a:p>
          <a:p>
            <a:pPr algn="ctr" eaLnBrk="0" hangingPunct="0"/>
            <a:r>
              <a:rPr lang="en-GB" sz="2200">
                <a:solidFill>
                  <a:schemeClr val="tx1"/>
                </a:solidFill>
                <a:latin typeface="Times New Roman" pitchFamily="18" charset="0"/>
              </a:rPr>
              <a:t>..</a:t>
            </a:r>
          </a:p>
          <a:p>
            <a:pPr algn="ctr" eaLnBrk="0" hangingPunct="0"/>
            <a:endParaRPr lang="en-GB" sz="2200">
              <a:solidFill>
                <a:schemeClr val="tx1"/>
              </a:solidFill>
              <a:latin typeface="Times New Roman" pitchFamily="18" charset="0"/>
            </a:endParaRPr>
          </a:p>
        </p:txBody>
      </p:sp>
      <p:sp>
        <p:nvSpPr>
          <p:cNvPr id="147470" name="Rectangle 14"/>
          <p:cNvSpPr>
            <a:spLocks noChangeArrowheads="1"/>
          </p:cNvSpPr>
          <p:nvPr/>
        </p:nvSpPr>
        <p:spPr bwMode="auto">
          <a:xfrm>
            <a:off x="3276600" y="5013325"/>
            <a:ext cx="914400" cy="685800"/>
          </a:xfrm>
          <a:prstGeom prst="rect">
            <a:avLst/>
          </a:prstGeom>
          <a:solidFill>
            <a:schemeClr val="folHlink"/>
          </a:solidFill>
          <a:ln w="9525">
            <a:solidFill>
              <a:schemeClr val="tx1"/>
            </a:solidFill>
            <a:miter lim="800000"/>
            <a:headEnd/>
            <a:tailEnd/>
          </a:ln>
        </p:spPr>
        <p:txBody>
          <a:bodyPr wrap="none" anchor="ctr"/>
          <a:lstStyle/>
          <a:p>
            <a:pPr algn="ctr" eaLnBrk="0" hangingPunct="0"/>
            <a:endParaRPr lang="en-GB" sz="2200">
              <a:solidFill>
                <a:schemeClr val="tx1"/>
              </a:solidFill>
              <a:latin typeface="Times New Roman" pitchFamily="18" charset="0"/>
            </a:endParaRPr>
          </a:p>
          <a:p>
            <a:pPr algn="ctr" eaLnBrk="0" hangingPunct="0"/>
            <a:endParaRPr lang="en-GB" sz="2200">
              <a:solidFill>
                <a:schemeClr val="tx1"/>
              </a:solidFill>
              <a:latin typeface="Times New Roman" pitchFamily="18" charset="0"/>
            </a:endParaRPr>
          </a:p>
        </p:txBody>
      </p:sp>
      <p:sp>
        <p:nvSpPr>
          <p:cNvPr id="147471" name="Rectangle 15"/>
          <p:cNvSpPr>
            <a:spLocks noChangeArrowheads="1"/>
          </p:cNvSpPr>
          <p:nvPr/>
        </p:nvSpPr>
        <p:spPr bwMode="auto">
          <a:xfrm>
            <a:off x="755650" y="5013325"/>
            <a:ext cx="914400" cy="685800"/>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GB" sz="2200">
              <a:solidFill>
                <a:schemeClr val="tx1"/>
              </a:solidFill>
              <a:latin typeface="Times New Roman" pitchFamily="18" charset="0"/>
            </a:endParaRPr>
          </a:p>
        </p:txBody>
      </p:sp>
      <p:sp>
        <p:nvSpPr>
          <p:cNvPr id="147472" name="Rectangle 16"/>
          <p:cNvSpPr>
            <a:spLocks noChangeArrowheads="1"/>
          </p:cNvSpPr>
          <p:nvPr/>
        </p:nvSpPr>
        <p:spPr bwMode="auto">
          <a:xfrm>
            <a:off x="5795963" y="5013325"/>
            <a:ext cx="914400" cy="685800"/>
          </a:xfrm>
          <a:prstGeom prst="rect">
            <a:avLst/>
          </a:prstGeom>
          <a:solidFill>
            <a:schemeClr val="hlink"/>
          </a:solidFill>
          <a:ln w="9525">
            <a:solidFill>
              <a:schemeClr val="tx1"/>
            </a:solidFill>
            <a:miter lim="800000"/>
            <a:headEnd/>
            <a:tailEnd/>
          </a:ln>
        </p:spPr>
        <p:txBody>
          <a:bodyPr wrap="none" anchor="ctr"/>
          <a:lstStyle/>
          <a:p>
            <a:pPr algn="ctr" eaLnBrk="0" hangingPunct="0"/>
            <a:endParaRPr lang="en-GB" sz="2200">
              <a:solidFill>
                <a:schemeClr val="tx1"/>
              </a:solidFill>
              <a:latin typeface="Times New Roman" pitchFamily="18" charset="0"/>
            </a:endParaRPr>
          </a:p>
          <a:p>
            <a:pPr algn="ctr" eaLnBrk="0" hangingPunct="0"/>
            <a:endParaRPr lang="en-GB" sz="2200">
              <a:solidFill>
                <a:schemeClr val="tx1"/>
              </a:solidFill>
              <a:latin typeface="Times New Roman" pitchFamily="18" charset="0"/>
            </a:endParaRPr>
          </a:p>
        </p:txBody>
      </p:sp>
      <p:sp>
        <p:nvSpPr>
          <p:cNvPr id="147473" name="Text Box 17"/>
          <p:cNvSpPr txBox="1">
            <a:spLocks noChangeArrowheads="1"/>
          </p:cNvSpPr>
          <p:nvPr/>
        </p:nvSpPr>
        <p:spPr bwMode="auto">
          <a:xfrm>
            <a:off x="1692275" y="4941888"/>
            <a:ext cx="128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3366"/>
                </a:solidFill>
                <a:latin typeface="Tw Cen MT" pitchFamily="34" charset="0"/>
              </a:defRPr>
            </a:lvl1pPr>
            <a:lvl2pPr marL="742950" indent="-285750" eaLnBrk="0" hangingPunct="0">
              <a:defRPr sz="4400">
                <a:solidFill>
                  <a:srgbClr val="003366"/>
                </a:solidFill>
                <a:latin typeface="Tw Cen MT" pitchFamily="34" charset="0"/>
              </a:defRPr>
            </a:lvl2pPr>
            <a:lvl3pPr marL="1143000" indent="-228600" eaLnBrk="0" hangingPunct="0">
              <a:defRPr sz="4400">
                <a:solidFill>
                  <a:srgbClr val="003366"/>
                </a:solidFill>
                <a:latin typeface="Tw Cen MT" pitchFamily="34" charset="0"/>
              </a:defRPr>
            </a:lvl3pPr>
            <a:lvl4pPr marL="1600200" indent="-228600" eaLnBrk="0" hangingPunct="0">
              <a:defRPr sz="4400">
                <a:solidFill>
                  <a:srgbClr val="003366"/>
                </a:solidFill>
                <a:latin typeface="Tw Cen MT" pitchFamily="34" charset="0"/>
              </a:defRPr>
            </a:lvl4pPr>
            <a:lvl5pPr marL="2057400" indent="-228600" eaLnBrk="0" hangingPunct="0">
              <a:defRPr sz="4400">
                <a:solidFill>
                  <a:srgbClr val="003366"/>
                </a:solidFill>
                <a:latin typeface="Tw Cen MT" pitchFamily="34" charset="0"/>
              </a:defRPr>
            </a:lvl5pPr>
            <a:lvl6pPr marL="2514600" indent="-228600" eaLnBrk="0" fontAlgn="base" hangingPunct="0">
              <a:spcBef>
                <a:spcPct val="0"/>
              </a:spcBef>
              <a:spcAft>
                <a:spcPct val="0"/>
              </a:spcAft>
              <a:defRPr sz="4400">
                <a:solidFill>
                  <a:srgbClr val="003366"/>
                </a:solidFill>
                <a:latin typeface="Tw Cen MT" pitchFamily="34" charset="0"/>
              </a:defRPr>
            </a:lvl6pPr>
            <a:lvl7pPr marL="2971800" indent="-228600" eaLnBrk="0" fontAlgn="base" hangingPunct="0">
              <a:spcBef>
                <a:spcPct val="0"/>
              </a:spcBef>
              <a:spcAft>
                <a:spcPct val="0"/>
              </a:spcAft>
              <a:defRPr sz="4400">
                <a:solidFill>
                  <a:srgbClr val="003366"/>
                </a:solidFill>
                <a:latin typeface="Tw Cen MT" pitchFamily="34" charset="0"/>
              </a:defRPr>
            </a:lvl7pPr>
            <a:lvl8pPr marL="3429000" indent="-228600" eaLnBrk="0" fontAlgn="base" hangingPunct="0">
              <a:spcBef>
                <a:spcPct val="0"/>
              </a:spcBef>
              <a:spcAft>
                <a:spcPct val="0"/>
              </a:spcAft>
              <a:defRPr sz="4400">
                <a:solidFill>
                  <a:srgbClr val="003366"/>
                </a:solidFill>
                <a:latin typeface="Tw Cen MT" pitchFamily="34" charset="0"/>
              </a:defRPr>
            </a:lvl8pPr>
            <a:lvl9pPr marL="3886200" indent="-228600" eaLnBrk="0" fontAlgn="base" hangingPunct="0">
              <a:spcBef>
                <a:spcPct val="0"/>
              </a:spcBef>
              <a:spcAft>
                <a:spcPct val="0"/>
              </a:spcAft>
              <a:defRPr sz="4400">
                <a:solidFill>
                  <a:srgbClr val="003366"/>
                </a:solidFill>
                <a:latin typeface="Tw Cen MT" pitchFamily="34" charset="0"/>
              </a:defRPr>
            </a:lvl9pPr>
          </a:lstStyle>
          <a:p>
            <a:r>
              <a:rPr lang="en-GB" sz="2400">
                <a:solidFill>
                  <a:schemeClr val="tx1"/>
                </a:solidFill>
                <a:latin typeface="Times New Roman" pitchFamily="18" charset="0"/>
              </a:rPr>
              <a:t>ID</a:t>
            </a:r>
          </a:p>
          <a:p>
            <a:r>
              <a:rPr lang="en-GB" sz="2400">
                <a:solidFill>
                  <a:schemeClr val="tx1"/>
                </a:solidFill>
                <a:latin typeface="Times New Roman" pitchFamily="18" charset="0"/>
              </a:rPr>
              <a:t>variables</a:t>
            </a:r>
          </a:p>
        </p:txBody>
      </p:sp>
      <p:sp>
        <p:nvSpPr>
          <p:cNvPr id="147474" name="Text Box 18"/>
          <p:cNvSpPr txBox="1">
            <a:spLocks noChangeArrowheads="1"/>
          </p:cNvSpPr>
          <p:nvPr/>
        </p:nvSpPr>
        <p:spPr bwMode="auto">
          <a:xfrm>
            <a:off x="4211638" y="4941888"/>
            <a:ext cx="128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3366"/>
                </a:solidFill>
                <a:latin typeface="Tw Cen MT" pitchFamily="34" charset="0"/>
              </a:defRPr>
            </a:lvl1pPr>
            <a:lvl2pPr marL="742950" indent="-285750" eaLnBrk="0" hangingPunct="0">
              <a:defRPr sz="4400">
                <a:solidFill>
                  <a:srgbClr val="003366"/>
                </a:solidFill>
                <a:latin typeface="Tw Cen MT" pitchFamily="34" charset="0"/>
              </a:defRPr>
            </a:lvl2pPr>
            <a:lvl3pPr marL="1143000" indent="-228600" eaLnBrk="0" hangingPunct="0">
              <a:defRPr sz="4400">
                <a:solidFill>
                  <a:srgbClr val="003366"/>
                </a:solidFill>
                <a:latin typeface="Tw Cen MT" pitchFamily="34" charset="0"/>
              </a:defRPr>
            </a:lvl3pPr>
            <a:lvl4pPr marL="1600200" indent="-228600" eaLnBrk="0" hangingPunct="0">
              <a:defRPr sz="4400">
                <a:solidFill>
                  <a:srgbClr val="003366"/>
                </a:solidFill>
                <a:latin typeface="Tw Cen MT" pitchFamily="34" charset="0"/>
              </a:defRPr>
            </a:lvl4pPr>
            <a:lvl5pPr marL="2057400" indent="-228600" eaLnBrk="0" hangingPunct="0">
              <a:defRPr sz="4400">
                <a:solidFill>
                  <a:srgbClr val="003366"/>
                </a:solidFill>
                <a:latin typeface="Tw Cen MT" pitchFamily="34" charset="0"/>
              </a:defRPr>
            </a:lvl5pPr>
            <a:lvl6pPr marL="2514600" indent="-228600" eaLnBrk="0" fontAlgn="base" hangingPunct="0">
              <a:spcBef>
                <a:spcPct val="0"/>
              </a:spcBef>
              <a:spcAft>
                <a:spcPct val="0"/>
              </a:spcAft>
              <a:defRPr sz="4400">
                <a:solidFill>
                  <a:srgbClr val="003366"/>
                </a:solidFill>
                <a:latin typeface="Tw Cen MT" pitchFamily="34" charset="0"/>
              </a:defRPr>
            </a:lvl6pPr>
            <a:lvl7pPr marL="2971800" indent="-228600" eaLnBrk="0" fontAlgn="base" hangingPunct="0">
              <a:spcBef>
                <a:spcPct val="0"/>
              </a:spcBef>
              <a:spcAft>
                <a:spcPct val="0"/>
              </a:spcAft>
              <a:defRPr sz="4400">
                <a:solidFill>
                  <a:srgbClr val="003366"/>
                </a:solidFill>
                <a:latin typeface="Tw Cen MT" pitchFamily="34" charset="0"/>
              </a:defRPr>
            </a:lvl7pPr>
            <a:lvl8pPr marL="3429000" indent="-228600" eaLnBrk="0" fontAlgn="base" hangingPunct="0">
              <a:spcBef>
                <a:spcPct val="0"/>
              </a:spcBef>
              <a:spcAft>
                <a:spcPct val="0"/>
              </a:spcAft>
              <a:defRPr sz="4400">
                <a:solidFill>
                  <a:srgbClr val="003366"/>
                </a:solidFill>
                <a:latin typeface="Tw Cen MT" pitchFamily="34" charset="0"/>
              </a:defRPr>
            </a:lvl8pPr>
            <a:lvl9pPr marL="3886200" indent="-228600" eaLnBrk="0" fontAlgn="base" hangingPunct="0">
              <a:spcBef>
                <a:spcPct val="0"/>
              </a:spcBef>
              <a:spcAft>
                <a:spcPct val="0"/>
              </a:spcAft>
              <a:defRPr sz="4400">
                <a:solidFill>
                  <a:srgbClr val="003366"/>
                </a:solidFill>
                <a:latin typeface="Tw Cen MT" pitchFamily="34" charset="0"/>
              </a:defRPr>
            </a:lvl9pPr>
          </a:lstStyle>
          <a:p>
            <a:r>
              <a:rPr lang="en-GB" sz="2400">
                <a:solidFill>
                  <a:schemeClr val="tx1"/>
                </a:solidFill>
                <a:latin typeface="Times New Roman" pitchFamily="18" charset="0"/>
              </a:rPr>
              <a:t>Key</a:t>
            </a:r>
          </a:p>
          <a:p>
            <a:r>
              <a:rPr lang="en-GB" sz="2400">
                <a:solidFill>
                  <a:schemeClr val="tx1"/>
                </a:solidFill>
                <a:latin typeface="Times New Roman" pitchFamily="18" charset="0"/>
              </a:rPr>
              <a:t>variables</a:t>
            </a:r>
          </a:p>
        </p:txBody>
      </p:sp>
      <p:sp>
        <p:nvSpPr>
          <p:cNvPr id="147475" name="Text Box 19"/>
          <p:cNvSpPr txBox="1">
            <a:spLocks noChangeArrowheads="1"/>
          </p:cNvSpPr>
          <p:nvPr/>
        </p:nvSpPr>
        <p:spPr bwMode="auto">
          <a:xfrm>
            <a:off x="6732588" y="4941888"/>
            <a:ext cx="1547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3366"/>
                </a:solidFill>
                <a:latin typeface="Tw Cen MT" pitchFamily="34" charset="0"/>
              </a:defRPr>
            </a:lvl1pPr>
            <a:lvl2pPr marL="742950" indent="-285750" eaLnBrk="0" hangingPunct="0">
              <a:defRPr sz="4400">
                <a:solidFill>
                  <a:srgbClr val="003366"/>
                </a:solidFill>
                <a:latin typeface="Tw Cen MT" pitchFamily="34" charset="0"/>
              </a:defRPr>
            </a:lvl2pPr>
            <a:lvl3pPr marL="1143000" indent="-228600" eaLnBrk="0" hangingPunct="0">
              <a:defRPr sz="4400">
                <a:solidFill>
                  <a:srgbClr val="003366"/>
                </a:solidFill>
                <a:latin typeface="Tw Cen MT" pitchFamily="34" charset="0"/>
              </a:defRPr>
            </a:lvl3pPr>
            <a:lvl4pPr marL="1600200" indent="-228600" eaLnBrk="0" hangingPunct="0">
              <a:defRPr sz="4400">
                <a:solidFill>
                  <a:srgbClr val="003366"/>
                </a:solidFill>
                <a:latin typeface="Tw Cen MT" pitchFamily="34" charset="0"/>
              </a:defRPr>
            </a:lvl4pPr>
            <a:lvl5pPr marL="2057400" indent="-228600" eaLnBrk="0" hangingPunct="0">
              <a:defRPr sz="4400">
                <a:solidFill>
                  <a:srgbClr val="003366"/>
                </a:solidFill>
                <a:latin typeface="Tw Cen MT" pitchFamily="34" charset="0"/>
              </a:defRPr>
            </a:lvl5pPr>
            <a:lvl6pPr marL="2514600" indent="-228600" eaLnBrk="0" fontAlgn="base" hangingPunct="0">
              <a:spcBef>
                <a:spcPct val="0"/>
              </a:spcBef>
              <a:spcAft>
                <a:spcPct val="0"/>
              </a:spcAft>
              <a:defRPr sz="4400">
                <a:solidFill>
                  <a:srgbClr val="003366"/>
                </a:solidFill>
                <a:latin typeface="Tw Cen MT" pitchFamily="34" charset="0"/>
              </a:defRPr>
            </a:lvl6pPr>
            <a:lvl7pPr marL="2971800" indent="-228600" eaLnBrk="0" fontAlgn="base" hangingPunct="0">
              <a:spcBef>
                <a:spcPct val="0"/>
              </a:spcBef>
              <a:spcAft>
                <a:spcPct val="0"/>
              </a:spcAft>
              <a:defRPr sz="4400">
                <a:solidFill>
                  <a:srgbClr val="003366"/>
                </a:solidFill>
                <a:latin typeface="Tw Cen MT" pitchFamily="34" charset="0"/>
              </a:defRPr>
            </a:lvl7pPr>
            <a:lvl8pPr marL="3429000" indent="-228600" eaLnBrk="0" fontAlgn="base" hangingPunct="0">
              <a:spcBef>
                <a:spcPct val="0"/>
              </a:spcBef>
              <a:spcAft>
                <a:spcPct val="0"/>
              </a:spcAft>
              <a:defRPr sz="4400">
                <a:solidFill>
                  <a:srgbClr val="003366"/>
                </a:solidFill>
                <a:latin typeface="Tw Cen MT" pitchFamily="34" charset="0"/>
              </a:defRPr>
            </a:lvl8pPr>
            <a:lvl9pPr marL="3886200" indent="-228600" eaLnBrk="0" fontAlgn="base" hangingPunct="0">
              <a:spcBef>
                <a:spcPct val="0"/>
              </a:spcBef>
              <a:spcAft>
                <a:spcPct val="0"/>
              </a:spcAft>
              <a:defRPr sz="4400">
                <a:solidFill>
                  <a:srgbClr val="003366"/>
                </a:solidFill>
                <a:latin typeface="Tw Cen MT" pitchFamily="34" charset="0"/>
              </a:defRPr>
            </a:lvl9pPr>
          </a:lstStyle>
          <a:p>
            <a:r>
              <a:rPr lang="en-GB" sz="2400">
                <a:solidFill>
                  <a:schemeClr val="tx1"/>
                </a:solidFill>
                <a:latin typeface="Times New Roman" pitchFamily="18" charset="0"/>
              </a:rPr>
              <a:t>Target</a:t>
            </a:r>
          </a:p>
          <a:p>
            <a:r>
              <a:rPr lang="en-GB" sz="2400">
                <a:solidFill>
                  <a:schemeClr val="tx1"/>
                </a:solidFill>
                <a:latin typeface="Times New Roman" pitchFamily="18" charset="0"/>
              </a:rPr>
              <a:t>variables</a:t>
            </a:r>
          </a:p>
        </p:txBody>
      </p:sp>
      <p:sp>
        <p:nvSpPr>
          <p:cNvPr id="147476" name="Text Box 20"/>
          <p:cNvSpPr txBox="1">
            <a:spLocks noChangeArrowheads="1"/>
          </p:cNvSpPr>
          <p:nvPr/>
        </p:nvSpPr>
        <p:spPr bwMode="auto">
          <a:xfrm>
            <a:off x="2339975" y="1844675"/>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3366"/>
                </a:solidFill>
                <a:latin typeface="Tw Cen MT" pitchFamily="34" charset="0"/>
              </a:defRPr>
            </a:lvl1pPr>
            <a:lvl2pPr marL="742950" indent="-285750" eaLnBrk="0" hangingPunct="0">
              <a:defRPr sz="4400">
                <a:solidFill>
                  <a:srgbClr val="003366"/>
                </a:solidFill>
                <a:latin typeface="Tw Cen MT" pitchFamily="34" charset="0"/>
              </a:defRPr>
            </a:lvl2pPr>
            <a:lvl3pPr marL="1143000" indent="-228600" eaLnBrk="0" hangingPunct="0">
              <a:defRPr sz="4400">
                <a:solidFill>
                  <a:srgbClr val="003366"/>
                </a:solidFill>
                <a:latin typeface="Tw Cen MT" pitchFamily="34" charset="0"/>
              </a:defRPr>
            </a:lvl3pPr>
            <a:lvl4pPr marL="1600200" indent="-228600" eaLnBrk="0" hangingPunct="0">
              <a:defRPr sz="4400">
                <a:solidFill>
                  <a:srgbClr val="003366"/>
                </a:solidFill>
                <a:latin typeface="Tw Cen MT" pitchFamily="34" charset="0"/>
              </a:defRPr>
            </a:lvl4pPr>
            <a:lvl5pPr marL="2057400" indent="-228600" eaLnBrk="0" hangingPunct="0">
              <a:defRPr sz="4400">
                <a:solidFill>
                  <a:srgbClr val="003366"/>
                </a:solidFill>
                <a:latin typeface="Tw Cen MT" pitchFamily="34" charset="0"/>
              </a:defRPr>
            </a:lvl5pPr>
            <a:lvl6pPr marL="2514600" indent="-228600" eaLnBrk="0" fontAlgn="base" hangingPunct="0">
              <a:spcBef>
                <a:spcPct val="0"/>
              </a:spcBef>
              <a:spcAft>
                <a:spcPct val="0"/>
              </a:spcAft>
              <a:defRPr sz="4400">
                <a:solidFill>
                  <a:srgbClr val="003366"/>
                </a:solidFill>
                <a:latin typeface="Tw Cen MT" pitchFamily="34" charset="0"/>
              </a:defRPr>
            </a:lvl6pPr>
            <a:lvl7pPr marL="2971800" indent="-228600" eaLnBrk="0" fontAlgn="base" hangingPunct="0">
              <a:spcBef>
                <a:spcPct val="0"/>
              </a:spcBef>
              <a:spcAft>
                <a:spcPct val="0"/>
              </a:spcAft>
              <a:defRPr sz="4400">
                <a:solidFill>
                  <a:srgbClr val="003366"/>
                </a:solidFill>
                <a:latin typeface="Tw Cen MT" pitchFamily="34" charset="0"/>
              </a:defRPr>
            </a:lvl7pPr>
            <a:lvl8pPr marL="3429000" indent="-228600" eaLnBrk="0" fontAlgn="base" hangingPunct="0">
              <a:spcBef>
                <a:spcPct val="0"/>
              </a:spcBef>
              <a:spcAft>
                <a:spcPct val="0"/>
              </a:spcAft>
              <a:defRPr sz="4400">
                <a:solidFill>
                  <a:srgbClr val="003366"/>
                </a:solidFill>
                <a:latin typeface="Tw Cen MT" pitchFamily="34" charset="0"/>
              </a:defRPr>
            </a:lvl8pPr>
            <a:lvl9pPr marL="3886200" indent="-228600" eaLnBrk="0" fontAlgn="base" hangingPunct="0">
              <a:spcBef>
                <a:spcPct val="0"/>
              </a:spcBef>
              <a:spcAft>
                <a:spcPct val="0"/>
              </a:spcAft>
              <a:defRPr sz="4400">
                <a:solidFill>
                  <a:srgbClr val="003366"/>
                </a:solidFill>
                <a:latin typeface="Tw Cen MT" pitchFamily="34" charset="0"/>
              </a:defRPr>
            </a:lvl9pPr>
          </a:lstStyle>
          <a:p>
            <a:r>
              <a:rPr lang="en-GB" sz="2400">
                <a:solidFill>
                  <a:schemeClr val="tx1"/>
                </a:solidFill>
                <a:latin typeface="Times New Roman" pitchFamily="18" charset="0"/>
              </a:rPr>
              <a:t>Identification file</a:t>
            </a:r>
          </a:p>
        </p:txBody>
      </p:sp>
      <p:sp>
        <p:nvSpPr>
          <p:cNvPr id="147477" name="Text Box 21"/>
          <p:cNvSpPr txBox="1">
            <a:spLocks noChangeArrowheads="1"/>
          </p:cNvSpPr>
          <p:nvPr/>
        </p:nvSpPr>
        <p:spPr bwMode="auto">
          <a:xfrm>
            <a:off x="5026025" y="43640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3366"/>
                </a:solidFill>
                <a:latin typeface="Tw Cen MT" pitchFamily="34" charset="0"/>
              </a:defRPr>
            </a:lvl1pPr>
            <a:lvl2pPr marL="742950" indent="-285750" eaLnBrk="0" hangingPunct="0">
              <a:defRPr sz="4400">
                <a:solidFill>
                  <a:srgbClr val="003366"/>
                </a:solidFill>
                <a:latin typeface="Tw Cen MT" pitchFamily="34" charset="0"/>
              </a:defRPr>
            </a:lvl2pPr>
            <a:lvl3pPr marL="1143000" indent="-228600" eaLnBrk="0" hangingPunct="0">
              <a:defRPr sz="4400">
                <a:solidFill>
                  <a:srgbClr val="003366"/>
                </a:solidFill>
                <a:latin typeface="Tw Cen MT" pitchFamily="34" charset="0"/>
              </a:defRPr>
            </a:lvl3pPr>
            <a:lvl4pPr marL="1600200" indent="-228600" eaLnBrk="0" hangingPunct="0">
              <a:defRPr sz="4400">
                <a:solidFill>
                  <a:srgbClr val="003366"/>
                </a:solidFill>
                <a:latin typeface="Tw Cen MT" pitchFamily="34" charset="0"/>
              </a:defRPr>
            </a:lvl4pPr>
            <a:lvl5pPr marL="2057400" indent="-228600" eaLnBrk="0" hangingPunct="0">
              <a:defRPr sz="4400">
                <a:solidFill>
                  <a:srgbClr val="003366"/>
                </a:solidFill>
                <a:latin typeface="Tw Cen MT" pitchFamily="34" charset="0"/>
              </a:defRPr>
            </a:lvl5pPr>
            <a:lvl6pPr marL="2514600" indent="-228600" eaLnBrk="0" fontAlgn="base" hangingPunct="0">
              <a:spcBef>
                <a:spcPct val="0"/>
              </a:spcBef>
              <a:spcAft>
                <a:spcPct val="0"/>
              </a:spcAft>
              <a:defRPr sz="4400">
                <a:solidFill>
                  <a:srgbClr val="003366"/>
                </a:solidFill>
                <a:latin typeface="Tw Cen MT" pitchFamily="34" charset="0"/>
              </a:defRPr>
            </a:lvl6pPr>
            <a:lvl7pPr marL="2971800" indent="-228600" eaLnBrk="0" fontAlgn="base" hangingPunct="0">
              <a:spcBef>
                <a:spcPct val="0"/>
              </a:spcBef>
              <a:spcAft>
                <a:spcPct val="0"/>
              </a:spcAft>
              <a:defRPr sz="4400">
                <a:solidFill>
                  <a:srgbClr val="003366"/>
                </a:solidFill>
                <a:latin typeface="Tw Cen MT" pitchFamily="34" charset="0"/>
              </a:defRPr>
            </a:lvl7pPr>
            <a:lvl8pPr marL="3429000" indent="-228600" eaLnBrk="0" fontAlgn="base" hangingPunct="0">
              <a:spcBef>
                <a:spcPct val="0"/>
              </a:spcBef>
              <a:spcAft>
                <a:spcPct val="0"/>
              </a:spcAft>
              <a:defRPr sz="4400">
                <a:solidFill>
                  <a:srgbClr val="003366"/>
                </a:solidFill>
                <a:latin typeface="Tw Cen MT" pitchFamily="34" charset="0"/>
              </a:defRPr>
            </a:lvl8pPr>
            <a:lvl9pPr marL="3886200" indent="-228600" eaLnBrk="0" fontAlgn="base" hangingPunct="0">
              <a:spcBef>
                <a:spcPct val="0"/>
              </a:spcBef>
              <a:spcAft>
                <a:spcPct val="0"/>
              </a:spcAft>
              <a:defRPr sz="4400">
                <a:solidFill>
                  <a:srgbClr val="003366"/>
                </a:solidFill>
                <a:latin typeface="Tw Cen MT" pitchFamily="34" charset="0"/>
              </a:defRPr>
            </a:lvl9pPr>
          </a:lstStyle>
          <a:p>
            <a:r>
              <a:rPr lang="en-GB" sz="2400">
                <a:solidFill>
                  <a:schemeClr val="tx1"/>
                </a:solidFill>
                <a:latin typeface="Times New Roman" pitchFamily="18" charset="0"/>
              </a:rPr>
              <a:t>Target file</a:t>
            </a:r>
          </a:p>
        </p:txBody>
      </p:sp>
      <p:sp>
        <p:nvSpPr>
          <p:cNvPr id="147478" name="Line 22"/>
          <p:cNvSpPr>
            <a:spLocks noChangeShapeType="1"/>
          </p:cNvSpPr>
          <p:nvPr/>
        </p:nvSpPr>
        <p:spPr bwMode="auto">
          <a:xfrm flipH="1">
            <a:off x="1252538" y="2027238"/>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7479" name="Line 23"/>
          <p:cNvSpPr>
            <a:spLocks noChangeShapeType="1"/>
          </p:cNvSpPr>
          <p:nvPr/>
        </p:nvSpPr>
        <p:spPr bwMode="auto">
          <a:xfrm>
            <a:off x="4833938" y="2027238"/>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7480" name="Line 24"/>
          <p:cNvSpPr>
            <a:spLocks noChangeShapeType="1"/>
          </p:cNvSpPr>
          <p:nvPr/>
        </p:nvSpPr>
        <p:spPr bwMode="auto">
          <a:xfrm flipH="1" flipV="1">
            <a:off x="3081338" y="4008438"/>
            <a:ext cx="1752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7481" name="Line 25"/>
          <p:cNvSpPr>
            <a:spLocks noChangeShapeType="1"/>
          </p:cNvSpPr>
          <p:nvPr/>
        </p:nvSpPr>
        <p:spPr bwMode="auto">
          <a:xfrm flipV="1">
            <a:off x="6586538" y="4008438"/>
            <a:ext cx="1981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295841438"/>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9" y="116632"/>
            <a:ext cx="8229600" cy="1143000"/>
          </a:xfrm>
        </p:spPr>
        <p:txBody>
          <a:bodyPr>
            <a:noAutofit/>
          </a:bodyPr>
          <a:lstStyle/>
          <a:p>
            <a:r>
              <a:rPr lang="en-GB" sz="3600" dirty="0" smtClean="0"/>
              <a:t>The Disclosure Risk Problem II: Attribution</a:t>
            </a:r>
            <a:endParaRPr lang="en-GB" sz="3600" dirty="0"/>
          </a:p>
        </p:txBody>
      </p:sp>
      <p:graphicFrame>
        <p:nvGraphicFramePr>
          <p:cNvPr id="148483" name="Object 2"/>
          <p:cNvGraphicFramePr>
            <a:graphicFrameLocks noGrp="1" noChangeAspect="1"/>
          </p:cNvGraphicFramePr>
          <p:nvPr>
            <p:ph idx="1"/>
            <p:extLst>
              <p:ext uri="{D42A27DB-BD31-4B8C-83A1-F6EECF244321}">
                <p14:modId xmlns:p14="http://schemas.microsoft.com/office/powerpoint/2010/main" val="2624557911"/>
              </p:ext>
            </p:extLst>
          </p:nvPr>
        </p:nvGraphicFramePr>
        <p:xfrm>
          <a:off x="251520" y="2204864"/>
          <a:ext cx="8749386" cy="2232248"/>
        </p:xfrm>
        <a:graphic>
          <a:graphicData uri="http://schemas.openxmlformats.org/presentationml/2006/ole">
            <mc:AlternateContent xmlns:mc="http://schemas.openxmlformats.org/markup-compatibility/2006">
              <mc:Choice xmlns:v="urn:schemas-microsoft-com:vml" Requires="v">
                <p:oleObj spid="_x0000_s1067" name="Worksheet" r:id="rId5" imgW="3248073" imgH="828770" progId="Excel.Sheet.8">
                  <p:embed/>
                </p:oleObj>
              </mc:Choice>
              <mc:Fallback>
                <p:oleObj name="Worksheet" r:id="rId5" imgW="3248073" imgH="828770" progId="Excel.Sheet.8">
                  <p:embed/>
                  <p:pic>
                    <p:nvPicPr>
                      <p:cNvPr id="0" name=""/>
                      <p:cNvPicPr>
                        <a:picLocks noGrp="1" noChangeAspect="1" noChangeArrowheads="1"/>
                      </p:cNvPicPr>
                      <p:nvPr/>
                    </p:nvPicPr>
                    <p:blipFill>
                      <a:blip r:embed="rId6"/>
                      <a:srcRect/>
                      <a:stretch>
                        <a:fillRect/>
                      </a:stretch>
                    </p:blipFill>
                    <p:spPr bwMode="auto">
                      <a:xfrm>
                        <a:off x="251520" y="2204864"/>
                        <a:ext cx="8749386" cy="223224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657069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7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7" name="Object 2"/>
          <p:cNvGraphicFramePr>
            <a:graphicFrameLocks noGrp="1" noChangeAspect="1"/>
          </p:cNvGraphicFramePr>
          <p:nvPr>
            <p:ph idx="1"/>
            <p:extLst>
              <p:ext uri="{D42A27DB-BD31-4B8C-83A1-F6EECF244321}">
                <p14:modId xmlns:p14="http://schemas.microsoft.com/office/powerpoint/2010/main" val="2697234648"/>
              </p:ext>
            </p:extLst>
          </p:nvPr>
        </p:nvGraphicFramePr>
        <p:xfrm>
          <a:off x="452464" y="2420888"/>
          <a:ext cx="8352928" cy="2088232"/>
        </p:xfrm>
        <a:graphic>
          <a:graphicData uri="http://schemas.openxmlformats.org/presentationml/2006/ole">
            <mc:AlternateContent xmlns:mc="http://schemas.openxmlformats.org/markup-compatibility/2006">
              <mc:Choice xmlns:v="urn:schemas-microsoft-com:vml" Requires="v">
                <p:oleObj spid="_x0000_s2092" name="Worksheet" r:id="rId4" imgW="3314700" imgH="828751" progId="Excel.Sheet.8">
                  <p:embed/>
                </p:oleObj>
              </mc:Choice>
              <mc:Fallback>
                <p:oleObj name="Worksheet" r:id="rId4" imgW="3314700" imgH="828751"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64" y="2420888"/>
                        <a:ext cx="8352928" cy="2088232"/>
                      </a:xfrm>
                      <a:prstGeom prst="rect">
                        <a:avLst/>
                      </a:prstGeom>
                      <a:noFill/>
                      <a:ln>
                        <a:noFill/>
                      </a:ln>
                      <a:effectLst/>
                      <a:extLst/>
                    </p:spPr>
                  </p:pic>
                </p:oleObj>
              </mc:Fallback>
            </mc:AlternateContent>
          </a:graphicData>
        </a:graphic>
      </p:graphicFrame>
      <p:sp>
        <p:nvSpPr>
          <p:cNvPr id="5" name="Title 1"/>
          <p:cNvSpPr txBox="1">
            <a:spLocks/>
          </p:cNvSpPr>
          <p:nvPr/>
        </p:nvSpPr>
        <p:spPr>
          <a:xfrm>
            <a:off x="-10852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81F2C"/>
                </a:solidFill>
                <a:latin typeface="Museo 500" pitchFamily="50" charset="0"/>
                <a:ea typeface="+mj-ea"/>
                <a:cs typeface="+mj-cs"/>
              </a:defRPr>
            </a:lvl1pPr>
          </a:lstStyle>
          <a:p>
            <a:pPr algn="l" fontAlgn="auto">
              <a:spcAft>
                <a:spcPts val="0"/>
              </a:spcAft>
            </a:pPr>
            <a:r>
              <a:rPr lang="en-GB" sz="3600" dirty="0" smtClean="0">
                <a:solidFill>
                  <a:srgbClr val="0070C0"/>
                </a:solidFill>
                <a:latin typeface="+mn-lt"/>
              </a:rPr>
              <a:t>The Disclosure Risk Problem III: Subtraction</a:t>
            </a:r>
            <a:endParaRPr lang="en-GB" sz="3600" dirty="0">
              <a:solidFill>
                <a:srgbClr val="0070C0"/>
              </a:solidFill>
              <a:latin typeface="+mn-lt"/>
            </a:endParaRPr>
          </a:p>
        </p:txBody>
      </p:sp>
    </p:spTree>
    <p:extLst>
      <p:ext uri="{BB962C8B-B14F-4D97-AF65-F5344CB8AC3E}">
        <p14:creationId xmlns:p14="http://schemas.microsoft.com/office/powerpoint/2010/main" val="31737377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1" name="Object 2"/>
          <p:cNvGraphicFramePr>
            <a:graphicFrameLocks noGrp="1" noChangeAspect="1"/>
          </p:cNvGraphicFramePr>
          <p:nvPr>
            <p:ph idx="1"/>
            <p:extLst>
              <p:ext uri="{D42A27DB-BD31-4B8C-83A1-F6EECF244321}">
                <p14:modId xmlns:p14="http://schemas.microsoft.com/office/powerpoint/2010/main" val="1395555903"/>
              </p:ext>
            </p:extLst>
          </p:nvPr>
        </p:nvGraphicFramePr>
        <p:xfrm>
          <a:off x="347103" y="2348880"/>
          <a:ext cx="8489493" cy="2165941"/>
        </p:xfrm>
        <a:graphic>
          <a:graphicData uri="http://schemas.openxmlformats.org/presentationml/2006/ole">
            <mc:AlternateContent xmlns:mc="http://schemas.openxmlformats.org/markup-compatibility/2006">
              <mc:Choice xmlns:v="urn:schemas-microsoft-com:vml" Requires="v">
                <p:oleObj spid="_x0000_s3115" name="Worksheet" r:id="rId4" imgW="3248025" imgH="828675" progId="Excel.Sheet.8">
                  <p:embed/>
                </p:oleObj>
              </mc:Choice>
              <mc:Fallback>
                <p:oleObj name="Worksheet" r:id="rId4" imgW="3248025" imgH="82867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03" y="2348880"/>
                        <a:ext cx="8489493" cy="2165941"/>
                      </a:xfrm>
                      <a:prstGeom prst="rect">
                        <a:avLst/>
                      </a:prstGeom>
                      <a:noFill/>
                      <a:ln>
                        <a:noFill/>
                      </a:ln>
                      <a:effectLst/>
                      <a:extLst/>
                    </p:spPr>
                  </p:pic>
                </p:oleObj>
              </mc:Fallback>
            </mc:AlternateContent>
          </a:graphicData>
        </a:graphic>
      </p:graphicFrame>
      <p:sp>
        <p:nvSpPr>
          <p:cNvPr id="5" name="Title 1"/>
          <p:cNvSpPr txBox="1">
            <a:spLocks/>
          </p:cNvSpPr>
          <p:nvPr/>
        </p:nvSpPr>
        <p:spPr>
          <a:xfrm>
            <a:off x="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81F2C"/>
                </a:solidFill>
                <a:latin typeface="Museo 500" pitchFamily="50" charset="0"/>
                <a:ea typeface="+mj-ea"/>
                <a:cs typeface="+mj-cs"/>
              </a:defRPr>
            </a:lvl1pPr>
          </a:lstStyle>
          <a:p>
            <a:pPr algn="l" fontAlgn="auto">
              <a:spcAft>
                <a:spcPts val="0"/>
              </a:spcAft>
            </a:pPr>
            <a:r>
              <a:rPr lang="en-GB" sz="3600" dirty="0" smtClean="0">
                <a:solidFill>
                  <a:srgbClr val="0070C0"/>
                </a:solidFill>
                <a:latin typeface="+mn-lt"/>
              </a:rPr>
              <a:t>The Disclosure Risk Problem III: </a:t>
            </a:r>
          </a:p>
          <a:p>
            <a:pPr algn="l" fontAlgn="auto">
              <a:spcAft>
                <a:spcPts val="0"/>
              </a:spcAft>
            </a:pPr>
            <a:r>
              <a:rPr lang="en-GB" sz="3600" dirty="0" smtClean="0">
                <a:solidFill>
                  <a:srgbClr val="0070C0"/>
                </a:solidFill>
                <a:latin typeface="+mn-lt"/>
              </a:rPr>
              <a:t>After Subtraction</a:t>
            </a:r>
            <a:endParaRPr lang="en-GB" sz="3600" dirty="0">
              <a:solidFill>
                <a:srgbClr val="0070C0"/>
              </a:solidFill>
              <a:latin typeface="+mn-lt"/>
            </a:endParaRPr>
          </a:p>
        </p:txBody>
      </p:sp>
    </p:spTree>
    <p:extLst>
      <p:ext uri="{BB962C8B-B14F-4D97-AF65-F5344CB8AC3E}">
        <p14:creationId xmlns:p14="http://schemas.microsoft.com/office/powerpoint/2010/main" val="10049410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3568" y="2204864"/>
            <a:ext cx="8077200" cy="1673352"/>
          </a:xfrm>
        </p:spPr>
        <p:txBody>
          <a:bodyPr/>
          <a:lstStyle/>
          <a:p>
            <a:pPr lvl="0"/>
            <a:r>
              <a:rPr lang="en-GB" dirty="0"/>
              <a:t>The Anonymisation Decision Making Framework</a:t>
            </a:r>
          </a:p>
        </p:txBody>
      </p:sp>
    </p:spTree>
    <p:extLst>
      <p:ext uri="{BB962C8B-B14F-4D97-AF65-F5344CB8AC3E}">
        <p14:creationId xmlns:p14="http://schemas.microsoft.com/office/powerpoint/2010/main" val="349625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8077200" cy="1673352"/>
          </a:xfrm>
        </p:spPr>
        <p:txBody>
          <a:bodyPr>
            <a:normAutofit fontScale="90000"/>
          </a:bodyPr>
          <a:lstStyle/>
          <a:p>
            <a:r>
              <a:rPr lang="en-GB" dirty="0"/>
              <a:t>The UK Anonymisation </a:t>
            </a:r>
            <a:r>
              <a:rPr lang="en-GB" dirty="0" smtClean="0"/>
              <a:t>Network</a:t>
            </a:r>
            <a:r>
              <a:rPr lang="en-GB" dirty="0"/>
              <a:t/>
            </a: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What is the ADMF?</a:t>
            </a:r>
          </a:p>
        </p:txBody>
      </p:sp>
      <p:sp>
        <p:nvSpPr>
          <p:cNvPr id="3" name="Content Placeholder 2"/>
          <p:cNvSpPr txBox="1">
            <a:spLocks noGrp="1"/>
          </p:cNvSpPr>
          <p:nvPr>
            <p:ph idx="1"/>
          </p:nvPr>
        </p:nvSpPr>
        <p:spPr/>
        <p:txBody>
          <a:bodyPr/>
          <a:lstStyle/>
          <a:p>
            <a:pPr lvl="0"/>
            <a:r>
              <a:rPr lang="en-GB" dirty="0"/>
              <a:t>A system for developing anonymisation policy.</a:t>
            </a:r>
          </a:p>
          <a:p>
            <a:pPr lvl="0"/>
            <a:r>
              <a:rPr lang="en-GB" dirty="0"/>
              <a:t>A practical tool for understanding your data situation.</a:t>
            </a:r>
          </a:p>
          <a:p>
            <a:pPr lvl="0"/>
            <a:r>
              <a:rPr lang="en-GB" dirty="0"/>
              <a:t>Not a checklist.</a:t>
            </a:r>
          </a:p>
        </p:txBody>
      </p:sp>
    </p:spTree>
    <p:extLst>
      <p:ext uri="{BB962C8B-B14F-4D97-AF65-F5344CB8AC3E}">
        <p14:creationId xmlns:p14="http://schemas.microsoft.com/office/powerpoint/2010/main" val="283103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GB" dirty="0" smtClean="0"/>
              <a:t>What is your responsibility?</a:t>
            </a:r>
            <a:endParaRPr lang="en-GB" dirty="0"/>
          </a:p>
        </p:txBody>
      </p:sp>
      <p:sp>
        <p:nvSpPr>
          <p:cNvPr id="3" name="Content Placeholder 2"/>
          <p:cNvSpPr txBox="1">
            <a:spLocks noGrp="1"/>
          </p:cNvSpPr>
          <p:nvPr>
            <p:ph idx="1"/>
          </p:nvPr>
        </p:nvSpPr>
        <p:spPr/>
        <p:txBody>
          <a:bodyPr/>
          <a:lstStyle/>
          <a:p>
            <a:pPr marL="514350" lvl="0" indent="-514350">
              <a:buFont typeface="Calibri"/>
              <a:buAutoNum type="arabicPeriod"/>
            </a:pPr>
            <a:r>
              <a:rPr lang="en-GB" dirty="0"/>
              <a:t>Understand how a </a:t>
            </a:r>
            <a:r>
              <a:rPr lang="en-GB" dirty="0" smtClean="0"/>
              <a:t>confidentiality </a:t>
            </a:r>
            <a:r>
              <a:rPr lang="en-GB" dirty="0"/>
              <a:t>breach might occur.</a:t>
            </a:r>
          </a:p>
          <a:p>
            <a:pPr marL="514350" lvl="0" indent="-514350">
              <a:buFont typeface="Calibri"/>
              <a:buAutoNum type="arabicPeriod"/>
            </a:pPr>
            <a:r>
              <a:rPr lang="en-GB" dirty="0"/>
              <a:t>Understand the possible consequences of the </a:t>
            </a:r>
            <a:r>
              <a:rPr lang="en-GB" dirty="0" smtClean="0"/>
              <a:t>breach (including the privacy impact).</a:t>
            </a:r>
            <a:endParaRPr lang="en-GB" dirty="0"/>
          </a:p>
          <a:p>
            <a:pPr marL="514350" lvl="0" indent="-514350">
              <a:buFont typeface="Calibri"/>
              <a:buAutoNum type="arabicPeriod"/>
            </a:pPr>
            <a:r>
              <a:rPr lang="en-GB" dirty="0"/>
              <a:t>Reduce the risk of a breach occurring to </a:t>
            </a:r>
            <a:r>
              <a:rPr lang="en-GB" dirty="0" smtClean="0"/>
              <a:t>a </a:t>
            </a:r>
            <a:r>
              <a:rPr lang="en-GB" u="sng" dirty="0" smtClean="0"/>
              <a:t>negligible</a:t>
            </a:r>
            <a:r>
              <a:rPr lang="en-GB" dirty="0" smtClean="0"/>
              <a:t> level.</a:t>
            </a:r>
            <a:endParaRPr lang="en-GB" dirty="0"/>
          </a:p>
        </p:txBody>
      </p:sp>
    </p:spTree>
    <p:extLst>
      <p:ext uri="{BB962C8B-B14F-4D97-AF65-F5344CB8AC3E}">
        <p14:creationId xmlns:p14="http://schemas.microsoft.com/office/powerpoint/2010/main" val="222494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10 step process</a:t>
            </a:r>
          </a:p>
        </p:txBody>
      </p:sp>
      <p:sp>
        <p:nvSpPr>
          <p:cNvPr id="3" name="Content Placeholder 2"/>
          <p:cNvSpPr txBox="1">
            <a:spLocks noGrp="1"/>
          </p:cNvSpPr>
          <p:nvPr>
            <p:ph idx="1"/>
          </p:nvPr>
        </p:nvSpPr>
        <p:spPr/>
        <p:txBody>
          <a:bodyPr>
            <a:normAutofit fontScale="92500" lnSpcReduction="10000"/>
          </a:bodyPr>
          <a:lstStyle/>
          <a:p>
            <a:pPr marL="576072" lvl="0" indent="-457200">
              <a:buFont typeface="+mj-lt"/>
              <a:buAutoNum type="arabicPeriod"/>
            </a:pPr>
            <a:r>
              <a:rPr lang="en-GB" sz="2400" dirty="0"/>
              <a:t>Describe your data situation </a:t>
            </a:r>
          </a:p>
          <a:p>
            <a:pPr marL="576072" lvl="0" indent="-457200">
              <a:buFont typeface="+mj-lt"/>
              <a:buAutoNum type="arabicPeriod"/>
            </a:pPr>
            <a:r>
              <a:rPr lang="en-GB" sz="2400" dirty="0"/>
              <a:t>Understand your legal responsibilities </a:t>
            </a:r>
          </a:p>
          <a:p>
            <a:pPr marL="576072" lvl="0" indent="-457200">
              <a:buFont typeface="+mj-lt"/>
              <a:buAutoNum type="arabicPeriod"/>
            </a:pPr>
            <a:r>
              <a:rPr lang="en-GB" sz="2400" dirty="0"/>
              <a:t>Know your data</a:t>
            </a:r>
          </a:p>
          <a:p>
            <a:pPr marL="576072" lvl="0" indent="-457200">
              <a:buFont typeface="+mj-lt"/>
              <a:buAutoNum type="arabicPeriod"/>
            </a:pPr>
            <a:r>
              <a:rPr lang="en-GB" sz="2400" dirty="0"/>
              <a:t>Understand the use case</a:t>
            </a:r>
          </a:p>
          <a:p>
            <a:pPr marL="576072" lvl="0" indent="-457200">
              <a:buFont typeface="+mj-lt"/>
              <a:buAutoNum type="arabicPeriod"/>
            </a:pPr>
            <a:r>
              <a:rPr lang="en-GB" sz="2400" dirty="0"/>
              <a:t>Meet your ethical obligations</a:t>
            </a:r>
          </a:p>
          <a:p>
            <a:pPr marL="576072" lvl="0" indent="-457200">
              <a:buFont typeface="+mj-lt"/>
              <a:buAutoNum type="arabicPeriod"/>
            </a:pPr>
            <a:r>
              <a:rPr lang="en-GB" sz="2400" dirty="0"/>
              <a:t>Identify the processes you will need to go through to assess disclosure risk </a:t>
            </a:r>
          </a:p>
          <a:p>
            <a:pPr marL="576072" lvl="0" indent="-457200">
              <a:buFont typeface="+mj-lt"/>
              <a:buAutoNum type="arabicPeriod"/>
            </a:pPr>
            <a:r>
              <a:rPr lang="en-GB" sz="2400" dirty="0"/>
              <a:t>Identify the disclosure control processes that are relevant to your data situation</a:t>
            </a:r>
          </a:p>
          <a:p>
            <a:pPr marL="576072" lvl="0" indent="-457200">
              <a:buFont typeface="+mj-lt"/>
              <a:buAutoNum type="arabicPeriod"/>
            </a:pPr>
            <a:r>
              <a:rPr lang="en-GB" sz="2400" dirty="0"/>
              <a:t>Identify your stakeholders an plan  how you will communicate with them</a:t>
            </a:r>
          </a:p>
          <a:p>
            <a:pPr marL="576072" lvl="0" indent="-457200">
              <a:buFont typeface="+mj-lt"/>
              <a:buAutoNum type="arabicPeriod"/>
            </a:pPr>
            <a:r>
              <a:rPr lang="en-GB" sz="2400" dirty="0"/>
              <a:t>Plan what happens next once you have shared or released the data</a:t>
            </a:r>
          </a:p>
          <a:p>
            <a:pPr marL="576072" lvl="0" indent="-457200">
              <a:buFont typeface="+mj-lt"/>
              <a:buAutoNum type="arabicPeriod"/>
            </a:pPr>
            <a:r>
              <a:rPr lang="en-GB" sz="2400" dirty="0"/>
              <a:t>Plan what you will do if things go wrong</a:t>
            </a:r>
          </a:p>
          <a:p>
            <a:pPr lvl="0">
              <a:lnSpc>
                <a:spcPct val="80000"/>
              </a:lnSpc>
              <a:spcBef>
                <a:spcPts val="400"/>
              </a:spcBef>
            </a:pPr>
            <a:endParaRPr lang="en-GB" sz="1500" dirty="0"/>
          </a:p>
        </p:txBody>
      </p:sp>
    </p:spTree>
    <p:extLst>
      <p:ext uri="{BB962C8B-B14F-4D97-AF65-F5344CB8AC3E}">
        <p14:creationId xmlns:p14="http://schemas.microsoft.com/office/powerpoint/2010/main" val="80038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Describe your Data </a:t>
            </a:r>
            <a:r>
              <a:rPr lang="en-GB" dirty="0"/>
              <a:t>S</a:t>
            </a:r>
            <a:r>
              <a:rPr lang="en-GB" dirty="0" smtClean="0"/>
              <a:t>ituation</a:t>
            </a:r>
            <a:endParaRPr lang="en-GB" dirty="0"/>
          </a:p>
        </p:txBody>
      </p:sp>
      <p:sp>
        <p:nvSpPr>
          <p:cNvPr id="3" name="Content Placeholder 2"/>
          <p:cNvSpPr>
            <a:spLocks noGrp="1"/>
          </p:cNvSpPr>
          <p:nvPr>
            <p:ph idx="1"/>
          </p:nvPr>
        </p:nvSpPr>
        <p:spPr/>
        <p:txBody>
          <a:bodyPr/>
          <a:lstStyle/>
          <a:p>
            <a:r>
              <a:rPr lang="en-GB" dirty="0" smtClean="0"/>
              <a:t>Static or Dynamic</a:t>
            </a:r>
          </a:p>
          <a:p>
            <a:r>
              <a:rPr lang="en-GB" dirty="0" smtClean="0"/>
              <a:t>What is/are the environment(s)?</a:t>
            </a:r>
          </a:p>
          <a:p>
            <a:r>
              <a:rPr lang="en-GB" dirty="0" smtClean="0"/>
              <a:t>How does your data relate to that/those environment?</a:t>
            </a:r>
            <a:endParaRPr lang="en-GB" dirty="0"/>
          </a:p>
        </p:txBody>
      </p:sp>
    </p:spTree>
    <p:extLst>
      <p:ext uri="{BB962C8B-B14F-4D97-AF65-F5344CB8AC3E}">
        <p14:creationId xmlns:p14="http://schemas.microsoft.com/office/powerpoint/2010/main" val="175551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Describe your Data Situation: </a:t>
            </a:r>
            <a:br>
              <a:rPr lang="en-GB" dirty="0" smtClean="0"/>
            </a:br>
            <a:r>
              <a:rPr lang="en-GB" dirty="0" smtClean="0"/>
              <a:t>A Simple Example</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54174"/>
            <a:ext cx="9509982"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03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464"/>
            <a:ext cx="9147348" cy="77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534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504" y="260648"/>
            <a:ext cx="8229600" cy="1143000"/>
          </a:xfrm>
        </p:spPr>
        <p:txBody>
          <a:bodyPr>
            <a:normAutofit fontScale="90000"/>
          </a:bodyPr>
          <a:lstStyle/>
          <a:p>
            <a:pPr lvl="0"/>
            <a:r>
              <a:rPr lang="en-GB" sz="4000" dirty="0"/>
              <a:t>Understand </a:t>
            </a:r>
            <a:r>
              <a:rPr lang="en-GB" sz="4000" dirty="0" smtClean="0"/>
              <a:t>your legal </a:t>
            </a:r>
            <a:br>
              <a:rPr lang="en-GB" sz="4000" dirty="0" smtClean="0"/>
            </a:br>
            <a:r>
              <a:rPr lang="en-GB" sz="4000" dirty="0" smtClean="0"/>
              <a:t>responsibilities</a:t>
            </a:r>
            <a:r>
              <a:rPr lang="en-GB" sz="4000" dirty="0"/>
              <a:t/>
            </a:r>
            <a:br>
              <a:rPr lang="en-GB" sz="4000" dirty="0"/>
            </a:br>
            <a:endParaRPr lang="en-GB" sz="4000" dirty="0"/>
          </a:p>
        </p:txBody>
      </p:sp>
      <p:sp>
        <p:nvSpPr>
          <p:cNvPr id="3" name="Content Placeholder 2"/>
          <p:cNvSpPr txBox="1">
            <a:spLocks noGrp="1"/>
          </p:cNvSpPr>
          <p:nvPr>
            <p:ph idx="1"/>
          </p:nvPr>
        </p:nvSpPr>
        <p:spPr/>
        <p:txBody>
          <a:bodyPr/>
          <a:lstStyle/>
          <a:p>
            <a:pPr lvl="0"/>
            <a:r>
              <a:rPr lang="en-GB" dirty="0"/>
              <a:t>What legislation is relevant</a:t>
            </a:r>
            <a:r>
              <a:rPr lang="en-GB" dirty="0" smtClean="0"/>
              <a:t>?</a:t>
            </a:r>
          </a:p>
          <a:p>
            <a:pPr lvl="1"/>
            <a:r>
              <a:rPr lang="en-GB" dirty="0" smtClean="0"/>
              <a:t>How does different legislation interact?</a:t>
            </a:r>
          </a:p>
          <a:p>
            <a:pPr lvl="0"/>
            <a:r>
              <a:rPr lang="en-GB" dirty="0" smtClean="0"/>
              <a:t>What happened to the data before it reached you?</a:t>
            </a:r>
          </a:p>
          <a:p>
            <a:pPr lvl="0"/>
            <a:endParaRPr lang="en-GB" dirty="0"/>
          </a:p>
        </p:txBody>
      </p:sp>
    </p:spTree>
    <p:extLst>
      <p:ext uri="{BB962C8B-B14F-4D97-AF65-F5344CB8AC3E}">
        <p14:creationId xmlns:p14="http://schemas.microsoft.com/office/powerpoint/2010/main" val="202374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GB" dirty="0"/>
              <a:t>Know your </a:t>
            </a:r>
            <a:r>
              <a:rPr lang="en-GB" dirty="0" smtClean="0"/>
              <a:t>data</a:t>
            </a:r>
            <a:endParaRPr lang="en-GB" dirty="0"/>
          </a:p>
        </p:txBody>
      </p:sp>
      <p:sp>
        <p:nvSpPr>
          <p:cNvPr id="3" name="Content Placeholder 2"/>
          <p:cNvSpPr txBox="1">
            <a:spLocks noGrp="1"/>
          </p:cNvSpPr>
          <p:nvPr>
            <p:ph idx="1"/>
          </p:nvPr>
        </p:nvSpPr>
        <p:spPr/>
        <p:txBody>
          <a:bodyPr/>
          <a:lstStyle/>
          <a:p>
            <a:pPr lvl="0"/>
            <a:r>
              <a:rPr lang="en-GB" dirty="0"/>
              <a:t>Origins </a:t>
            </a:r>
          </a:p>
          <a:p>
            <a:pPr lvl="1"/>
            <a:r>
              <a:rPr lang="en-GB" dirty="0"/>
              <a:t>Where have the data come from?</a:t>
            </a:r>
          </a:p>
          <a:p>
            <a:pPr lvl="1"/>
            <a:r>
              <a:rPr lang="en-GB" dirty="0"/>
              <a:t>How were they collected?</a:t>
            </a:r>
          </a:p>
          <a:p>
            <a:pPr lvl="1"/>
            <a:r>
              <a:rPr lang="en-GB" dirty="0"/>
              <a:t>Who is/are the data controller(s)?</a:t>
            </a:r>
          </a:p>
          <a:p>
            <a:pPr marL="118872" lvl="0" indent="0">
              <a:buNone/>
            </a:pPr>
            <a:endParaRPr lang="en-GB" dirty="0"/>
          </a:p>
        </p:txBody>
      </p:sp>
    </p:spTree>
    <p:extLst>
      <p:ext uri="{BB962C8B-B14F-4D97-AF65-F5344CB8AC3E}">
        <p14:creationId xmlns:p14="http://schemas.microsoft.com/office/powerpoint/2010/main" val="154994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GB" dirty="0"/>
              <a:t>Know </a:t>
            </a:r>
            <a:r>
              <a:rPr lang="en-GB" dirty="0" smtClean="0"/>
              <a:t>your data</a:t>
            </a:r>
            <a:endParaRPr lang="en-GB" dirty="0"/>
          </a:p>
        </p:txBody>
      </p:sp>
      <p:sp>
        <p:nvSpPr>
          <p:cNvPr id="3" name="Content Placeholder 2"/>
          <p:cNvSpPr txBox="1">
            <a:spLocks noGrp="1"/>
          </p:cNvSpPr>
          <p:nvPr>
            <p:ph idx="1"/>
          </p:nvPr>
        </p:nvSpPr>
        <p:spPr/>
        <p:txBody>
          <a:bodyPr/>
          <a:lstStyle/>
          <a:p>
            <a:pPr lvl="0"/>
            <a:r>
              <a:rPr lang="en-GB" dirty="0"/>
              <a:t>Basic Data Spec</a:t>
            </a:r>
          </a:p>
          <a:p>
            <a:pPr lvl="1"/>
            <a:r>
              <a:rPr lang="en-GB" dirty="0"/>
              <a:t>Is the data about people?</a:t>
            </a:r>
          </a:p>
          <a:p>
            <a:pPr lvl="1"/>
            <a:r>
              <a:rPr lang="en-GB" dirty="0"/>
              <a:t>Is the base data personal data?</a:t>
            </a:r>
          </a:p>
          <a:p>
            <a:pPr lvl="1"/>
            <a:r>
              <a:rPr lang="en-GB" dirty="0" smtClean="0"/>
              <a:t>Quantitative/qualitative/mixed?</a:t>
            </a:r>
            <a:endParaRPr lang="en-GB" dirty="0"/>
          </a:p>
          <a:p>
            <a:pPr lvl="1"/>
            <a:r>
              <a:rPr lang="en-GB" dirty="0"/>
              <a:t>Form: </a:t>
            </a:r>
            <a:r>
              <a:rPr lang="en-GB" dirty="0" smtClean="0"/>
              <a:t>Individual data/aggregates/mixed?</a:t>
            </a:r>
            <a:endParaRPr lang="en-GB" dirty="0"/>
          </a:p>
          <a:p>
            <a:pPr lvl="0"/>
            <a:endParaRPr lang="en-GB" dirty="0"/>
          </a:p>
        </p:txBody>
      </p:sp>
    </p:spTree>
    <p:extLst>
      <p:ext uri="{BB962C8B-B14F-4D97-AF65-F5344CB8AC3E}">
        <p14:creationId xmlns:p14="http://schemas.microsoft.com/office/powerpoint/2010/main" val="323095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GB" dirty="0"/>
              <a:t>Know your data </a:t>
            </a:r>
          </a:p>
        </p:txBody>
      </p:sp>
      <p:sp>
        <p:nvSpPr>
          <p:cNvPr id="3" name="Content Placeholder 2"/>
          <p:cNvSpPr txBox="1">
            <a:spLocks noGrp="1"/>
          </p:cNvSpPr>
          <p:nvPr>
            <p:ph idx="1"/>
          </p:nvPr>
        </p:nvSpPr>
        <p:spPr/>
        <p:txBody>
          <a:bodyPr/>
          <a:lstStyle/>
          <a:p>
            <a:pPr lvl="0"/>
            <a:r>
              <a:rPr lang="en-GB" dirty="0"/>
              <a:t>Detailed Data Spec</a:t>
            </a:r>
          </a:p>
          <a:p>
            <a:pPr lvl="1"/>
            <a:r>
              <a:rPr lang="en-GB" dirty="0"/>
              <a:t>What variables? Standard keys? Sensitivity?</a:t>
            </a:r>
          </a:p>
          <a:p>
            <a:pPr lvl="1"/>
            <a:r>
              <a:rPr lang="en-GB" dirty="0"/>
              <a:t>What population? Vulnerable?</a:t>
            </a:r>
          </a:p>
          <a:p>
            <a:pPr lvl="1"/>
            <a:r>
              <a:rPr lang="en-GB" dirty="0"/>
              <a:t>Data quality</a:t>
            </a:r>
          </a:p>
          <a:p>
            <a:pPr lvl="1"/>
            <a:r>
              <a:rPr lang="en-GB" dirty="0"/>
              <a:t>Special features</a:t>
            </a:r>
          </a:p>
          <a:p>
            <a:pPr lvl="2"/>
            <a:r>
              <a:rPr lang="en-GB" dirty="0"/>
              <a:t>Time linked?</a:t>
            </a:r>
          </a:p>
          <a:p>
            <a:pPr lvl="2"/>
            <a:r>
              <a:rPr lang="en-GB" dirty="0"/>
              <a:t>Hierarchical household data?</a:t>
            </a:r>
          </a:p>
          <a:p>
            <a:pPr lvl="2"/>
            <a:r>
              <a:rPr lang="en-GB" dirty="0"/>
              <a:t>Multiple sources?</a:t>
            </a:r>
          </a:p>
          <a:p>
            <a:pPr lvl="0"/>
            <a:endParaRPr lang="en-GB" dirty="0"/>
          </a:p>
        </p:txBody>
      </p:sp>
    </p:spTree>
    <p:extLst>
      <p:ext uri="{BB962C8B-B14F-4D97-AF65-F5344CB8AC3E}">
        <p14:creationId xmlns:p14="http://schemas.microsoft.com/office/powerpoint/2010/main" val="396861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9" y="116632"/>
            <a:ext cx="8229600" cy="1252728"/>
          </a:xfrm>
        </p:spPr>
        <p:txBody>
          <a:bodyPr/>
          <a:lstStyle/>
          <a:p>
            <a:r>
              <a:rPr lang="en-GB" dirty="0" smtClean="0"/>
              <a:t>Originating Aims</a:t>
            </a:r>
            <a:endParaRPr lang="en-GB" dirty="0"/>
          </a:p>
        </p:txBody>
      </p:sp>
      <p:sp>
        <p:nvSpPr>
          <p:cNvPr id="3" name="Content Placeholder 2"/>
          <p:cNvSpPr>
            <a:spLocks noGrp="1"/>
          </p:cNvSpPr>
          <p:nvPr>
            <p:ph idx="1"/>
          </p:nvPr>
        </p:nvSpPr>
        <p:spPr>
          <a:xfrm>
            <a:off x="395536" y="1340768"/>
            <a:ext cx="8229600" cy="4065315"/>
          </a:xfrm>
        </p:spPr>
        <p:txBody>
          <a:bodyPr>
            <a:normAutofit/>
          </a:bodyPr>
          <a:lstStyle/>
          <a:p>
            <a:pPr>
              <a:buNone/>
            </a:pPr>
            <a:endParaRPr lang="en-GB" dirty="0"/>
          </a:p>
          <a:p>
            <a:pPr>
              <a:buNone/>
            </a:pPr>
            <a:r>
              <a:rPr lang="en-US" dirty="0"/>
              <a:t>1. </a:t>
            </a:r>
            <a:r>
              <a:rPr lang="en-US" dirty="0" smtClean="0"/>
              <a:t>To establish </a:t>
            </a:r>
            <a:r>
              <a:rPr lang="en-US" dirty="0"/>
              <a:t>a mutual understanding of differences in perspective on anonymisation across sectors, disciplines and </a:t>
            </a:r>
            <a:r>
              <a:rPr lang="en-US" dirty="0" smtClean="0"/>
              <a:t>components.</a:t>
            </a:r>
            <a:endParaRPr lang="en-US" dirty="0"/>
          </a:p>
          <a:p>
            <a:pPr>
              <a:buNone/>
            </a:pPr>
            <a:r>
              <a:rPr lang="en-US" dirty="0"/>
              <a:t>2. </a:t>
            </a:r>
            <a:r>
              <a:rPr lang="en-US" dirty="0" smtClean="0"/>
              <a:t>To synthesise </a:t>
            </a:r>
            <a:r>
              <a:rPr lang="en-US" dirty="0"/>
              <a:t>key concepts into a common </a:t>
            </a:r>
            <a:r>
              <a:rPr lang="en-US" dirty="0" smtClean="0"/>
              <a:t>framework. </a:t>
            </a:r>
            <a:endParaRPr lang="en-US" dirty="0"/>
          </a:p>
          <a:p>
            <a:pPr>
              <a:buNone/>
            </a:pPr>
            <a:r>
              <a:rPr lang="en-US" dirty="0"/>
              <a:t>3</a:t>
            </a:r>
            <a:r>
              <a:rPr lang="en-US" dirty="0" smtClean="0"/>
              <a:t>. To agree best practice principles.</a:t>
            </a: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392105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Understand the use case</a:t>
            </a:r>
          </a:p>
        </p:txBody>
      </p:sp>
      <p:sp>
        <p:nvSpPr>
          <p:cNvPr id="3" name="Content Placeholder 2"/>
          <p:cNvSpPr txBox="1">
            <a:spLocks noGrp="1"/>
          </p:cNvSpPr>
          <p:nvPr>
            <p:ph idx="1"/>
          </p:nvPr>
        </p:nvSpPr>
        <p:spPr/>
        <p:txBody>
          <a:bodyPr/>
          <a:lstStyle/>
          <a:p>
            <a:pPr lvl="0"/>
            <a:r>
              <a:rPr lang="en-GB" dirty="0"/>
              <a:t>What will the data be used for?</a:t>
            </a:r>
          </a:p>
          <a:p>
            <a:pPr lvl="0"/>
            <a:endParaRPr lang="en-GB" dirty="0" smtClean="0"/>
          </a:p>
          <a:p>
            <a:pPr lvl="0"/>
            <a:r>
              <a:rPr lang="en-GB" dirty="0" smtClean="0"/>
              <a:t>What information/data is actually needed for that use?</a:t>
            </a:r>
            <a:endParaRPr lang="en-GB" dirty="0"/>
          </a:p>
          <a:p>
            <a:pPr lvl="0"/>
            <a:r>
              <a:rPr lang="en-GB" dirty="0"/>
              <a:t>Is all the data needed or will a sample suffice</a:t>
            </a:r>
            <a:r>
              <a:rPr lang="en-GB" dirty="0" smtClean="0"/>
              <a:t>?</a:t>
            </a:r>
          </a:p>
          <a:p>
            <a:pPr marL="118872" lvl="0" indent="0">
              <a:buNone/>
            </a:pPr>
            <a:endParaRPr lang="en-GB" dirty="0"/>
          </a:p>
          <a:p>
            <a:pPr lvl="0"/>
            <a:r>
              <a:rPr lang="en-GB" dirty="0"/>
              <a:t>Who will hold the shared data?</a:t>
            </a:r>
          </a:p>
          <a:p>
            <a:pPr lvl="0"/>
            <a:r>
              <a:rPr lang="en-GB" dirty="0"/>
              <a:t>Who will access it and how?</a:t>
            </a:r>
          </a:p>
          <a:p>
            <a:pPr marL="0" lvl="0" indent="0">
              <a:buNone/>
            </a:pPr>
            <a:endParaRPr lang="en-GB" dirty="0"/>
          </a:p>
        </p:txBody>
      </p:sp>
    </p:spTree>
    <p:extLst>
      <p:ext uri="{BB962C8B-B14F-4D97-AF65-F5344CB8AC3E}">
        <p14:creationId xmlns:p14="http://schemas.microsoft.com/office/powerpoint/2010/main" val="314733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474" y="260648"/>
            <a:ext cx="8229600" cy="1143000"/>
          </a:xfrm>
        </p:spPr>
        <p:txBody>
          <a:bodyPr>
            <a:normAutofit fontScale="90000"/>
          </a:bodyPr>
          <a:lstStyle/>
          <a:p>
            <a:pPr lvl="0"/>
            <a:r>
              <a:rPr lang="en-GB" sz="3600" dirty="0" smtClean="0"/>
              <a:t>Meet your ethical obligations</a:t>
            </a:r>
            <a:r>
              <a:rPr lang="en-GB" sz="4000" dirty="0"/>
              <a:t/>
            </a:r>
            <a:br>
              <a:rPr lang="en-GB" sz="4000" dirty="0"/>
            </a:br>
            <a:endParaRPr lang="en-GB" sz="4000" dirty="0"/>
          </a:p>
        </p:txBody>
      </p:sp>
      <p:sp>
        <p:nvSpPr>
          <p:cNvPr id="3" name="Content Placeholder 2"/>
          <p:cNvSpPr txBox="1">
            <a:spLocks noGrp="1"/>
          </p:cNvSpPr>
          <p:nvPr>
            <p:ph idx="1"/>
          </p:nvPr>
        </p:nvSpPr>
        <p:spPr/>
        <p:txBody>
          <a:bodyPr>
            <a:normAutofit fontScale="92500" lnSpcReduction="20000"/>
          </a:bodyPr>
          <a:lstStyle/>
          <a:p>
            <a:pPr lvl="0"/>
            <a:r>
              <a:rPr lang="en-GB" dirty="0" smtClean="0"/>
              <a:t>Data subject relative </a:t>
            </a:r>
            <a:r>
              <a:rPr lang="en-GB" dirty="0"/>
              <a:t>ontology</a:t>
            </a:r>
          </a:p>
          <a:p>
            <a:pPr lvl="1"/>
            <a:r>
              <a:rPr lang="en-GB" dirty="0" smtClean="0"/>
              <a:t>What are the data for the data subjects?</a:t>
            </a:r>
          </a:p>
          <a:p>
            <a:pPr lvl="1"/>
            <a:r>
              <a:rPr lang="en-GB" dirty="0" smtClean="0"/>
              <a:t>What is the relationship between the data subjects and the data?</a:t>
            </a:r>
          </a:p>
          <a:p>
            <a:pPr lvl="1"/>
            <a:r>
              <a:rPr lang="en-GB" dirty="0" smtClean="0"/>
              <a:t>Are </a:t>
            </a:r>
            <a:r>
              <a:rPr lang="en-GB" dirty="0"/>
              <a:t>the data sensitive?</a:t>
            </a:r>
          </a:p>
          <a:p>
            <a:pPr lvl="0"/>
            <a:r>
              <a:rPr lang="en-GB" dirty="0" smtClean="0"/>
              <a:t>Use Intentionality </a:t>
            </a:r>
          </a:p>
          <a:p>
            <a:pPr lvl="1"/>
            <a:r>
              <a:rPr lang="en-GB" dirty="0" smtClean="0"/>
              <a:t>Where </a:t>
            </a:r>
            <a:r>
              <a:rPr lang="en-GB" dirty="0"/>
              <a:t>are the loci of consent</a:t>
            </a:r>
            <a:r>
              <a:rPr lang="en-GB" dirty="0" smtClean="0"/>
              <a:t>?</a:t>
            </a:r>
          </a:p>
          <a:p>
            <a:pPr lvl="1"/>
            <a:r>
              <a:rPr lang="en-GB" dirty="0" smtClean="0"/>
              <a:t>Is the use indented/expected by (reasonable) data subjects?</a:t>
            </a:r>
          </a:p>
          <a:p>
            <a:r>
              <a:rPr lang="en-GB" dirty="0" smtClean="0"/>
              <a:t>Data subject awareness</a:t>
            </a:r>
          </a:p>
          <a:p>
            <a:pPr lvl="1"/>
            <a:r>
              <a:rPr lang="en-GB" dirty="0" smtClean="0"/>
              <a:t>(How) are the data subjects aware of the data and the intended use?</a:t>
            </a:r>
            <a:endParaRPr lang="en-GB" dirty="0"/>
          </a:p>
        </p:txBody>
      </p:sp>
    </p:spTree>
    <p:extLst>
      <p:ext uri="{BB962C8B-B14F-4D97-AF65-F5344CB8AC3E}">
        <p14:creationId xmlns:p14="http://schemas.microsoft.com/office/powerpoint/2010/main" val="291189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726" y="620688"/>
            <a:ext cx="8229600" cy="1143000"/>
          </a:xfrm>
        </p:spPr>
        <p:txBody>
          <a:bodyPr>
            <a:noAutofit/>
          </a:bodyPr>
          <a:lstStyle/>
          <a:p>
            <a:pPr lvl="0"/>
            <a:r>
              <a:rPr lang="en-GB" sz="3200" dirty="0" smtClean="0"/>
              <a:t>Identify </a:t>
            </a:r>
            <a:r>
              <a:rPr lang="en-GB" sz="3200" dirty="0"/>
              <a:t>the processes you will need </a:t>
            </a:r>
            <a:r>
              <a:rPr lang="en-GB" sz="3200" dirty="0" smtClean="0"/>
              <a:t/>
            </a:r>
            <a:br>
              <a:rPr lang="en-GB" sz="3200" dirty="0" smtClean="0"/>
            </a:br>
            <a:r>
              <a:rPr lang="en-GB" sz="3200" dirty="0" smtClean="0"/>
              <a:t>to assess disclosure risk </a:t>
            </a:r>
            <a:br>
              <a:rPr lang="en-GB" sz="3200" dirty="0" smtClean="0"/>
            </a:br>
            <a:r>
              <a:rPr lang="en-GB" sz="3200" dirty="0"/>
              <a:t/>
            </a:r>
            <a:br>
              <a:rPr lang="en-GB" sz="3200" dirty="0"/>
            </a:br>
            <a:endParaRPr lang="en-GB" sz="3200" dirty="0"/>
          </a:p>
        </p:txBody>
      </p:sp>
      <p:sp>
        <p:nvSpPr>
          <p:cNvPr id="3" name="Content Placeholder 2"/>
          <p:cNvSpPr txBox="1">
            <a:spLocks noGrp="1"/>
          </p:cNvSpPr>
          <p:nvPr>
            <p:ph idx="1"/>
          </p:nvPr>
        </p:nvSpPr>
        <p:spPr>
          <a:xfrm>
            <a:off x="539552" y="1916832"/>
            <a:ext cx="8229600" cy="3633267"/>
          </a:xfrm>
        </p:spPr>
        <p:txBody>
          <a:bodyPr/>
          <a:lstStyle/>
          <a:p>
            <a:pPr lvl="0"/>
            <a:r>
              <a:rPr lang="en-GB" dirty="0"/>
              <a:t>Scenario Analysis.</a:t>
            </a:r>
          </a:p>
          <a:p>
            <a:pPr lvl="0"/>
            <a:r>
              <a:rPr lang="en-GB" dirty="0">
                <a:solidFill>
                  <a:schemeClr val="bg2"/>
                </a:solidFill>
              </a:rPr>
              <a:t>Statistical disclosure risk assessment.</a:t>
            </a:r>
          </a:p>
          <a:p>
            <a:pPr lvl="0"/>
            <a:r>
              <a:rPr lang="en-GB" dirty="0">
                <a:solidFill>
                  <a:schemeClr val="bg2"/>
                </a:solidFill>
              </a:rPr>
              <a:t>Penetration tests.</a:t>
            </a:r>
          </a:p>
          <a:p>
            <a:pPr lvl="0"/>
            <a:r>
              <a:rPr lang="en-GB" dirty="0">
                <a:solidFill>
                  <a:schemeClr val="bg2"/>
                </a:solidFill>
              </a:rPr>
              <a:t>Comparative data situation analysis</a:t>
            </a:r>
            <a:r>
              <a:rPr lang="en-GB" dirty="0" smtClean="0">
                <a:solidFill>
                  <a:schemeClr val="bg2"/>
                </a:solidFill>
              </a:rPr>
              <a:t>.</a:t>
            </a:r>
          </a:p>
          <a:p>
            <a:pPr marL="118872" lvl="0" indent="0">
              <a:buNone/>
            </a:pPr>
            <a:endParaRPr lang="en-GB" dirty="0"/>
          </a:p>
        </p:txBody>
      </p:sp>
    </p:spTree>
    <p:extLst>
      <p:ext uri="{BB962C8B-B14F-4D97-AF65-F5344CB8AC3E}">
        <p14:creationId xmlns:p14="http://schemas.microsoft.com/office/powerpoint/2010/main" val="234042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Analysis</a:t>
            </a:r>
            <a:endParaRPr lang="en-GB" dirty="0"/>
          </a:p>
        </p:txBody>
      </p:sp>
      <p:sp>
        <p:nvSpPr>
          <p:cNvPr id="3" name="Content Placeholder 2"/>
          <p:cNvSpPr>
            <a:spLocks noGrp="1"/>
          </p:cNvSpPr>
          <p:nvPr>
            <p:ph idx="1"/>
          </p:nvPr>
        </p:nvSpPr>
        <p:spPr/>
        <p:txBody>
          <a:bodyPr>
            <a:normAutofit fontScale="77500" lnSpcReduction="20000"/>
          </a:bodyPr>
          <a:lstStyle/>
          <a:p>
            <a:r>
              <a:rPr lang="en-US" dirty="0"/>
              <a:t>INPUTS</a:t>
            </a:r>
            <a:endParaRPr lang="en-GB" dirty="0"/>
          </a:p>
          <a:p>
            <a:pPr lvl="1"/>
            <a:r>
              <a:rPr lang="en-US" b="1" i="1" dirty="0"/>
              <a:t>Motivation: </a:t>
            </a:r>
            <a:r>
              <a:rPr lang="en-US" dirty="0"/>
              <a:t>What are the intruders trying to achieve?</a:t>
            </a:r>
            <a:endParaRPr lang="en-GB" dirty="0"/>
          </a:p>
          <a:p>
            <a:pPr lvl="1"/>
            <a:r>
              <a:rPr lang="en-US" b="1" i="1" dirty="0"/>
              <a:t>Means: </a:t>
            </a:r>
            <a:r>
              <a:rPr lang="en-US" dirty="0"/>
              <a:t>What resources (including other data) and skills do they have?</a:t>
            </a:r>
            <a:endParaRPr lang="en-GB" dirty="0"/>
          </a:p>
          <a:p>
            <a:pPr lvl="1"/>
            <a:r>
              <a:rPr lang="en-US" b="1" i="1" dirty="0"/>
              <a:t>Opportunity: </a:t>
            </a:r>
            <a:r>
              <a:rPr lang="en-US" dirty="0"/>
              <a:t>How do they access the data?</a:t>
            </a:r>
            <a:endParaRPr lang="en-GB" dirty="0"/>
          </a:p>
          <a:p>
            <a:pPr lvl="1"/>
            <a:r>
              <a:rPr lang="en-US" b="1" i="1" dirty="0"/>
              <a:t>Target Variables: </a:t>
            </a:r>
            <a:r>
              <a:rPr lang="en-US" dirty="0"/>
              <a:t>For a disclosure to be meaningful something has to be learned; this is related to the notion of sensitivity.</a:t>
            </a:r>
            <a:endParaRPr lang="en-GB" dirty="0"/>
          </a:p>
          <a:p>
            <a:pPr lvl="1"/>
            <a:r>
              <a:rPr lang="en-US" b="1" i="1" dirty="0"/>
              <a:t>Goals achievable by other means? </a:t>
            </a:r>
            <a:r>
              <a:rPr lang="en-US" dirty="0"/>
              <a:t>Is there a better way for the intruders to get what they want than attacking your dataset?</a:t>
            </a:r>
            <a:endParaRPr lang="en-GB" dirty="0"/>
          </a:p>
          <a:p>
            <a:pPr lvl="1"/>
            <a:r>
              <a:rPr lang="en-US" b="1" i="1" dirty="0"/>
              <a:t>Effect of Data Divergence: </a:t>
            </a:r>
            <a:r>
              <a:rPr lang="en-US" dirty="0"/>
              <a:t>All data contain errors/mismatches against reality. How will that affect the attack?</a:t>
            </a:r>
            <a:endParaRPr lang="en-GB" dirty="0"/>
          </a:p>
          <a:p>
            <a:endParaRPr lang="en-GB" dirty="0"/>
          </a:p>
        </p:txBody>
      </p:sp>
    </p:spTree>
    <p:extLst>
      <p:ext uri="{BB962C8B-B14F-4D97-AF65-F5344CB8AC3E}">
        <p14:creationId xmlns:p14="http://schemas.microsoft.com/office/powerpoint/2010/main" val="3831403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Analysis</a:t>
            </a:r>
            <a:endParaRPr lang="en-GB" dirty="0"/>
          </a:p>
        </p:txBody>
      </p:sp>
      <p:sp>
        <p:nvSpPr>
          <p:cNvPr id="3" name="Content Placeholder 2"/>
          <p:cNvSpPr>
            <a:spLocks noGrp="1"/>
          </p:cNvSpPr>
          <p:nvPr>
            <p:ph idx="1"/>
          </p:nvPr>
        </p:nvSpPr>
        <p:spPr/>
        <p:txBody>
          <a:bodyPr>
            <a:normAutofit/>
          </a:bodyPr>
          <a:lstStyle/>
          <a:p>
            <a:r>
              <a:rPr lang="en-US" dirty="0" smtClean="0"/>
              <a:t>INTERMEDIATE </a:t>
            </a:r>
            <a:r>
              <a:rPr lang="en-US" dirty="0"/>
              <a:t>OUTPUTS (to be used in the risk analysis)</a:t>
            </a:r>
            <a:endParaRPr lang="en-GB" dirty="0"/>
          </a:p>
          <a:p>
            <a:pPr lvl="1"/>
            <a:r>
              <a:rPr lang="en-US" b="1" i="1" dirty="0"/>
              <a:t>Attack Type: </a:t>
            </a:r>
            <a:r>
              <a:rPr lang="en-US" dirty="0"/>
              <a:t>What is the technical aspect of statistical/computational method used to attack the data?</a:t>
            </a:r>
            <a:endParaRPr lang="en-GB" dirty="0"/>
          </a:p>
          <a:p>
            <a:pPr lvl="1"/>
            <a:r>
              <a:rPr lang="en-US" b="1" i="1" dirty="0"/>
              <a:t>Key Variables: </a:t>
            </a:r>
            <a:r>
              <a:rPr lang="en-US" dirty="0"/>
              <a:t>What information from other data resources is going to be brought to bear in the attack?</a:t>
            </a:r>
            <a:endParaRPr lang="en-GB" dirty="0"/>
          </a:p>
          <a:p>
            <a:endParaRPr lang="en-GB" dirty="0"/>
          </a:p>
        </p:txBody>
      </p:sp>
    </p:spTree>
    <p:extLst>
      <p:ext uri="{BB962C8B-B14F-4D97-AF65-F5344CB8AC3E}">
        <p14:creationId xmlns:p14="http://schemas.microsoft.com/office/powerpoint/2010/main" val="3814613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Analysis</a:t>
            </a:r>
            <a:endParaRPr lang="en-GB" dirty="0"/>
          </a:p>
        </p:txBody>
      </p:sp>
      <p:sp>
        <p:nvSpPr>
          <p:cNvPr id="3" name="Content Placeholder 2"/>
          <p:cNvSpPr>
            <a:spLocks noGrp="1"/>
          </p:cNvSpPr>
          <p:nvPr>
            <p:ph idx="1"/>
          </p:nvPr>
        </p:nvSpPr>
        <p:spPr/>
        <p:txBody>
          <a:bodyPr>
            <a:normAutofit fontScale="92500"/>
          </a:bodyPr>
          <a:lstStyle/>
          <a:p>
            <a:r>
              <a:rPr lang="en-US" dirty="0" smtClean="0"/>
              <a:t>FINAL </a:t>
            </a:r>
            <a:r>
              <a:rPr lang="en-US" dirty="0"/>
              <a:t>OUTPUTS (the results of the risk analysis)</a:t>
            </a:r>
            <a:endParaRPr lang="en-GB" dirty="0"/>
          </a:p>
          <a:p>
            <a:pPr lvl="1"/>
            <a:r>
              <a:rPr lang="en-US" b="1" i="1" dirty="0"/>
              <a:t>Likelihood of Attempt: </a:t>
            </a:r>
            <a:r>
              <a:rPr lang="en-US" dirty="0"/>
              <a:t>Given the inputs, how likely is such an attack?</a:t>
            </a:r>
            <a:endParaRPr lang="en-GB" dirty="0"/>
          </a:p>
          <a:p>
            <a:pPr lvl="1"/>
            <a:r>
              <a:rPr lang="en-US" b="1" i="1" dirty="0"/>
              <a:t>Likelihood of Success: </a:t>
            </a:r>
            <a:r>
              <a:rPr lang="en-US" dirty="0"/>
              <a:t>If there is such an attack, how likely is it to succeed?</a:t>
            </a:r>
            <a:endParaRPr lang="en-GB" dirty="0"/>
          </a:p>
          <a:p>
            <a:pPr lvl="1"/>
            <a:r>
              <a:rPr lang="en-US" b="1" i="1" dirty="0"/>
              <a:t>Consequences of Attempt: </a:t>
            </a:r>
            <a:r>
              <a:rPr lang="en-US" dirty="0"/>
              <a:t>What happens next if they are successful (or not)?</a:t>
            </a:r>
            <a:endParaRPr lang="en-GB" dirty="0"/>
          </a:p>
          <a:p>
            <a:pPr lvl="1"/>
            <a:r>
              <a:rPr lang="en-US" b="1" i="1" dirty="0"/>
              <a:t>Effect of Variations in the Data Situation:</a:t>
            </a:r>
            <a:r>
              <a:rPr lang="en-US" dirty="0"/>
              <a:t>36 By changing the data situation  can you affect the above?</a:t>
            </a:r>
            <a:endParaRPr lang="en-GB" dirty="0"/>
          </a:p>
          <a:p>
            <a:endParaRPr lang="en-GB" dirty="0"/>
          </a:p>
        </p:txBody>
      </p:sp>
    </p:spTree>
    <p:extLst>
      <p:ext uri="{BB962C8B-B14F-4D97-AF65-F5344CB8AC3E}">
        <p14:creationId xmlns:p14="http://schemas.microsoft.com/office/powerpoint/2010/main" val="2902879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726" y="620688"/>
            <a:ext cx="8229600" cy="1143000"/>
          </a:xfrm>
        </p:spPr>
        <p:txBody>
          <a:bodyPr>
            <a:noAutofit/>
          </a:bodyPr>
          <a:lstStyle/>
          <a:p>
            <a:pPr lvl="0"/>
            <a:r>
              <a:rPr lang="en-GB" sz="3200" dirty="0" smtClean="0"/>
              <a:t>Identify </a:t>
            </a:r>
            <a:r>
              <a:rPr lang="en-GB" sz="3200" dirty="0"/>
              <a:t>the processes you will need </a:t>
            </a:r>
            <a:r>
              <a:rPr lang="en-GB" sz="3200" dirty="0" smtClean="0"/>
              <a:t/>
            </a:r>
            <a:br>
              <a:rPr lang="en-GB" sz="3200" dirty="0" smtClean="0"/>
            </a:br>
            <a:r>
              <a:rPr lang="en-GB" sz="3200" dirty="0" smtClean="0"/>
              <a:t>to assess disclosure risk </a:t>
            </a:r>
            <a:br>
              <a:rPr lang="en-GB" sz="3200" dirty="0" smtClean="0"/>
            </a:br>
            <a:r>
              <a:rPr lang="en-GB" sz="3200" dirty="0"/>
              <a:t/>
            </a:r>
            <a:br>
              <a:rPr lang="en-GB" sz="3200" dirty="0"/>
            </a:br>
            <a:endParaRPr lang="en-GB" sz="3200" dirty="0"/>
          </a:p>
        </p:txBody>
      </p:sp>
      <p:sp>
        <p:nvSpPr>
          <p:cNvPr id="3" name="Content Placeholder 2"/>
          <p:cNvSpPr txBox="1">
            <a:spLocks noGrp="1"/>
          </p:cNvSpPr>
          <p:nvPr>
            <p:ph idx="1"/>
          </p:nvPr>
        </p:nvSpPr>
        <p:spPr>
          <a:xfrm>
            <a:off x="539552" y="1916832"/>
            <a:ext cx="8229600" cy="3633267"/>
          </a:xfrm>
        </p:spPr>
        <p:txBody>
          <a:bodyPr/>
          <a:lstStyle/>
          <a:p>
            <a:pPr lvl="0"/>
            <a:r>
              <a:rPr lang="en-GB" dirty="0">
                <a:solidFill>
                  <a:schemeClr val="bg2"/>
                </a:solidFill>
              </a:rPr>
              <a:t>Scenario Analysis.</a:t>
            </a:r>
          </a:p>
          <a:p>
            <a:pPr lvl="0"/>
            <a:r>
              <a:rPr lang="en-GB" dirty="0"/>
              <a:t>Statistical disclosure risk assessment.</a:t>
            </a:r>
          </a:p>
          <a:p>
            <a:pPr lvl="0"/>
            <a:r>
              <a:rPr lang="en-GB" dirty="0">
                <a:solidFill>
                  <a:schemeClr val="bg2"/>
                </a:solidFill>
              </a:rPr>
              <a:t>Penetration tests.</a:t>
            </a:r>
          </a:p>
          <a:p>
            <a:pPr lvl="0"/>
            <a:r>
              <a:rPr lang="en-GB" dirty="0">
                <a:solidFill>
                  <a:schemeClr val="bg2"/>
                </a:solidFill>
              </a:rPr>
              <a:t>Comparative data situation analysis</a:t>
            </a:r>
            <a:r>
              <a:rPr lang="en-GB" dirty="0" smtClean="0">
                <a:solidFill>
                  <a:schemeClr val="bg2"/>
                </a:solidFill>
              </a:rPr>
              <a:t>.</a:t>
            </a:r>
          </a:p>
          <a:p>
            <a:pPr marL="118872" lvl="0" indent="0">
              <a:buNone/>
            </a:pPr>
            <a:endParaRPr lang="en-GB" dirty="0"/>
          </a:p>
        </p:txBody>
      </p:sp>
    </p:spTree>
    <p:extLst>
      <p:ext uri="{BB962C8B-B14F-4D97-AF65-F5344CB8AC3E}">
        <p14:creationId xmlns:p14="http://schemas.microsoft.com/office/powerpoint/2010/main" val="25795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726" y="620688"/>
            <a:ext cx="8229600" cy="1143000"/>
          </a:xfrm>
        </p:spPr>
        <p:txBody>
          <a:bodyPr>
            <a:noAutofit/>
          </a:bodyPr>
          <a:lstStyle/>
          <a:p>
            <a:pPr lvl="0"/>
            <a:r>
              <a:rPr lang="en-GB" sz="3200" dirty="0" smtClean="0"/>
              <a:t>Identify </a:t>
            </a:r>
            <a:r>
              <a:rPr lang="en-GB" sz="3200" dirty="0"/>
              <a:t>the processes you will need </a:t>
            </a:r>
            <a:r>
              <a:rPr lang="en-GB" sz="3200" dirty="0" smtClean="0"/>
              <a:t/>
            </a:r>
            <a:br>
              <a:rPr lang="en-GB" sz="3200" dirty="0" smtClean="0"/>
            </a:br>
            <a:r>
              <a:rPr lang="en-GB" sz="3200" dirty="0" smtClean="0"/>
              <a:t>to assess disclosure risk </a:t>
            </a:r>
            <a:br>
              <a:rPr lang="en-GB" sz="3200" dirty="0" smtClean="0"/>
            </a:br>
            <a:r>
              <a:rPr lang="en-GB" sz="3200" dirty="0"/>
              <a:t/>
            </a:r>
            <a:br>
              <a:rPr lang="en-GB" sz="3200" dirty="0"/>
            </a:br>
            <a:endParaRPr lang="en-GB" sz="3200" dirty="0"/>
          </a:p>
        </p:txBody>
      </p:sp>
      <p:sp>
        <p:nvSpPr>
          <p:cNvPr id="3" name="Content Placeholder 2"/>
          <p:cNvSpPr txBox="1">
            <a:spLocks noGrp="1"/>
          </p:cNvSpPr>
          <p:nvPr>
            <p:ph idx="1"/>
          </p:nvPr>
        </p:nvSpPr>
        <p:spPr>
          <a:xfrm>
            <a:off x="539552" y="1916832"/>
            <a:ext cx="8229600" cy="3633267"/>
          </a:xfrm>
        </p:spPr>
        <p:txBody>
          <a:bodyPr/>
          <a:lstStyle/>
          <a:p>
            <a:pPr lvl="0"/>
            <a:r>
              <a:rPr lang="en-GB" dirty="0">
                <a:solidFill>
                  <a:schemeClr val="bg2"/>
                </a:solidFill>
              </a:rPr>
              <a:t>Scenario Analysis.</a:t>
            </a:r>
          </a:p>
          <a:p>
            <a:pPr lvl="0"/>
            <a:r>
              <a:rPr lang="en-GB" dirty="0">
                <a:solidFill>
                  <a:schemeClr val="bg2"/>
                </a:solidFill>
              </a:rPr>
              <a:t>Statistical disclosure risk assessment.</a:t>
            </a:r>
          </a:p>
          <a:p>
            <a:pPr lvl="0"/>
            <a:r>
              <a:rPr lang="en-GB" dirty="0"/>
              <a:t>Penetration tests.</a:t>
            </a:r>
          </a:p>
          <a:p>
            <a:pPr lvl="0"/>
            <a:r>
              <a:rPr lang="en-GB" dirty="0">
                <a:solidFill>
                  <a:schemeClr val="bg2"/>
                </a:solidFill>
              </a:rPr>
              <a:t>Comparative data situation analysis</a:t>
            </a:r>
            <a:r>
              <a:rPr lang="en-GB" dirty="0" smtClean="0">
                <a:solidFill>
                  <a:schemeClr val="bg2"/>
                </a:solidFill>
              </a:rPr>
              <a:t>.</a:t>
            </a:r>
          </a:p>
          <a:p>
            <a:pPr marL="118872" lvl="0" indent="0">
              <a:buNone/>
            </a:pPr>
            <a:endParaRPr lang="en-GB" dirty="0"/>
          </a:p>
        </p:txBody>
      </p:sp>
    </p:spTree>
    <p:extLst>
      <p:ext uri="{BB962C8B-B14F-4D97-AF65-F5344CB8AC3E}">
        <p14:creationId xmlns:p14="http://schemas.microsoft.com/office/powerpoint/2010/main" val="224336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726" y="620688"/>
            <a:ext cx="8229600" cy="1143000"/>
          </a:xfrm>
        </p:spPr>
        <p:txBody>
          <a:bodyPr>
            <a:noAutofit/>
          </a:bodyPr>
          <a:lstStyle/>
          <a:p>
            <a:pPr lvl="0"/>
            <a:r>
              <a:rPr lang="en-GB" sz="3200" dirty="0" smtClean="0"/>
              <a:t>Identify </a:t>
            </a:r>
            <a:r>
              <a:rPr lang="en-GB" sz="3200" dirty="0"/>
              <a:t>the processes you will need </a:t>
            </a:r>
            <a:r>
              <a:rPr lang="en-GB" sz="3200" dirty="0" smtClean="0"/>
              <a:t/>
            </a:r>
            <a:br>
              <a:rPr lang="en-GB" sz="3200" dirty="0" smtClean="0"/>
            </a:br>
            <a:r>
              <a:rPr lang="en-GB" sz="3200" dirty="0" smtClean="0"/>
              <a:t>to assess disclosure risk </a:t>
            </a:r>
            <a:br>
              <a:rPr lang="en-GB" sz="3200" dirty="0" smtClean="0"/>
            </a:br>
            <a:r>
              <a:rPr lang="en-GB" sz="3200" dirty="0"/>
              <a:t/>
            </a:r>
            <a:br>
              <a:rPr lang="en-GB" sz="3200" dirty="0"/>
            </a:br>
            <a:endParaRPr lang="en-GB" sz="3200" dirty="0"/>
          </a:p>
        </p:txBody>
      </p:sp>
      <p:sp>
        <p:nvSpPr>
          <p:cNvPr id="3" name="Content Placeholder 2"/>
          <p:cNvSpPr txBox="1">
            <a:spLocks noGrp="1"/>
          </p:cNvSpPr>
          <p:nvPr>
            <p:ph idx="1"/>
          </p:nvPr>
        </p:nvSpPr>
        <p:spPr>
          <a:xfrm>
            <a:off x="539552" y="1916832"/>
            <a:ext cx="8229600" cy="3633267"/>
          </a:xfrm>
        </p:spPr>
        <p:txBody>
          <a:bodyPr/>
          <a:lstStyle/>
          <a:p>
            <a:pPr lvl="0"/>
            <a:r>
              <a:rPr lang="en-GB" dirty="0">
                <a:solidFill>
                  <a:schemeClr val="bg2"/>
                </a:solidFill>
              </a:rPr>
              <a:t>Scenario Analysis.</a:t>
            </a:r>
          </a:p>
          <a:p>
            <a:pPr lvl="0"/>
            <a:r>
              <a:rPr lang="en-GB" dirty="0">
                <a:solidFill>
                  <a:schemeClr val="bg2"/>
                </a:solidFill>
              </a:rPr>
              <a:t>Statistical disclosure risk assessment.</a:t>
            </a:r>
          </a:p>
          <a:p>
            <a:pPr lvl="0"/>
            <a:r>
              <a:rPr lang="en-GB" dirty="0">
                <a:solidFill>
                  <a:schemeClr val="bg2"/>
                </a:solidFill>
              </a:rPr>
              <a:t>Penetration tests.</a:t>
            </a:r>
          </a:p>
          <a:p>
            <a:pPr lvl="0"/>
            <a:r>
              <a:rPr lang="en-GB" dirty="0"/>
              <a:t>Comparative data situation analysis</a:t>
            </a:r>
            <a:r>
              <a:rPr lang="en-GB" dirty="0" smtClean="0"/>
              <a:t>.</a:t>
            </a:r>
          </a:p>
          <a:p>
            <a:pPr marL="118872" lvl="0" indent="0">
              <a:buNone/>
            </a:pPr>
            <a:endParaRPr lang="en-GB" dirty="0"/>
          </a:p>
        </p:txBody>
      </p:sp>
    </p:spTree>
    <p:extLst>
      <p:ext uri="{BB962C8B-B14F-4D97-AF65-F5344CB8AC3E}">
        <p14:creationId xmlns:p14="http://schemas.microsoft.com/office/powerpoint/2010/main" val="104314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2126" y="116632"/>
            <a:ext cx="8229600" cy="1252728"/>
          </a:xfrm>
        </p:spPr>
        <p:txBody>
          <a:bodyPr>
            <a:noAutofit/>
          </a:bodyPr>
          <a:lstStyle/>
          <a:p>
            <a:pPr lvl="0"/>
            <a:r>
              <a:rPr lang="en-GB" sz="3200" dirty="0" smtClean="0"/>
              <a:t>Identify the disclosure control </a:t>
            </a:r>
            <a:br>
              <a:rPr lang="en-GB" sz="3200" dirty="0" smtClean="0"/>
            </a:br>
            <a:r>
              <a:rPr lang="en-GB" sz="3200" dirty="0" smtClean="0"/>
              <a:t>processes that are relevant</a:t>
            </a:r>
            <a:r>
              <a:rPr lang="en-GB" sz="3200" dirty="0"/>
              <a:t/>
            </a:r>
            <a:br>
              <a:rPr lang="en-GB" sz="3200" dirty="0"/>
            </a:br>
            <a:endParaRPr lang="en-GB" sz="3200" dirty="0"/>
          </a:p>
        </p:txBody>
      </p:sp>
      <p:sp>
        <p:nvSpPr>
          <p:cNvPr id="3" name="Content Placeholder 2"/>
          <p:cNvSpPr txBox="1">
            <a:spLocks noGrp="1"/>
          </p:cNvSpPr>
          <p:nvPr>
            <p:ph idx="1"/>
          </p:nvPr>
        </p:nvSpPr>
        <p:spPr/>
        <p:txBody>
          <a:bodyPr>
            <a:normAutofit/>
          </a:bodyPr>
          <a:lstStyle/>
          <a:p>
            <a:r>
              <a:rPr lang="en-GB" dirty="0"/>
              <a:t>Consider using </a:t>
            </a:r>
            <a:r>
              <a:rPr lang="en-GB" i="1" dirty="0"/>
              <a:t>the thermostat approach</a:t>
            </a:r>
            <a:r>
              <a:rPr lang="en-GB" dirty="0" smtClean="0"/>
              <a:t>.</a:t>
            </a:r>
          </a:p>
          <a:p>
            <a:pPr lvl="1"/>
            <a:r>
              <a:rPr lang="en-GB" dirty="0" smtClean="0"/>
              <a:t>Test the environment</a:t>
            </a:r>
            <a:endParaRPr lang="en-GB" dirty="0"/>
          </a:p>
        </p:txBody>
      </p:sp>
    </p:spTree>
    <p:extLst>
      <p:ext uri="{BB962C8B-B14F-4D97-AF65-F5344CB8AC3E}">
        <p14:creationId xmlns:p14="http://schemas.microsoft.com/office/powerpoint/2010/main" val="130016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Tier Structure</a:t>
            </a:r>
            <a:endParaRPr lang="en-GB" dirty="0"/>
          </a:p>
        </p:txBody>
      </p:sp>
      <p:sp>
        <p:nvSpPr>
          <p:cNvPr id="3" name="Content Placeholder 2"/>
          <p:cNvSpPr>
            <a:spLocks noGrp="1"/>
          </p:cNvSpPr>
          <p:nvPr>
            <p:ph idx="1"/>
          </p:nvPr>
        </p:nvSpPr>
        <p:spPr/>
        <p:txBody>
          <a:bodyPr/>
          <a:lstStyle/>
          <a:p>
            <a:r>
              <a:rPr lang="en-GB" dirty="0" smtClean="0"/>
              <a:t>Hub: Operations</a:t>
            </a:r>
          </a:p>
          <a:p>
            <a:r>
              <a:rPr lang="en-GB" dirty="0" smtClean="0"/>
              <a:t>Partners: Management Group </a:t>
            </a:r>
          </a:p>
          <a:p>
            <a:r>
              <a:rPr lang="en-GB" dirty="0" smtClean="0"/>
              <a:t>Core Network</a:t>
            </a:r>
            <a:r>
              <a:rPr lang="en-GB" dirty="0"/>
              <a:t>:</a:t>
            </a:r>
            <a:r>
              <a:rPr lang="en-GB" dirty="0" smtClean="0"/>
              <a:t> Strategy</a:t>
            </a:r>
          </a:p>
          <a:p>
            <a:r>
              <a:rPr lang="en-GB" dirty="0" smtClean="0"/>
              <a:t>Extended Network: The Community of Members</a:t>
            </a:r>
            <a:endParaRPr lang="en-GB" dirty="0"/>
          </a:p>
        </p:txBody>
      </p:sp>
    </p:spTree>
    <p:extLst>
      <p:ext uri="{BB962C8B-B14F-4D97-AF65-F5344CB8AC3E}">
        <p14:creationId xmlns:p14="http://schemas.microsoft.com/office/powerpoint/2010/main" val="346641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2126" y="116632"/>
            <a:ext cx="8229600" cy="1252728"/>
          </a:xfrm>
        </p:spPr>
        <p:txBody>
          <a:bodyPr>
            <a:noAutofit/>
          </a:bodyPr>
          <a:lstStyle/>
          <a:p>
            <a:pPr lvl="0"/>
            <a:r>
              <a:rPr lang="en-GB" sz="3200" dirty="0" smtClean="0"/>
              <a:t>Identify the disclosure control </a:t>
            </a:r>
            <a:br>
              <a:rPr lang="en-GB" sz="3200" dirty="0" smtClean="0"/>
            </a:br>
            <a:r>
              <a:rPr lang="en-GB" sz="3200" dirty="0" smtClean="0"/>
              <a:t>processes that are relevant</a:t>
            </a:r>
            <a:r>
              <a:rPr lang="en-GB" sz="3200" dirty="0"/>
              <a:t/>
            </a:r>
            <a:br>
              <a:rPr lang="en-GB" sz="3200" dirty="0"/>
            </a:br>
            <a:endParaRPr lang="en-GB" sz="3200" dirty="0"/>
          </a:p>
        </p:txBody>
      </p:sp>
      <p:sp>
        <p:nvSpPr>
          <p:cNvPr id="3" name="Content Placeholder 2"/>
          <p:cNvSpPr txBox="1">
            <a:spLocks noGrp="1"/>
          </p:cNvSpPr>
          <p:nvPr>
            <p:ph idx="1"/>
          </p:nvPr>
        </p:nvSpPr>
        <p:spPr/>
        <p:txBody>
          <a:bodyPr/>
          <a:lstStyle/>
          <a:p>
            <a:pPr lvl="0"/>
            <a:r>
              <a:rPr lang="en-GB" dirty="0" smtClean="0"/>
              <a:t>Restrictions </a:t>
            </a:r>
            <a:r>
              <a:rPr lang="en-GB" dirty="0"/>
              <a:t>of </a:t>
            </a:r>
            <a:r>
              <a:rPr lang="en-GB" dirty="0" smtClean="0"/>
              <a:t>access</a:t>
            </a:r>
          </a:p>
          <a:p>
            <a:pPr lvl="1"/>
            <a:r>
              <a:rPr lang="en-GB" dirty="0" smtClean="0"/>
              <a:t>Who, how, where, to do what.</a:t>
            </a:r>
          </a:p>
          <a:p>
            <a:pPr lvl="0"/>
            <a:r>
              <a:rPr lang="en-GB" dirty="0" smtClean="0"/>
              <a:t>Data controls</a:t>
            </a:r>
          </a:p>
          <a:p>
            <a:pPr lvl="1"/>
            <a:r>
              <a:rPr lang="en-GB" dirty="0" smtClean="0"/>
              <a:t>Inputs</a:t>
            </a:r>
          </a:p>
          <a:p>
            <a:pPr lvl="2"/>
            <a:r>
              <a:rPr lang="en-GB" dirty="0" smtClean="0"/>
              <a:t>Sampling</a:t>
            </a:r>
          </a:p>
          <a:p>
            <a:pPr lvl="2"/>
            <a:r>
              <a:rPr lang="en-GB" dirty="0" smtClean="0"/>
              <a:t>Aggregation/suppression</a:t>
            </a:r>
          </a:p>
          <a:p>
            <a:pPr lvl="2"/>
            <a:r>
              <a:rPr lang="en-GB" dirty="0" smtClean="0"/>
              <a:t>Perturbation</a:t>
            </a:r>
          </a:p>
          <a:p>
            <a:pPr lvl="1"/>
            <a:r>
              <a:rPr lang="en-GB" dirty="0" smtClean="0"/>
              <a:t>Outputs</a:t>
            </a:r>
            <a:endParaRPr lang="en-GB" dirty="0"/>
          </a:p>
        </p:txBody>
      </p:sp>
    </p:spTree>
    <p:extLst>
      <p:ext uri="{BB962C8B-B14F-4D97-AF65-F5344CB8AC3E}">
        <p14:creationId xmlns:p14="http://schemas.microsoft.com/office/powerpoint/2010/main" val="243961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363" y="332656"/>
            <a:ext cx="8229600" cy="1252728"/>
          </a:xfrm>
        </p:spPr>
        <p:txBody>
          <a:bodyPr>
            <a:noAutofit/>
          </a:bodyPr>
          <a:lstStyle/>
          <a:p>
            <a:pPr lvl="0"/>
            <a:r>
              <a:rPr lang="en-GB" sz="3200" dirty="0" smtClean="0"/>
              <a:t>Identify your stakeholders and </a:t>
            </a:r>
            <a:br>
              <a:rPr lang="en-GB" sz="3200" dirty="0" smtClean="0"/>
            </a:br>
            <a:r>
              <a:rPr lang="en-GB" sz="3200" dirty="0" smtClean="0"/>
              <a:t>plan how you </a:t>
            </a:r>
            <a:r>
              <a:rPr lang="en-GB" sz="3200" dirty="0"/>
              <a:t>will </a:t>
            </a:r>
            <a:r>
              <a:rPr lang="en-GB" sz="3200" dirty="0" smtClean="0"/>
              <a:t>communicate </a:t>
            </a:r>
            <a:br>
              <a:rPr lang="en-GB" sz="3200" dirty="0" smtClean="0"/>
            </a:br>
            <a:r>
              <a:rPr lang="en-GB" sz="3200" dirty="0" smtClean="0"/>
              <a:t>with them</a:t>
            </a:r>
            <a:r>
              <a:rPr lang="en-GB" sz="3200" dirty="0"/>
              <a:t/>
            </a:r>
            <a:br>
              <a:rPr lang="en-GB" sz="3200" dirty="0"/>
            </a:br>
            <a:endParaRPr lang="en-GB" sz="3200" dirty="0"/>
          </a:p>
        </p:txBody>
      </p:sp>
      <p:sp>
        <p:nvSpPr>
          <p:cNvPr id="3" name="Content Placeholder 2"/>
          <p:cNvSpPr txBox="1">
            <a:spLocks noGrp="1"/>
          </p:cNvSpPr>
          <p:nvPr>
            <p:ph idx="1"/>
          </p:nvPr>
        </p:nvSpPr>
        <p:spPr/>
        <p:txBody>
          <a:bodyPr/>
          <a:lstStyle/>
          <a:p>
            <a:pPr lvl="0"/>
            <a:r>
              <a:rPr lang="en-GB" dirty="0"/>
              <a:t>Who needs to know about the share</a:t>
            </a:r>
          </a:p>
          <a:p>
            <a:pPr lvl="1"/>
            <a:r>
              <a:rPr lang="en-GB" dirty="0"/>
              <a:t>Data subjects?</a:t>
            </a:r>
          </a:p>
          <a:p>
            <a:pPr lvl="1"/>
            <a:r>
              <a:rPr lang="en-GB" dirty="0"/>
              <a:t>The wider public</a:t>
            </a:r>
            <a:r>
              <a:rPr lang="en-GB" dirty="0" smtClean="0"/>
              <a:t>?</a:t>
            </a:r>
          </a:p>
          <a:p>
            <a:pPr lvl="2"/>
            <a:r>
              <a:rPr lang="en-GB" dirty="0" smtClean="0"/>
              <a:t>Engagement process?</a:t>
            </a:r>
            <a:endParaRPr lang="en-GB" dirty="0"/>
          </a:p>
          <a:p>
            <a:pPr lvl="1"/>
            <a:r>
              <a:rPr lang="en-GB" dirty="0"/>
              <a:t>Users?</a:t>
            </a:r>
          </a:p>
          <a:p>
            <a:pPr lvl="0"/>
            <a:r>
              <a:rPr lang="en-GB" dirty="0"/>
              <a:t>What do they need to know</a:t>
            </a:r>
            <a:r>
              <a:rPr lang="en-GB" dirty="0" smtClean="0"/>
              <a:t>?</a:t>
            </a:r>
          </a:p>
          <a:p>
            <a:pPr lvl="1"/>
            <a:r>
              <a:rPr lang="en-GB" dirty="0" smtClean="0"/>
              <a:t>Are you going to publish details of your anonymisation process?</a:t>
            </a:r>
          </a:p>
          <a:p>
            <a:pPr lvl="1"/>
            <a:endParaRPr lang="en-GB" dirty="0"/>
          </a:p>
          <a:p>
            <a:pPr lvl="1"/>
            <a:endParaRPr lang="en-GB" dirty="0"/>
          </a:p>
        </p:txBody>
      </p:sp>
    </p:spTree>
    <p:extLst>
      <p:ext uri="{BB962C8B-B14F-4D97-AF65-F5344CB8AC3E}">
        <p14:creationId xmlns:p14="http://schemas.microsoft.com/office/powerpoint/2010/main" val="161235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79512" y="188640"/>
            <a:ext cx="8229600" cy="1252728"/>
          </a:xfrm>
        </p:spPr>
        <p:txBody>
          <a:bodyPr>
            <a:normAutofit fontScale="90000"/>
          </a:bodyPr>
          <a:lstStyle/>
          <a:p>
            <a:pPr lvl="0"/>
            <a:r>
              <a:rPr lang="en-GB" sz="4000" dirty="0" smtClean="0"/>
              <a:t>Plan what </a:t>
            </a:r>
            <a:r>
              <a:rPr lang="en-GB" sz="4000" dirty="0"/>
              <a:t>happens next once you </a:t>
            </a:r>
            <a:r>
              <a:rPr lang="en-GB" sz="4000" dirty="0" smtClean="0"/>
              <a:t/>
            </a:r>
            <a:br>
              <a:rPr lang="en-GB" sz="4000" dirty="0" smtClean="0"/>
            </a:br>
            <a:r>
              <a:rPr lang="en-GB" sz="4000" dirty="0" smtClean="0"/>
              <a:t>have </a:t>
            </a:r>
            <a:r>
              <a:rPr lang="en-GB" sz="4000" dirty="0"/>
              <a:t>shared and or release data</a:t>
            </a:r>
            <a:br>
              <a:rPr lang="en-GB" sz="4000" dirty="0"/>
            </a:br>
            <a:endParaRPr lang="en-GB" sz="4000" dirty="0"/>
          </a:p>
        </p:txBody>
      </p:sp>
      <p:sp>
        <p:nvSpPr>
          <p:cNvPr id="3" name="Content Placeholder 2"/>
          <p:cNvSpPr txBox="1">
            <a:spLocks noGrp="1"/>
          </p:cNvSpPr>
          <p:nvPr>
            <p:ph idx="1"/>
          </p:nvPr>
        </p:nvSpPr>
        <p:spPr/>
        <p:txBody>
          <a:bodyPr/>
          <a:lstStyle/>
          <a:p>
            <a:r>
              <a:rPr lang="en-GB" dirty="0" smtClean="0"/>
              <a:t>Continue to monitor use</a:t>
            </a:r>
          </a:p>
          <a:p>
            <a:r>
              <a:rPr lang="en-GB" dirty="0"/>
              <a:t>C</a:t>
            </a:r>
            <a:r>
              <a:rPr lang="en-GB" dirty="0" smtClean="0"/>
              <a:t>ontinue to consider risk</a:t>
            </a:r>
          </a:p>
          <a:p>
            <a:r>
              <a:rPr lang="en-GB" dirty="0" smtClean="0"/>
              <a:t>Will you need to vet outputs of any downstream analytics?</a:t>
            </a:r>
          </a:p>
          <a:p>
            <a:pPr lvl="1"/>
            <a:r>
              <a:rPr lang="en-GB" dirty="0" smtClean="0"/>
              <a:t>NB: depending on the data situation outputs may be personal </a:t>
            </a:r>
            <a:r>
              <a:rPr lang="en-GB" u="sng" dirty="0" smtClean="0"/>
              <a:t>for you</a:t>
            </a:r>
            <a:r>
              <a:rPr lang="en-GB" dirty="0" smtClean="0"/>
              <a:t>.</a:t>
            </a:r>
            <a:endParaRPr lang="en-GB" dirty="0"/>
          </a:p>
        </p:txBody>
      </p:sp>
    </p:spTree>
    <p:extLst>
      <p:ext uri="{BB962C8B-B14F-4D97-AF65-F5344CB8AC3E}">
        <p14:creationId xmlns:p14="http://schemas.microsoft.com/office/powerpoint/2010/main" val="291406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p>
            <a:pPr lvl="0"/>
            <a:r>
              <a:rPr lang="en-GB" sz="4000" dirty="0" smtClean="0"/>
              <a:t>Plan </a:t>
            </a:r>
            <a:r>
              <a:rPr lang="en-GB" sz="4000" dirty="0"/>
              <a:t>what </a:t>
            </a:r>
            <a:r>
              <a:rPr lang="en-GB" sz="4000" dirty="0" smtClean="0"/>
              <a:t>you will </a:t>
            </a:r>
            <a:r>
              <a:rPr lang="en-GB" sz="4000" dirty="0"/>
              <a:t>do </a:t>
            </a:r>
            <a:r>
              <a:rPr lang="en-GB" sz="4000" dirty="0" smtClean="0"/>
              <a:t/>
            </a:r>
            <a:br>
              <a:rPr lang="en-GB" sz="4000" dirty="0" smtClean="0"/>
            </a:br>
            <a:r>
              <a:rPr lang="en-GB" sz="4000" dirty="0" smtClean="0"/>
              <a:t>if </a:t>
            </a:r>
            <a:r>
              <a:rPr lang="en-GB" sz="4000" dirty="0"/>
              <a:t>things go wrong</a:t>
            </a:r>
            <a:br>
              <a:rPr lang="en-GB" sz="4000" dirty="0"/>
            </a:br>
            <a:endParaRPr lang="en-GB" sz="4000" dirty="0"/>
          </a:p>
        </p:txBody>
      </p:sp>
      <p:sp>
        <p:nvSpPr>
          <p:cNvPr id="3" name="Content Placeholder 2"/>
          <p:cNvSpPr txBox="1">
            <a:spLocks noGrp="1"/>
          </p:cNvSpPr>
          <p:nvPr>
            <p:ph idx="1"/>
          </p:nvPr>
        </p:nvSpPr>
        <p:spPr/>
        <p:txBody>
          <a:bodyPr/>
          <a:lstStyle/>
          <a:p>
            <a:r>
              <a:rPr lang="en-GB" dirty="0"/>
              <a:t>Breach policy</a:t>
            </a:r>
          </a:p>
          <a:p>
            <a:pPr lvl="1"/>
            <a:r>
              <a:rPr lang="en-GB" dirty="0" smtClean="0"/>
              <a:t>Avoid the lure of catastrophisation</a:t>
            </a:r>
          </a:p>
          <a:p>
            <a:pPr lvl="1"/>
            <a:r>
              <a:rPr lang="en-GB" dirty="0" smtClean="0"/>
              <a:t>Disclosure event mapping</a:t>
            </a:r>
          </a:p>
          <a:p>
            <a:pPr lvl="2"/>
            <a:r>
              <a:rPr lang="en-GB" dirty="0" smtClean="0"/>
              <a:t>What happens next?</a:t>
            </a:r>
          </a:p>
          <a:p>
            <a:pPr lvl="2"/>
            <a:r>
              <a:rPr lang="en-GB" dirty="0" smtClean="0"/>
              <a:t>Be active and planned.</a:t>
            </a:r>
          </a:p>
        </p:txBody>
      </p:sp>
    </p:spTree>
    <p:extLst>
      <p:ext uri="{BB962C8B-B14F-4D97-AF65-F5344CB8AC3E}">
        <p14:creationId xmlns:p14="http://schemas.microsoft.com/office/powerpoint/2010/main" val="172801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smtClean="0"/>
              <a:t>Exercise</a:t>
            </a:r>
            <a:endParaRPr lang="en-GB" dirty="0"/>
          </a:p>
        </p:txBody>
      </p:sp>
      <p:sp>
        <p:nvSpPr>
          <p:cNvPr id="3" name="Content Placeholder 2"/>
          <p:cNvSpPr txBox="1">
            <a:spLocks noGrp="1"/>
          </p:cNvSpPr>
          <p:nvPr>
            <p:ph idx="1"/>
          </p:nvPr>
        </p:nvSpPr>
        <p:spPr/>
        <p:txBody>
          <a:bodyPr/>
          <a:lstStyle/>
          <a:p>
            <a:r>
              <a:rPr lang="en-GB" dirty="0" smtClean="0"/>
              <a:t>RK </a:t>
            </a:r>
            <a:r>
              <a:rPr lang="en-GB" dirty="0" err="1" smtClean="0"/>
              <a:t>Pharma</a:t>
            </a:r>
            <a:r>
              <a:rPr lang="en-GB" dirty="0" smtClean="0"/>
              <a:t> are required by the European </a:t>
            </a:r>
            <a:r>
              <a:rPr lang="en-GB" dirty="0"/>
              <a:t>M</a:t>
            </a:r>
            <a:r>
              <a:rPr lang="en-GB" dirty="0" smtClean="0"/>
              <a:t>edicines </a:t>
            </a:r>
            <a:r>
              <a:rPr lang="en-GB" dirty="0"/>
              <a:t>A</a:t>
            </a:r>
            <a:r>
              <a:rPr lang="en-GB" dirty="0" smtClean="0"/>
              <a:t>gency to hand over clinical study reports (from RCTs) and related information which the EMA then publish via their portal. RK have come to you for advice about how to anonymise the data.  </a:t>
            </a:r>
          </a:p>
          <a:p>
            <a:r>
              <a:rPr lang="en-GB" dirty="0" smtClean="0"/>
              <a:t>Consider this scenario and attempt to map it onto the framework template that you have.</a:t>
            </a:r>
          </a:p>
          <a:p>
            <a:endParaRPr lang="en-GB" dirty="0"/>
          </a:p>
        </p:txBody>
      </p:sp>
    </p:spTree>
    <p:extLst>
      <p:ext uri="{BB962C8B-B14F-4D97-AF65-F5344CB8AC3E}">
        <p14:creationId xmlns:p14="http://schemas.microsoft.com/office/powerpoint/2010/main" val="298146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smtClean="0"/>
              <a:t>Exercise 2</a:t>
            </a:r>
            <a:endParaRPr lang="en-GB" dirty="0"/>
          </a:p>
        </p:txBody>
      </p:sp>
      <p:sp>
        <p:nvSpPr>
          <p:cNvPr id="3" name="Content Placeholder 2"/>
          <p:cNvSpPr txBox="1">
            <a:spLocks noGrp="1"/>
          </p:cNvSpPr>
          <p:nvPr>
            <p:ph idx="1"/>
          </p:nvPr>
        </p:nvSpPr>
        <p:spPr/>
        <p:txBody>
          <a:bodyPr>
            <a:normAutofit/>
          </a:bodyPr>
          <a:lstStyle/>
          <a:p>
            <a:r>
              <a:rPr lang="en-GB" dirty="0" smtClean="0"/>
              <a:t>An NSI is under pressure to release numerous microdata currently available under a restricted end user licenses as open data.</a:t>
            </a:r>
          </a:p>
          <a:p>
            <a:r>
              <a:rPr lang="en-GB" dirty="0" smtClean="0"/>
              <a:t>Consider this scenario and attempt to map it onto the framework template that I have provided.</a:t>
            </a:r>
          </a:p>
          <a:p>
            <a:endParaRPr lang="en-GB" dirty="0"/>
          </a:p>
        </p:txBody>
      </p:sp>
    </p:spTree>
    <p:extLst>
      <p:ext uri="{BB962C8B-B14F-4D97-AF65-F5344CB8AC3E}">
        <p14:creationId xmlns:p14="http://schemas.microsoft.com/office/powerpoint/2010/main" val="46184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464"/>
            <a:ext cx="9147348" cy="77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829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Concluding remarks</a:t>
            </a:r>
          </a:p>
        </p:txBody>
      </p:sp>
      <p:sp>
        <p:nvSpPr>
          <p:cNvPr id="3" name="Content Placeholder 2"/>
          <p:cNvSpPr txBox="1">
            <a:spLocks noGrp="1"/>
          </p:cNvSpPr>
          <p:nvPr>
            <p:ph idx="1"/>
          </p:nvPr>
        </p:nvSpPr>
        <p:spPr/>
        <p:txBody>
          <a:bodyPr/>
          <a:lstStyle/>
          <a:p>
            <a:r>
              <a:rPr lang="en-GB" dirty="0" smtClean="0"/>
              <a:t>The anonymisation decision making framework is a tool which allows you to think constructively about your data situation.</a:t>
            </a:r>
          </a:p>
          <a:p>
            <a:r>
              <a:rPr lang="en-GB" dirty="0" smtClean="0"/>
              <a:t>It moves us closer to a harmonised idea of anonymisation</a:t>
            </a:r>
          </a:p>
          <a:p>
            <a:r>
              <a:rPr lang="en-GB" dirty="0" smtClean="0"/>
              <a:t>An </a:t>
            </a:r>
            <a:r>
              <a:rPr lang="en-GB" dirty="0"/>
              <a:t>o</a:t>
            </a:r>
            <a:r>
              <a:rPr lang="en-GB" dirty="0" smtClean="0"/>
              <a:t>pen source book is available from our website:</a:t>
            </a:r>
          </a:p>
          <a:p>
            <a:pPr lvl="1"/>
            <a:r>
              <a:rPr lang="en-GB" dirty="0">
                <a:hlinkClick r:id="rId2"/>
              </a:rPr>
              <a:t>http://ukanon.net/ukan-resources/ukan-decision-making-framework</a:t>
            </a:r>
            <a:r>
              <a:rPr lang="en-GB" dirty="0" smtClean="0">
                <a:hlinkClick r:id="rId2"/>
              </a:rPr>
              <a:t>/</a:t>
            </a:r>
            <a:endParaRPr lang="en-GB" dirty="0" smtClean="0"/>
          </a:p>
          <a:p>
            <a:pPr marL="457200" lvl="1" indent="0">
              <a:buNone/>
            </a:pPr>
            <a:endParaRPr lang="en-GB" dirty="0" smtClean="0"/>
          </a:p>
          <a:p>
            <a:endParaRPr lang="en-GB" dirty="0"/>
          </a:p>
        </p:txBody>
      </p:sp>
    </p:spTree>
    <p:extLst>
      <p:ext uri="{BB962C8B-B14F-4D97-AF65-F5344CB8AC3E}">
        <p14:creationId xmlns:p14="http://schemas.microsoft.com/office/powerpoint/2010/main" val="418094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Concluding remarks</a:t>
            </a:r>
          </a:p>
        </p:txBody>
      </p:sp>
      <p:sp>
        <p:nvSpPr>
          <p:cNvPr id="3" name="Content Placeholder 2"/>
          <p:cNvSpPr txBox="1">
            <a:spLocks noGrp="1"/>
          </p:cNvSpPr>
          <p:nvPr>
            <p:ph idx="1"/>
          </p:nvPr>
        </p:nvSpPr>
        <p:spPr/>
        <p:txBody>
          <a:bodyPr/>
          <a:lstStyle/>
          <a:p>
            <a:r>
              <a:rPr lang="en-GB" dirty="0" smtClean="0"/>
              <a:t>Review of the ADF is taking place this year.</a:t>
            </a:r>
          </a:p>
          <a:p>
            <a:pPr lvl="1"/>
            <a:r>
              <a:rPr lang="en-GB" dirty="0" smtClean="0"/>
              <a:t>Legal Community</a:t>
            </a:r>
          </a:p>
          <a:p>
            <a:pPr lvl="1"/>
            <a:r>
              <a:rPr lang="en-GB" dirty="0" smtClean="0"/>
              <a:t>User community</a:t>
            </a:r>
          </a:p>
          <a:p>
            <a:pPr lvl="1"/>
            <a:r>
              <a:rPr lang="en-GB" dirty="0" smtClean="0"/>
              <a:t>International expert group</a:t>
            </a:r>
          </a:p>
          <a:p>
            <a:r>
              <a:rPr lang="en-GB" dirty="0" smtClean="0"/>
              <a:t>We are also developing a two day training course.</a:t>
            </a:r>
          </a:p>
          <a:p>
            <a:r>
              <a:rPr lang="en-GB" dirty="0" smtClean="0"/>
              <a:t>Watch this space!</a:t>
            </a:r>
          </a:p>
          <a:p>
            <a:pPr marL="457200" lvl="1" indent="0">
              <a:buNone/>
            </a:pPr>
            <a:endParaRPr lang="en-GB" dirty="0" smtClean="0"/>
          </a:p>
          <a:p>
            <a:endParaRPr lang="en-GB" dirty="0"/>
          </a:p>
        </p:txBody>
      </p:sp>
    </p:spTree>
    <p:extLst>
      <p:ext uri="{BB962C8B-B14F-4D97-AF65-F5344CB8AC3E}">
        <p14:creationId xmlns:p14="http://schemas.microsoft.com/office/powerpoint/2010/main" val="44352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564904"/>
            <a:ext cx="8229600" cy="1143000"/>
          </a:xfrm>
        </p:spPr>
        <p:txBody>
          <a:bodyPr>
            <a:normAutofit/>
          </a:bodyPr>
          <a:lstStyle/>
          <a:p>
            <a:r>
              <a:rPr lang="en-GB" sz="6600" dirty="0" smtClean="0"/>
              <a:t>Thank you!</a:t>
            </a:r>
            <a:endParaRPr lang="en-GB" sz="6600" dirty="0"/>
          </a:p>
        </p:txBody>
      </p:sp>
    </p:spTree>
    <p:extLst>
      <p:ext uri="{BB962C8B-B14F-4D97-AF65-F5344CB8AC3E}">
        <p14:creationId xmlns:p14="http://schemas.microsoft.com/office/powerpoint/2010/main" val="7794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66800" y="2204864"/>
            <a:ext cx="8077200" cy="1673352"/>
          </a:xfrm>
        </p:spPr>
        <p:txBody>
          <a:bodyPr/>
          <a:lstStyle/>
          <a:p>
            <a:pPr lvl="0"/>
            <a:r>
              <a:rPr lang="en-GB" dirty="0" smtClean="0"/>
              <a:t>What is Anonymisation?</a:t>
            </a:r>
            <a:endParaRPr lang="en-GB" dirty="0"/>
          </a:p>
        </p:txBody>
      </p:sp>
    </p:spTree>
    <p:extLst>
      <p:ext uri="{BB962C8B-B14F-4D97-AF65-F5344CB8AC3E}">
        <p14:creationId xmlns:p14="http://schemas.microsoft.com/office/powerpoint/2010/main" val="260286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4"/>
          <p:cNvSpPr>
            <a:spLocks noGrp="1" noChangeArrowheads="1"/>
          </p:cNvSpPr>
          <p:nvPr>
            <p:ph type="title"/>
          </p:nvPr>
        </p:nvSpPr>
        <p:spPr/>
        <p:txBody>
          <a:bodyPr>
            <a:normAutofit fontScale="90000"/>
          </a:bodyPr>
          <a:lstStyle/>
          <a:p>
            <a:pPr eaLnBrk="1" hangingPunct="1"/>
            <a:r>
              <a:rPr lang="en-GB" altLang="en-US" b="1" dirty="0" smtClean="0"/>
              <a:t>Privacy, confidentiality and anonymisation</a:t>
            </a:r>
          </a:p>
        </p:txBody>
      </p:sp>
      <p:sp>
        <p:nvSpPr>
          <p:cNvPr id="8196" name="Oval 3"/>
          <p:cNvSpPr>
            <a:spLocks noChangeArrowheads="1"/>
          </p:cNvSpPr>
          <p:nvPr/>
        </p:nvSpPr>
        <p:spPr bwMode="auto">
          <a:xfrm>
            <a:off x="1836738" y="1731962"/>
            <a:ext cx="5399558" cy="3857277"/>
          </a:xfrm>
          <a:prstGeom prst="ellipse">
            <a:avLst/>
          </a:prstGeom>
          <a:solidFill>
            <a:srgbClr val="3366FF"/>
          </a:solidFill>
          <a:ln w="9525">
            <a:solidFill>
              <a:schemeClr val="tx1"/>
            </a:solidFill>
            <a:round/>
            <a:headEnd/>
            <a:tailEnd/>
          </a:ln>
        </p:spPr>
        <p:txBody>
          <a:bodyPr wrap="none"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800">
              <a:solidFill>
                <a:schemeClr val="tx1"/>
              </a:solidFill>
              <a:latin typeface="Times New Roman" pitchFamily="18" charset="0"/>
            </a:endParaRPr>
          </a:p>
        </p:txBody>
      </p:sp>
      <p:sp>
        <p:nvSpPr>
          <p:cNvPr id="8197" name="Oval 4"/>
          <p:cNvSpPr>
            <a:spLocks noChangeArrowheads="1"/>
          </p:cNvSpPr>
          <p:nvPr/>
        </p:nvSpPr>
        <p:spPr bwMode="auto">
          <a:xfrm>
            <a:off x="682637" y="2035175"/>
            <a:ext cx="4248150" cy="2376488"/>
          </a:xfrm>
          <a:prstGeom prst="ellipse">
            <a:avLst/>
          </a:prstGeom>
          <a:solidFill>
            <a:srgbClr val="9933FF"/>
          </a:solidFill>
          <a:ln w="9525">
            <a:solidFill>
              <a:schemeClr val="tx1"/>
            </a:solidFill>
            <a:round/>
            <a:headEnd/>
            <a:tailEnd/>
          </a:ln>
        </p:spPr>
        <p:txBody>
          <a:bodyPr wrap="none"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800">
              <a:solidFill>
                <a:schemeClr val="tx1"/>
              </a:solidFill>
              <a:latin typeface="Times New Roman" pitchFamily="18" charset="0"/>
            </a:endParaRPr>
          </a:p>
        </p:txBody>
      </p:sp>
      <p:sp>
        <p:nvSpPr>
          <p:cNvPr id="8198" name="Oval 5"/>
          <p:cNvSpPr>
            <a:spLocks noChangeArrowheads="1"/>
          </p:cNvSpPr>
          <p:nvPr/>
        </p:nvSpPr>
        <p:spPr bwMode="auto">
          <a:xfrm>
            <a:off x="1726420" y="2043906"/>
            <a:ext cx="1966118" cy="1668285"/>
          </a:xfrm>
          <a:prstGeom prst="ellipse">
            <a:avLst/>
          </a:prstGeom>
          <a:solidFill>
            <a:srgbClr val="CC3399"/>
          </a:solidFill>
          <a:ln w="9525">
            <a:solidFill>
              <a:schemeClr val="tx1"/>
            </a:solidFill>
            <a:round/>
            <a:headEnd/>
            <a:tailEnd/>
          </a:ln>
        </p:spPr>
        <p:txBody>
          <a:bodyPr wrap="none"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eaLnBrk="1" hangingPunct="1">
              <a:lnSpc>
                <a:spcPct val="100000"/>
              </a:lnSpc>
            </a:pPr>
            <a:endParaRPr lang="en-US" altLang="en-US" sz="4400">
              <a:solidFill>
                <a:srgbClr val="003366"/>
              </a:solidFill>
              <a:latin typeface="Tw Cen MT" pitchFamily="34" charset="0"/>
            </a:endParaRPr>
          </a:p>
        </p:txBody>
      </p:sp>
      <p:sp>
        <p:nvSpPr>
          <p:cNvPr id="8199" name="Text Box 6"/>
          <p:cNvSpPr txBox="1">
            <a:spLocks noChangeArrowheads="1"/>
          </p:cNvSpPr>
          <p:nvPr/>
        </p:nvSpPr>
        <p:spPr bwMode="auto">
          <a:xfrm>
            <a:off x="4056868" y="4332489"/>
            <a:ext cx="135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eaLnBrk="1" hangingPunct="1">
              <a:lnSpc>
                <a:spcPct val="100000"/>
              </a:lnSpc>
            </a:pPr>
            <a:r>
              <a:rPr lang="en-GB" altLang="en-US" sz="2800" b="1" dirty="0">
                <a:solidFill>
                  <a:schemeClr val="bg1"/>
                </a:solidFill>
                <a:latin typeface="Times New Roman" pitchFamily="18" charset="0"/>
              </a:rPr>
              <a:t>Privacy</a:t>
            </a:r>
          </a:p>
        </p:txBody>
      </p:sp>
      <p:sp>
        <p:nvSpPr>
          <p:cNvPr id="8200" name="Text Box 7"/>
          <p:cNvSpPr txBox="1">
            <a:spLocks noChangeArrowheads="1"/>
          </p:cNvSpPr>
          <p:nvPr/>
        </p:nvSpPr>
        <p:spPr bwMode="auto">
          <a:xfrm>
            <a:off x="1556556" y="380861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eaLnBrk="1" hangingPunct="1">
              <a:lnSpc>
                <a:spcPct val="100000"/>
              </a:lnSpc>
            </a:pPr>
            <a:r>
              <a:rPr lang="en-GB" altLang="en-US" sz="2800" b="1" dirty="0">
                <a:solidFill>
                  <a:schemeClr val="bg1"/>
                </a:solidFill>
                <a:latin typeface="Times New Roman" pitchFamily="18" charset="0"/>
              </a:rPr>
              <a:t>Confidentiality</a:t>
            </a:r>
          </a:p>
        </p:txBody>
      </p:sp>
      <p:sp>
        <p:nvSpPr>
          <p:cNvPr id="8201" name="Text Box 8"/>
          <p:cNvSpPr txBox="1">
            <a:spLocks noChangeArrowheads="1"/>
          </p:cNvSpPr>
          <p:nvPr/>
        </p:nvSpPr>
        <p:spPr bwMode="auto">
          <a:xfrm>
            <a:off x="1784386" y="2666376"/>
            <a:ext cx="1850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eaLnBrk="1" hangingPunct="1">
              <a:lnSpc>
                <a:spcPct val="100000"/>
              </a:lnSpc>
            </a:pPr>
            <a:r>
              <a:rPr lang="en-GB" altLang="en-US" sz="2000" b="1" dirty="0" smtClean="0">
                <a:solidFill>
                  <a:schemeClr val="bg1"/>
                </a:solidFill>
                <a:latin typeface="Times New Roman" pitchFamily="18" charset="0"/>
              </a:rPr>
              <a:t>Anonymisation</a:t>
            </a:r>
            <a:endParaRPr lang="en-GB" altLang="en-US" sz="2000" b="1" dirty="0">
              <a:solidFill>
                <a:schemeClr val="bg1"/>
              </a:solidFill>
              <a:latin typeface="Times New Roman" pitchFamily="18" charset="0"/>
            </a:endParaRPr>
          </a:p>
        </p:txBody>
      </p:sp>
    </p:spTree>
    <p:extLst>
      <p:ext uri="{BB962C8B-B14F-4D97-AF65-F5344CB8AC3E}">
        <p14:creationId xmlns:p14="http://schemas.microsoft.com/office/powerpoint/2010/main" val="220965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rPr>
              <a:t>Confidentiality and Risk</a:t>
            </a:r>
            <a:endParaRPr lang="en-GB" dirty="0">
              <a:solidFill>
                <a:schemeClr val="bg1"/>
              </a:solidFill>
              <a:latin typeface="DejaVu Sans Light" panose="020B0203030804020204" pitchFamily="34" charset="0"/>
              <a:ea typeface="DejaVu Sans Light" panose="020B0203030804020204" pitchFamily="34" charset="0"/>
              <a:cs typeface="DejaVu Sans Light" panose="020B0203030804020204" pitchFamily="34" charset="0"/>
            </a:endParaRPr>
          </a:p>
        </p:txBody>
      </p:sp>
      <p:sp>
        <p:nvSpPr>
          <p:cNvPr id="4" name="Oval 3"/>
          <p:cNvSpPr/>
          <p:nvPr/>
        </p:nvSpPr>
        <p:spPr>
          <a:xfrm>
            <a:off x="799646" y="4101277"/>
            <a:ext cx="2448272" cy="115212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dirty="0">
                <a:solidFill>
                  <a:srgbClr val="FFFFFF"/>
                </a:solidFill>
                <a:latin typeface="DejaVu Sans"/>
              </a:rPr>
              <a:t>Likelihood</a:t>
            </a:r>
          </a:p>
        </p:txBody>
      </p:sp>
      <p:sp>
        <p:nvSpPr>
          <p:cNvPr id="5" name="Oval 3"/>
          <p:cNvSpPr>
            <a:spLocks noChangeArrowheads="1"/>
          </p:cNvSpPr>
          <p:nvPr/>
        </p:nvSpPr>
        <p:spPr bwMode="auto">
          <a:xfrm>
            <a:off x="2483768" y="1669614"/>
            <a:ext cx="4103414" cy="1928638"/>
          </a:xfrm>
          <a:prstGeom prst="ellipse">
            <a:avLst/>
          </a:prstGeom>
          <a:solidFill>
            <a:srgbClr val="3366FF"/>
          </a:solidFill>
          <a:ln w="9525">
            <a:solidFill>
              <a:schemeClr val="tx1"/>
            </a:solidFill>
            <a:round/>
            <a:headEnd/>
            <a:tailEnd/>
          </a:ln>
        </p:spPr>
        <p:txBody>
          <a:bodyPr wrap="none"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fontAlgn="base">
              <a:lnSpc>
                <a:spcPct val="100000"/>
              </a:lnSpc>
              <a:spcBef>
                <a:spcPct val="0"/>
              </a:spcBef>
              <a:spcAft>
                <a:spcPct val="0"/>
              </a:spcAft>
            </a:pPr>
            <a:r>
              <a:rPr lang="en-US" altLang="en-US" sz="3200" b="1" dirty="0" smtClean="0">
                <a:solidFill>
                  <a:srgbClr val="FFFFFF"/>
                </a:solidFill>
                <a:latin typeface="DejaVu Sans"/>
                <a:ea typeface="DejaVu Sans Light" panose="020B0203030804020204" pitchFamily="34" charset="0"/>
                <a:cs typeface="DejaVu Sans Light" panose="020B0203030804020204" pitchFamily="34" charset="0"/>
              </a:rPr>
              <a:t>Confidentiality</a:t>
            </a:r>
            <a:r>
              <a:rPr lang="en-US" altLang="en-US" sz="3200" b="1" dirty="0" smtClean="0">
                <a:solidFill>
                  <a:srgbClr val="FFFFFF"/>
                </a:solidFill>
                <a:latin typeface="DejaVu Sans"/>
              </a:rPr>
              <a:t> </a:t>
            </a:r>
          </a:p>
          <a:p>
            <a:pPr algn="ctr" fontAlgn="base">
              <a:lnSpc>
                <a:spcPct val="100000"/>
              </a:lnSpc>
              <a:spcBef>
                <a:spcPct val="0"/>
              </a:spcBef>
              <a:spcAft>
                <a:spcPct val="0"/>
              </a:spcAft>
            </a:pPr>
            <a:r>
              <a:rPr lang="en-US" altLang="en-US" sz="3200" b="1" dirty="0" smtClean="0">
                <a:solidFill>
                  <a:srgbClr val="FFFFFF"/>
                </a:solidFill>
                <a:latin typeface="DejaVu Sans"/>
              </a:rPr>
              <a:t>Risk</a:t>
            </a:r>
            <a:endParaRPr lang="en-US" altLang="en-US" sz="3200" b="1" dirty="0">
              <a:solidFill>
                <a:srgbClr val="FFFFFF"/>
              </a:solidFill>
              <a:latin typeface="DejaVu Sans"/>
            </a:endParaRPr>
          </a:p>
        </p:txBody>
      </p:sp>
      <p:sp>
        <p:nvSpPr>
          <p:cNvPr id="6" name="Oval 5"/>
          <p:cNvSpPr/>
          <p:nvPr/>
        </p:nvSpPr>
        <p:spPr>
          <a:xfrm>
            <a:off x="6012160" y="4077072"/>
            <a:ext cx="2448272" cy="115212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dirty="0">
                <a:solidFill>
                  <a:srgbClr val="FFFFFF"/>
                </a:solidFill>
              </a:rPr>
              <a:t>Impact</a:t>
            </a:r>
          </a:p>
        </p:txBody>
      </p:sp>
      <p:cxnSp>
        <p:nvCxnSpPr>
          <p:cNvPr id="8" name="Straight Connector 7"/>
          <p:cNvCxnSpPr>
            <a:stCxn id="5" idx="5"/>
          </p:cNvCxnSpPr>
          <p:nvPr/>
        </p:nvCxnSpPr>
        <p:spPr>
          <a:xfrm>
            <a:off x="5986251" y="3315810"/>
            <a:ext cx="1003699" cy="7385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9752" y="3378012"/>
            <a:ext cx="775870" cy="7232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8" y="5229200"/>
            <a:ext cx="4139952" cy="461665"/>
          </a:xfrm>
          <a:prstGeom prst="rect">
            <a:avLst/>
          </a:prstGeom>
          <a:noFill/>
        </p:spPr>
        <p:txBody>
          <a:bodyPr wrap="square" rtlCol="0">
            <a:spAutoFit/>
          </a:bodyPr>
          <a:lstStyle/>
          <a:p>
            <a:pPr fontAlgn="base">
              <a:spcBef>
                <a:spcPct val="0"/>
              </a:spcBef>
              <a:spcAft>
                <a:spcPct val="0"/>
              </a:spcAft>
            </a:pPr>
            <a:r>
              <a:rPr lang="en-GB" sz="2400" dirty="0" smtClean="0">
                <a:solidFill>
                  <a:srgbClr val="000000"/>
                </a:solidFill>
                <a:latin typeface="DejaVu Sans"/>
              </a:rPr>
              <a:t> </a:t>
            </a:r>
            <a:endParaRPr lang="en-GB" sz="2400" dirty="0">
              <a:solidFill>
                <a:srgbClr val="000000"/>
              </a:solidFill>
              <a:latin typeface="DejaVu Sans"/>
            </a:endParaRPr>
          </a:p>
        </p:txBody>
      </p:sp>
      <p:sp>
        <p:nvSpPr>
          <p:cNvPr id="13" name="TextBox 12"/>
          <p:cNvSpPr txBox="1"/>
          <p:nvPr/>
        </p:nvSpPr>
        <p:spPr>
          <a:xfrm>
            <a:off x="749412" y="5335669"/>
            <a:ext cx="3180679" cy="830997"/>
          </a:xfrm>
          <a:prstGeom prst="rect">
            <a:avLst/>
          </a:prstGeom>
          <a:noFill/>
        </p:spPr>
        <p:txBody>
          <a:bodyPr wrap="none" rtlCol="0">
            <a:spAutoFit/>
          </a:bodyPr>
          <a:lstStyle/>
          <a:p>
            <a:pPr fontAlgn="base">
              <a:spcBef>
                <a:spcPct val="0"/>
              </a:spcBef>
              <a:spcAft>
                <a:spcPct val="0"/>
              </a:spcAft>
            </a:pPr>
            <a:r>
              <a:rPr lang="en-GB" sz="2400" dirty="0">
                <a:solidFill>
                  <a:srgbClr val="000000"/>
                </a:solidFill>
                <a:latin typeface="DejaVu Sans"/>
              </a:rPr>
              <a:t>Don’t confuse “could” </a:t>
            </a:r>
          </a:p>
          <a:p>
            <a:pPr fontAlgn="base">
              <a:spcBef>
                <a:spcPct val="0"/>
              </a:spcBef>
              <a:spcAft>
                <a:spcPct val="0"/>
              </a:spcAft>
            </a:pPr>
            <a:r>
              <a:rPr lang="en-GB" sz="2400" dirty="0">
                <a:solidFill>
                  <a:srgbClr val="000000"/>
                </a:solidFill>
                <a:latin typeface="DejaVu Sans"/>
              </a:rPr>
              <a:t>with “will”.</a:t>
            </a:r>
          </a:p>
        </p:txBody>
      </p:sp>
    </p:spTree>
    <p:extLst>
      <p:ext uri="{BB962C8B-B14F-4D97-AF65-F5344CB8AC3E}">
        <p14:creationId xmlns:p14="http://schemas.microsoft.com/office/powerpoint/2010/main" val="226317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Marsh et al (1991)</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611560" y="2971800"/>
                <a:ext cx="8729377" cy="1569660"/>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3200" i="1" smtClean="0">
                          <a:solidFill>
                            <a:srgbClr val="000000"/>
                          </a:solidFill>
                          <a:latin typeface="Cambria Math"/>
                        </a:rPr>
                        <m:t>𝑝𝑟</m:t>
                      </m:r>
                      <m:d>
                        <m:dPr>
                          <m:ctrlPr>
                            <a:rPr lang="en-GB" sz="3200" i="1">
                              <a:solidFill>
                                <a:srgbClr val="000000"/>
                              </a:solidFill>
                              <a:latin typeface="Cambria Math"/>
                            </a:rPr>
                          </m:ctrlPr>
                        </m:dPr>
                        <m:e>
                          <m:r>
                            <a:rPr lang="en-GB" sz="3200" b="0" i="1" smtClean="0">
                              <a:solidFill>
                                <a:srgbClr val="000000"/>
                              </a:solidFill>
                              <a:latin typeface="Cambria Math"/>
                            </a:rPr>
                            <m:t>𝑖</m:t>
                          </m:r>
                          <m:r>
                            <a:rPr lang="en-GB" sz="3200" i="1">
                              <a:solidFill>
                                <a:srgbClr val="000000"/>
                              </a:solidFill>
                              <a:latin typeface="Cambria Math"/>
                            </a:rPr>
                            <m:t>𝑑𝑒𝑛𝑡𝑖𝑓𝑖𝑐𝑎𝑡𝑖𝑜𝑛</m:t>
                          </m:r>
                        </m:e>
                      </m:d>
                      <m:r>
                        <a:rPr lang="en-GB" sz="3200" i="1">
                          <a:solidFill>
                            <a:srgbClr val="000000"/>
                          </a:solidFill>
                          <a:latin typeface="Cambria Math"/>
                        </a:rPr>
                        <m:t>=</m:t>
                      </m:r>
                    </m:oMath>
                  </m:oMathPara>
                </a14:m>
                <a:endParaRPr lang="en-GB" sz="3200" i="1" dirty="0">
                  <a:solidFill>
                    <a:srgbClr val="000000"/>
                  </a:solidFill>
                  <a:latin typeface="DejaVu Sans"/>
                </a:endParaRPr>
              </a:p>
              <a:p>
                <a:pPr fontAlgn="base">
                  <a:spcBef>
                    <a:spcPct val="0"/>
                  </a:spcBef>
                  <a:spcAft>
                    <a:spcPct val="0"/>
                  </a:spcAft>
                </a:pPr>
                <a:endParaRPr lang="en-GB" sz="3200" i="1" dirty="0">
                  <a:solidFill>
                    <a:srgbClr val="000000"/>
                  </a:solidFill>
                  <a:latin typeface="Cambria Math"/>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3200" i="1">
                          <a:solidFill>
                            <a:srgbClr val="000000"/>
                          </a:solidFill>
                          <a:latin typeface="Cambria Math"/>
                        </a:rPr>
                        <m:t>𝑝𝑟</m:t>
                      </m:r>
                      <m:r>
                        <a:rPr lang="en-GB" sz="3200" i="1">
                          <a:solidFill>
                            <a:srgbClr val="000000"/>
                          </a:solidFill>
                          <a:latin typeface="Cambria Math"/>
                        </a:rPr>
                        <m:t>(</m:t>
                      </m:r>
                      <m:r>
                        <a:rPr lang="en-GB" sz="3200" i="1">
                          <a:solidFill>
                            <a:srgbClr val="000000"/>
                          </a:solidFill>
                          <a:latin typeface="Cambria Math"/>
                        </a:rPr>
                        <m:t>𝑎𝑡𝑡𝑒𝑚𝑝𝑡</m:t>
                      </m:r>
                      <m:r>
                        <a:rPr lang="en-GB" sz="3200" i="1">
                          <a:solidFill>
                            <a:srgbClr val="000000"/>
                          </a:solidFill>
                          <a:latin typeface="Cambria Math"/>
                        </a:rPr>
                        <m:t>)×</m:t>
                      </m:r>
                      <m:r>
                        <a:rPr lang="en-GB" sz="3200" i="1">
                          <a:solidFill>
                            <a:srgbClr val="000000"/>
                          </a:solidFill>
                          <a:latin typeface="Cambria Math"/>
                          <a:ea typeface="Cambria Math"/>
                        </a:rPr>
                        <m:t>𝑝𝑟</m:t>
                      </m:r>
                      <m:r>
                        <a:rPr lang="en-GB" sz="3200" i="1">
                          <a:solidFill>
                            <a:srgbClr val="000000"/>
                          </a:solidFill>
                          <a:latin typeface="Cambria Math"/>
                          <a:ea typeface="Cambria Math"/>
                        </a:rPr>
                        <m:t>(</m:t>
                      </m:r>
                      <m:r>
                        <a:rPr lang="en-GB" sz="3200" i="1">
                          <a:solidFill>
                            <a:srgbClr val="000000"/>
                          </a:solidFill>
                          <a:latin typeface="Cambria Math"/>
                          <a:ea typeface="Cambria Math"/>
                        </a:rPr>
                        <m:t>𝑖𝑑𝑒𝑛𝑡𝑖𝑓𝑖𝑐𝑎𝑡𝑖𝑜𝑛</m:t>
                      </m:r>
                      <m:r>
                        <a:rPr lang="en-GB" sz="3200" i="1">
                          <a:solidFill>
                            <a:srgbClr val="000000"/>
                          </a:solidFill>
                          <a:latin typeface="Cambria Math"/>
                          <a:ea typeface="Cambria Math"/>
                        </a:rPr>
                        <m:t>|</m:t>
                      </m:r>
                      <m:r>
                        <a:rPr lang="en-GB" sz="3200" i="1">
                          <a:solidFill>
                            <a:srgbClr val="000000"/>
                          </a:solidFill>
                          <a:latin typeface="Cambria Math"/>
                          <a:ea typeface="Cambria Math"/>
                        </a:rPr>
                        <m:t>𝑎𝑡𝑡𝑒𝑚𝑝𝑡</m:t>
                      </m:r>
                      <m:r>
                        <a:rPr lang="en-GB" sz="3200" i="1">
                          <a:solidFill>
                            <a:srgbClr val="000000"/>
                          </a:solidFill>
                          <a:latin typeface="Cambria Math"/>
                          <a:ea typeface="Cambria Math"/>
                        </a:rPr>
                        <m:t>)</m:t>
                      </m:r>
                    </m:oMath>
                  </m:oMathPara>
                </a14:m>
                <a:endParaRPr lang="en-GB" sz="3200"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11560" y="2971800"/>
                <a:ext cx="8729377" cy="1569660"/>
              </a:xfrm>
              <a:prstGeom prst="rect">
                <a:avLst/>
              </a:prstGeom>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9624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4F271C"/>
      </a:dk2>
      <a:lt2>
        <a:srgbClr val="E7DEC9"/>
      </a:lt2>
      <a:accent1>
        <a:srgbClr val="3885A8"/>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6187</TotalTime>
  <Words>2098</Words>
  <Application>Microsoft Office PowerPoint</Application>
  <PresentationFormat>On-screen Show (4:3)</PresentationFormat>
  <Paragraphs>353</Paragraphs>
  <Slides>59</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Module</vt:lpstr>
      <vt:lpstr>Worksheet</vt:lpstr>
      <vt:lpstr>Anonymisation: what is it and how do I do it</vt:lpstr>
      <vt:lpstr>Outline</vt:lpstr>
      <vt:lpstr>The UK Anonymisation Network </vt:lpstr>
      <vt:lpstr>Originating Aims</vt:lpstr>
      <vt:lpstr>4 Tier Structure</vt:lpstr>
      <vt:lpstr>What is Anonymisation?</vt:lpstr>
      <vt:lpstr>Privacy, confidentiality and anonymisation</vt:lpstr>
      <vt:lpstr>Confidentiality and Risk</vt:lpstr>
      <vt:lpstr>Marsh et al (1991)</vt:lpstr>
      <vt:lpstr>Confidentiality and risk</vt:lpstr>
      <vt:lpstr>Confidentiality and risk</vt:lpstr>
      <vt:lpstr>What is Anonymisation?</vt:lpstr>
      <vt:lpstr>What is Anonymisation?</vt:lpstr>
      <vt:lpstr>What is Anonymisation?</vt:lpstr>
      <vt:lpstr>What is Anonymisation?</vt:lpstr>
      <vt:lpstr>Anonymisation and  de-identification </vt:lpstr>
      <vt:lpstr>Anonymisation types</vt:lpstr>
      <vt:lpstr>Principles Underpinning FA</vt:lpstr>
      <vt:lpstr>Principles Underpinning FA</vt:lpstr>
      <vt:lpstr>Drilling down on the comprehensiveness principle</vt:lpstr>
      <vt:lpstr>Some tenets</vt:lpstr>
      <vt:lpstr>Data Environments  consist of</vt:lpstr>
      <vt:lpstr>Disclosure</vt:lpstr>
      <vt:lpstr>The Disclosure Risk Problem: Type I: Identification</vt:lpstr>
      <vt:lpstr>The Disclosure Risk Problem II: Attribution</vt:lpstr>
      <vt:lpstr>PowerPoint Presentation</vt:lpstr>
      <vt:lpstr>PowerPoint Presentation</vt:lpstr>
      <vt:lpstr>PowerPoint Presentation</vt:lpstr>
      <vt:lpstr>The Anonymisation Decision Making Framework</vt:lpstr>
      <vt:lpstr>What is the ADMF?</vt:lpstr>
      <vt:lpstr>What is your responsibility?</vt:lpstr>
      <vt:lpstr>10 step process</vt:lpstr>
      <vt:lpstr>Describe your Data Situation</vt:lpstr>
      <vt:lpstr>Describe your Data Situation:  A Simple Example</vt:lpstr>
      <vt:lpstr>PowerPoint Presentation</vt:lpstr>
      <vt:lpstr>Understand your legal  responsibilities </vt:lpstr>
      <vt:lpstr>Know your data</vt:lpstr>
      <vt:lpstr>Know your data</vt:lpstr>
      <vt:lpstr>Know your data </vt:lpstr>
      <vt:lpstr>Understand the use case</vt:lpstr>
      <vt:lpstr>Meet your ethical obligations </vt:lpstr>
      <vt:lpstr>Identify the processes you will need  to assess disclosure risk   </vt:lpstr>
      <vt:lpstr>Scenario Analysis</vt:lpstr>
      <vt:lpstr>Scenario Analysis</vt:lpstr>
      <vt:lpstr>Scenario Analysis</vt:lpstr>
      <vt:lpstr>Identify the processes you will need  to assess disclosure risk   </vt:lpstr>
      <vt:lpstr>Identify the processes you will need  to assess disclosure risk   </vt:lpstr>
      <vt:lpstr>Identify the processes you will need  to assess disclosure risk   </vt:lpstr>
      <vt:lpstr>Identify the disclosure control  processes that are relevant </vt:lpstr>
      <vt:lpstr>Identify the disclosure control  processes that are relevant </vt:lpstr>
      <vt:lpstr>Identify your stakeholders and  plan how you will communicate  with them </vt:lpstr>
      <vt:lpstr>Plan what happens next once you  have shared and or release data </vt:lpstr>
      <vt:lpstr>Plan what you will do  if things go wrong </vt:lpstr>
      <vt:lpstr>Exercise</vt:lpstr>
      <vt:lpstr>Exercise 2</vt:lpstr>
      <vt:lpstr>PowerPoint Presentation</vt:lpstr>
      <vt:lpstr>Concluding remarks</vt:lpstr>
      <vt:lpstr>Concluding remarks</vt:lpstr>
      <vt:lpstr>Thank you!</vt:lpstr>
    </vt:vector>
  </TitlesOfParts>
  <Company>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 Case Study: Wealth and Assets Survey</dc:title>
  <dc:creator>TUDORC</dc:creator>
  <cp:lastModifiedBy>Mark Elliot</cp:lastModifiedBy>
  <cp:revision>86</cp:revision>
  <cp:lastPrinted>2015-06-17T15:50:52Z</cp:lastPrinted>
  <dcterms:created xsi:type="dcterms:W3CDTF">2013-06-25T09:51:51Z</dcterms:created>
  <dcterms:modified xsi:type="dcterms:W3CDTF">2018-07-03T22:04:54Z</dcterms:modified>
</cp:coreProperties>
</file>