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67" r:id="rId3"/>
    <p:sldId id="258" r:id="rId4"/>
    <p:sldId id="270" r:id="rId5"/>
    <p:sldId id="271" r:id="rId6"/>
    <p:sldId id="260" r:id="rId7"/>
    <p:sldId id="257" r:id="rId8"/>
    <p:sldId id="268" r:id="rId9"/>
    <p:sldId id="264" r:id="rId10"/>
    <p:sldId id="269" r:id="rId11"/>
    <p:sldId id="265" r:id="rId12"/>
    <p:sldId id="266" r:id="rId13"/>
    <p:sldId id="273" r:id="rId14"/>
    <p:sldId id="259" r:id="rId15"/>
    <p:sldId id="272"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800" y="-104"/>
      </p:cViewPr>
      <p:guideLst>
        <p:guide orient="horz" pos="2160"/>
        <p:guide pos="2880"/>
      </p:guideLst>
    </p:cSldViewPr>
  </p:slideViewPr>
  <p:notesTextViewPr>
    <p:cViewPr>
      <p:scale>
        <a:sx n="100" d="100"/>
        <a:sy n="100" d="100"/>
      </p:scale>
      <p:origin x="0" y="528"/>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B372D95-C3D0-4AD9-AF85-A894EF3A7E17}" type="datetimeFigureOut">
              <a:rPr lang="en-GB" smtClean="0"/>
              <a:t>03/07/18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4B9C6A1-74C6-41EB-8061-DB9200932380}" type="slidenum">
              <a:rPr lang="en-GB" smtClean="0"/>
              <a:t>‹#›</a:t>
            </a:fld>
            <a:endParaRPr lang="en-GB"/>
          </a:p>
        </p:txBody>
      </p:sp>
    </p:spTree>
    <p:extLst>
      <p:ext uri="{BB962C8B-B14F-4D97-AF65-F5344CB8AC3E}">
        <p14:creationId xmlns:p14="http://schemas.microsoft.com/office/powerpoint/2010/main" val="408596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644A14-CC1F-6A42-A6E6-73CEEC01F4D9}" type="datetimeFigureOut">
              <a:rPr lang="en-US" smtClean="0"/>
              <a:t>03/07/18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69B6A7-84BE-B241-8029-67FFEBC5D2A9}" type="slidenum">
              <a:rPr lang="en-US" smtClean="0"/>
              <a:t>‹#›</a:t>
            </a:fld>
            <a:endParaRPr lang="en-US"/>
          </a:p>
        </p:txBody>
      </p:sp>
    </p:spTree>
    <p:extLst>
      <p:ext uri="{BB962C8B-B14F-4D97-AF65-F5344CB8AC3E}">
        <p14:creationId xmlns:p14="http://schemas.microsoft.com/office/powerpoint/2010/main" val="3312790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workshops were highly productive.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new questions were a form of </a:t>
            </a:r>
            <a:r>
              <a:rPr lang="en-US" i="1" dirty="0" smtClean="0"/>
              <a:t>recontextualisation </a:t>
            </a:r>
            <a:endParaRPr lang="en-US" dirty="0" smtClean="0"/>
          </a:p>
          <a:p>
            <a:endParaRPr lang="en-US" dirty="0" smtClean="0"/>
          </a:p>
          <a:p>
            <a:r>
              <a:rPr lang="en-US" dirty="0" smtClean="0"/>
              <a:t>In other words, the data could be repurposed and reworked to answer new questions, and provide fresh</a:t>
            </a:r>
            <a:r>
              <a:rPr lang="en-US" baseline="0" dirty="0" smtClean="0"/>
              <a:t> insights.</a:t>
            </a:r>
            <a:endParaRPr lang="en-US" dirty="0"/>
          </a:p>
        </p:txBody>
      </p:sp>
      <p:sp>
        <p:nvSpPr>
          <p:cNvPr id="4" name="Slide Number Placeholder 3"/>
          <p:cNvSpPr>
            <a:spLocks noGrp="1"/>
          </p:cNvSpPr>
          <p:nvPr>
            <p:ph type="sldNum" sz="quarter" idx="10"/>
          </p:nvPr>
        </p:nvSpPr>
        <p:spPr/>
        <p:txBody>
          <a:bodyPr/>
          <a:lstStyle/>
          <a:p>
            <a:fld id="{9169B6A7-84BE-B241-8029-67FFEBC5D2A9}" type="slidenum">
              <a:rPr lang="en-US" smtClean="0"/>
              <a:t>4</a:t>
            </a:fld>
            <a:endParaRPr lang="en-US"/>
          </a:p>
        </p:txBody>
      </p:sp>
    </p:spTree>
    <p:extLst>
      <p:ext uri="{BB962C8B-B14F-4D97-AF65-F5344CB8AC3E}">
        <p14:creationId xmlns:p14="http://schemas.microsoft.com/office/powerpoint/2010/main" val="141694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on to talk about subsequent</a:t>
            </a:r>
            <a:r>
              <a:rPr lang="en-US" baseline="0" dirty="0" smtClean="0"/>
              <a:t> analytical work and make this clear that this was not work done in the workshops</a:t>
            </a:r>
            <a:endParaRPr lang="en-US" dirty="0"/>
          </a:p>
        </p:txBody>
      </p:sp>
      <p:sp>
        <p:nvSpPr>
          <p:cNvPr id="4" name="Slide Number Placeholder 3"/>
          <p:cNvSpPr>
            <a:spLocks noGrp="1"/>
          </p:cNvSpPr>
          <p:nvPr>
            <p:ph type="sldNum" sz="quarter" idx="10"/>
          </p:nvPr>
        </p:nvSpPr>
        <p:spPr/>
        <p:txBody>
          <a:bodyPr/>
          <a:lstStyle/>
          <a:p>
            <a:fld id="{9169B6A7-84BE-B241-8029-67FFEBC5D2A9}" type="slidenum">
              <a:rPr lang="en-US" smtClean="0"/>
              <a:t>6</a:t>
            </a:fld>
            <a:endParaRPr lang="en-US"/>
          </a:p>
        </p:txBody>
      </p:sp>
    </p:spTree>
    <p:extLst>
      <p:ext uri="{BB962C8B-B14F-4D97-AF65-F5344CB8AC3E}">
        <p14:creationId xmlns:p14="http://schemas.microsoft.com/office/powerpoint/2010/main" val="51117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intragenerational</a:t>
            </a:r>
          </a:p>
          <a:p>
            <a:endParaRPr lang="en-US" baseline="0" dirty="0" smtClean="0"/>
          </a:p>
          <a:p>
            <a:r>
              <a:rPr lang="en-US" baseline="0" dirty="0" smtClean="0"/>
              <a:t>Intra - </a:t>
            </a:r>
            <a:r>
              <a:rPr lang="en-US" sz="1200" b="0" i="0" u="none" strike="noStrike" kern="1200" baseline="0" dirty="0" smtClean="0">
                <a:solidFill>
                  <a:schemeClr val="tx1"/>
                </a:solidFill>
                <a:latin typeface="+mn-lt"/>
                <a:ea typeface="+mn-ea"/>
                <a:cs typeface="+mn-cs"/>
              </a:rPr>
              <a:t> bringing men from a ‘horizontal’ shared generational position into analytic alignment, either via their age group as defined by the original research (e.g. young men aged 25 or under), or via a generational position (e.g. grandparent).</a:t>
            </a:r>
            <a:endParaRPr lang="en-US" dirty="0"/>
          </a:p>
        </p:txBody>
      </p:sp>
      <p:sp>
        <p:nvSpPr>
          <p:cNvPr id="4" name="Slide Number Placeholder 3"/>
          <p:cNvSpPr>
            <a:spLocks noGrp="1"/>
          </p:cNvSpPr>
          <p:nvPr>
            <p:ph type="sldNum" sz="quarter" idx="10"/>
          </p:nvPr>
        </p:nvSpPr>
        <p:spPr/>
        <p:txBody>
          <a:bodyPr/>
          <a:lstStyle/>
          <a:p>
            <a:fld id="{9169B6A7-84BE-B241-8029-67FFEBC5D2A9}" type="slidenum">
              <a:rPr lang="en-US" smtClean="0"/>
              <a:t>7</a:t>
            </a:fld>
            <a:endParaRPr lang="en-US"/>
          </a:p>
        </p:txBody>
      </p:sp>
    </p:spTree>
    <p:extLst>
      <p:ext uri="{BB962C8B-B14F-4D97-AF65-F5344CB8AC3E}">
        <p14:creationId xmlns:p14="http://schemas.microsoft.com/office/powerpoint/2010/main" val="61667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Both young fathers and ostensibly occupy</a:t>
            </a:r>
            <a:r>
              <a:rPr lang="en-US" baseline="0" dirty="0" smtClean="0"/>
              <a:t> the same generational position</a:t>
            </a:r>
            <a:endParaRPr lang="en-US" dirty="0" smtClean="0"/>
          </a:p>
          <a:p>
            <a:endParaRPr lang="en-US" dirty="0" smtClean="0"/>
          </a:p>
          <a:p>
            <a:r>
              <a:rPr lang="en-US" dirty="0" smtClean="0"/>
              <a:t>Describe the contexts for each – on slide</a:t>
            </a:r>
          </a:p>
          <a:p>
            <a:endParaRPr lang="en-US" dirty="0" smtClean="0"/>
          </a:p>
          <a:p>
            <a:r>
              <a:rPr lang="en-US" dirty="0" smtClean="0"/>
              <a:t>Will (hand out vignettes on paper and read out)</a:t>
            </a:r>
          </a:p>
          <a:p>
            <a:endParaRPr lang="en-US" dirty="0" smtClean="0"/>
          </a:p>
          <a:p>
            <a:pPr marL="114300" indent="0" fontAlgn="base">
              <a:lnSpc>
                <a:spcPct val="120000"/>
              </a:lnSpc>
              <a:buNone/>
            </a:pPr>
            <a:r>
              <a:rPr lang="en-US" i="1" dirty="0" smtClean="0"/>
              <a:t>… it’s a funny situation at the moment with them... She won't let Will see his child ... the mother of the daughter, of the girl, won't let him see his son....  </a:t>
            </a:r>
            <a:r>
              <a:rPr lang="en-GB" i="1" dirty="0" smtClean="0"/>
              <a:t>but I says to our Ellen </a:t>
            </a:r>
            <a:r>
              <a:rPr lang="en-GB" dirty="0" smtClean="0"/>
              <a:t>[Will’s mother]</a:t>
            </a:r>
            <a:r>
              <a:rPr lang="en-GB" i="1" dirty="0" smtClean="0"/>
              <a:t>, “I mean you’ve got your own kids. And you know what to do. So why can't she trust you?”</a:t>
            </a:r>
            <a:r>
              <a:rPr lang="en-US" i="1" dirty="0" smtClean="0"/>
              <a:t>So I were talking to somebody, and they says, “She can't call the shots, her mother can't.  For the simple reason, it’s because with them being under-aged they're under Social Services.  And if they say that Will can have him on his own, that’s alright”.</a:t>
            </a:r>
            <a:endParaRPr lang="en-GB" dirty="0" smtClean="0"/>
          </a:p>
          <a:p>
            <a:pPr marL="114300" indent="0" fontAlgn="base">
              <a:lnSpc>
                <a:spcPct val="120000"/>
              </a:lnSpc>
              <a:buNone/>
            </a:pPr>
            <a:r>
              <a:rPr lang="en-US" i="1" dirty="0" smtClean="0"/>
              <a:t>………</a:t>
            </a:r>
            <a:endParaRPr lang="en-GB" dirty="0" smtClean="0"/>
          </a:p>
          <a:p>
            <a:pPr marL="114300" indent="0">
              <a:lnSpc>
                <a:spcPct val="120000"/>
              </a:lnSpc>
              <a:buNone/>
            </a:pPr>
            <a:r>
              <a:rPr lang="en-GB" i="1" dirty="0" smtClean="0"/>
              <a:t>So I told Ellen this.  This bloke’s supposed to be coming out to see '</a:t>
            </a:r>
            <a:r>
              <a:rPr lang="en-GB" i="1" dirty="0" err="1" smtClean="0"/>
              <a:t>em</a:t>
            </a:r>
            <a:r>
              <a:rPr lang="en-GB" i="1" dirty="0" smtClean="0"/>
              <a:t>.  And he’s </a:t>
            </a:r>
            <a:r>
              <a:rPr lang="en-GB" i="1" dirty="0" err="1" smtClean="0"/>
              <a:t>gonna</a:t>
            </a:r>
            <a:r>
              <a:rPr lang="en-GB" i="1" dirty="0" smtClean="0"/>
              <a:t> sort it.  But Don also got Will on board for these young parents things.  And, </a:t>
            </a:r>
            <a:r>
              <a:rPr lang="en-GB" i="1" dirty="0" err="1" smtClean="0"/>
              <a:t>erm</a:t>
            </a:r>
            <a:r>
              <a:rPr lang="en-GB" i="1" dirty="0" smtClean="0"/>
              <a:t>, he asked if we’d go with him.  And we said, “Yeah.”  … </a:t>
            </a:r>
            <a:r>
              <a:rPr lang="en-GB" i="1" dirty="0" err="1" smtClean="0"/>
              <a:t>cos</a:t>
            </a:r>
            <a:r>
              <a:rPr lang="en-GB" i="1" dirty="0" smtClean="0"/>
              <a:t> Don asked me if he'd [</a:t>
            </a:r>
            <a:r>
              <a:rPr lang="en-GB" dirty="0" smtClean="0"/>
              <a:t>Will</a:t>
            </a:r>
            <a:r>
              <a:rPr lang="en-GB" i="1" dirty="0" smtClean="0"/>
              <a:t>] be able to get out of school in school hours. …  So I've talked to our Ellen and she said, “Yeah, </a:t>
            </a:r>
            <a:r>
              <a:rPr lang="en-GB" i="1" dirty="0" err="1" smtClean="0"/>
              <a:t>er</a:t>
            </a:r>
            <a:r>
              <a:rPr lang="en-GB" i="1" dirty="0" smtClean="0"/>
              <a:t>, as long as you get a note,” so Don could just give '</a:t>
            </a:r>
            <a:r>
              <a:rPr lang="en-GB" i="1" dirty="0" err="1" smtClean="0"/>
              <a:t>em</a:t>
            </a:r>
            <a:r>
              <a:rPr lang="en-GB" i="1" dirty="0" smtClean="0"/>
              <a:t> the note, you see, so he can get out of school.  But he wants me and his granddad to, to go with him.  </a:t>
            </a:r>
            <a:endParaRPr lang="en-GB" dirty="0" smtClean="0"/>
          </a:p>
          <a:p>
            <a:pPr marL="114300" indent="0" fontAlgn="base">
              <a:lnSpc>
                <a:spcPct val="120000"/>
              </a:lnSpc>
              <a:buNone/>
            </a:pPr>
            <a:r>
              <a:rPr lang="en-GB" dirty="0" smtClean="0"/>
              <a:t>Margaret, (47 years at time of interview), two granddaughters resident, IGE, Wave 3</a:t>
            </a:r>
          </a:p>
          <a:p>
            <a:endParaRPr lang="en-US" dirty="0" smtClean="0"/>
          </a:p>
          <a:p>
            <a:r>
              <a:rPr lang="en-US" dirty="0" smtClean="0"/>
              <a:t>In this extract, Karl, age 16 describes the challenges he faces in</a:t>
            </a:r>
            <a:r>
              <a:rPr lang="en-US" baseline="0" dirty="0" smtClean="0"/>
              <a:t> meeting the requirements of social services </a:t>
            </a:r>
            <a:endParaRPr lang="en-US" dirty="0" smtClean="0"/>
          </a:p>
          <a:p>
            <a:endParaRPr lang="en-US" dirty="0" smtClean="0"/>
          </a:p>
          <a:p>
            <a:pPr marL="114300" indent="0" fontAlgn="base">
              <a:lnSpc>
                <a:spcPct val="120000"/>
              </a:lnSpc>
              <a:buNone/>
            </a:pPr>
            <a:endParaRPr lang="en-GB" dirty="0" smtClean="0"/>
          </a:p>
          <a:p>
            <a:pPr fontAlgn="base"/>
            <a:r>
              <a:rPr lang="en-US" sz="1200" i="1" dirty="0" smtClean="0"/>
              <a:t>They tell you like to be, like really stupid places ….  It’s like tomorrow I’m over in, I’m at [area of city] about 9 miles away and they expect me yeah ... at nine o’clock in morning.  So it’s like I get up for bus, I have to get up about half past five in morning.  And I get ready and it’s off at six o’clock, six o’clock bus but sometimes I’m late.  ….. and … if I’m later they start questioning but I can’t do anything cause they’ve got cars.  I’m on the bus.</a:t>
            </a:r>
            <a:endParaRPr lang="en-GB" sz="1200" dirty="0" smtClean="0"/>
          </a:p>
          <a:p>
            <a:pPr fontAlgn="base"/>
            <a:r>
              <a:rPr lang="en-US" sz="1200" i="1" dirty="0" smtClean="0"/>
              <a:t>……….</a:t>
            </a:r>
            <a:endParaRPr lang="en-GB" sz="1200" dirty="0" smtClean="0"/>
          </a:p>
          <a:p>
            <a:pPr fontAlgn="base"/>
            <a:r>
              <a:rPr lang="en-US" sz="1200" i="1" dirty="0" smtClean="0"/>
              <a:t>…that’s why I </a:t>
            </a:r>
            <a:r>
              <a:rPr lang="en-US" sz="1200" i="1" dirty="0" err="1" smtClean="0"/>
              <a:t>ain’t</a:t>
            </a:r>
            <a:r>
              <a:rPr lang="en-US" sz="1200" i="1" dirty="0" smtClean="0"/>
              <a:t> doing my college course or </a:t>
            </a:r>
            <a:r>
              <a:rPr lang="en-US" sz="1200" i="1" dirty="0" err="1" smtClean="0"/>
              <a:t>nowt</a:t>
            </a:r>
            <a:r>
              <a:rPr lang="en-US" sz="1200" i="1" dirty="0" smtClean="0"/>
              <a:t> cause I won’t be able to work round that. Cause if they are saying to me ‘you need to be here, like on Tuesday at half past nine’, it’s like if I do my college course cause that’s three days a week, that means my college course is </a:t>
            </a:r>
            <a:r>
              <a:rPr lang="en-US" sz="1200" i="1" dirty="0" err="1" smtClean="0"/>
              <a:t>gonna</a:t>
            </a:r>
            <a:r>
              <a:rPr lang="en-US" sz="1200" i="1" dirty="0" smtClean="0"/>
              <a:t> have to work round that. So it’s like I’m </a:t>
            </a:r>
            <a:r>
              <a:rPr lang="en-US" sz="1200" i="1" dirty="0" err="1" smtClean="0"/>
              <a:t>gonna</a:t>
            </a:r>
            <a:r>
              <a:rPr lang="en-US" sz="1200" i="1" dirty="0" smtClean="0"/>
              <a:t> have to do like a day on Monday and then like a day on Wednesday and like a day on a Friday.  But it still </a:t>
            </a:r>
            <a:r>
              <a:rPr lang="en-US" sz="1200" i="1" dirty="0" err="1" smtClean="0"/>
              <a:t>ain’t</a:t>
            </a:r>
            <a:r>
              <a:rPr lang="en-US" sz="1200" i="1" dirty="0" smtClean="0"/>
              <a:t> </a:t>
            </a:r>
            <a:r>
              <a:rPr lang="en-US" sz="1200" i="1" dirty="0" err="1" smtClean="0"/>
              <a:t>gonna</a:t>
            </a:r>
            <a:r>
              <a:rPr lang="en-US" sz="1200" i="1" dirty="0" smtClean="0"/>
              <a:t> work.</a:t>
            </a:r>
            <a:endParaRPr lang="en-GB" sz="1200" dirty="0" smtClean="0"/>
          </a:p>
          <a:p>
            <a:pPr fontAlgn="base"/>
            <a:endParaRPr lang="en-US" sz="1200" dirty="0" smtClean="0"/>
          </a:p>
          <a:p>
            <a:pPr fontAlgn="base"/>
            <a:r>
              <a:rPr lang="en-US" sz="1200" dirty="0" smtClean="0"/>
              <a:t>Karl, age 16, FYF, Wave 1</a:t>
            </a:r>
            <a:endParaRPr lang="en-GB"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69B6A7-84BE-B241-8029-67FFEBC5D2A9}" type="slidenum">
              <a:rPr lang="en-US" smtClean="0"/>
              <a:t>8</a:t>
            </a:fld>
            <a:endParaRPr lang="en-US"/>
          </a:p>
        </p:txBody>
      </p:sp>
    </p:spTree>
    <p:extLst>
      <p:ext uri="{BB962C8B-B14F-4D97-AF65-F5344CB8AC3E}">
        <p14:creationId xmlns:p14="http://schemas.microsoft.com/office/powerpoint/2010/main" val="232186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dirty="0" smtClean="0"/>
              <a:t>Complementarity of cases:</a:t>
            </a:r>
          </a:p>
          <a:p>
            <a:pPr lvl="1"/>
            <a:r>
              <a:rPr lang="en-US" dirty="0" smtClean="0"/>
              <a:t>Both are ‘off time’ fathers,</a:t>
            </a:r>
          </a:p>
          <a:p>
            <a:pPr lvl="1"/>
            <a:r>
              <a:rPr lang="en-US" dirty="0" smtClean="0"/>
              <a:t>Both require significant intervention and support from family members and services to ‘be there’ for their children,</a:t>
            </a:r>
          </a:p>
          <a:p>
            <a:pPr lvl="1"/>
            <a:r>
              <a:rPr lang="en-US" dirty="0" smtClean="0"/>
              <a:t>The familial and biographical </a:t>
            </a:r>
            <a:r>
              <a:rPr lang="en-US" dirty="0" err="1" smtClean="0"/>
              <a:t>timescapes</a:t>
            </a:r>
            <a:r>
              <a:rPr lang="en-US" dirty="0" smtClean="0"/>
              <a:t> of Karl and Will do not mesh with institutional </a:t>
            </a:r>
            <a:r>
              <a:rPr lang="en-US" dirty="0" err="1" smtClean="0"/>
              <a:t>timescapes</a:t>
            </a:r>
            <a:r>
              <a:rPr lang="en-US" dirty="0" smtClean="0"/>
              <a:t> of statutory services,</a:t>
            </a:r>
          </a:p>
          <a:p>
            <a:pPr lvl="2"/>
            <a:r>
              <a:rPr lang="en-US" dirty="0" smtClean="0"/>
              <a:t>Karl challenged by need to attend college course </a:t>
            </a:r>
            <a:r>
              <a:rPr lang="en-US" i="1" dirty="0" smtClean="0"/>
              <a:t>and</a:t>
            </a:r>
            <a:r>
              <a:rPr lang="en-US" dirty="0" smtClean="0"/>
              <a:t> supervised contact</a:t>
            </a:r>
          </a:p>
          <a:p>
            <a:pPr lvl="2"/>
            <a:r>
              <a:rPr lang="en-US" dirty="0" smtClean="0"/>
              <a:t>Will needs support from his mother and grandmother to leave school to do the same</a:t>
            </a:r>
          </a:p>
          <a:p>
            <a:pPr lvl="2"/>
            <a:r>
              <a:rPr lang="en-US" dirty="0" smtClean="0"/>
              <a:t>Rendered ‘absent’ and incapable if they can’t meet these requirements</a:t>
            </a:r>
          </a:p>
          <a:p>
            <a:r>
              <a:rPr lang="en-US" dirty="0" smtClean="0"/>
              <a:t>Both cases confirm that where services focus on a particular individual, in a particular generational position,  other possible ‘generational positions’ are obscured (i.e. parent rather than child)</a:t>
            </a:r>
          </a:p>
          <a:p>
            <a:endParaRPr lang="en-US" dirty="0" smtClean="0"/>
          </a:p>
          <a:p>
            <a:r>
              <a:rPr lang="en-US" dirty="0" smtClean="0"/>
              <a:t>Slight age differences becomes meaningful – Karl (age 16) as a prospective case for Will (age 14)? – where Will has the support of social services and</a:t>
            </a:r>
            <a:r>
              <a:rPr lang="en-US" baseline="0" dirty="0" smtClean="0"/>
              <a:t> his family in attending courses, Karl generational position has differing effects whereby he might be rendered ‘absent’ is he is unable to meet the requirements of professionals.</a:t>
            </a: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9169B6A7-84BE-B241-8029-67FFEBC5D2A9}" type="slidenum">
              <a:rPr lang="en-US" smtClean="0"/>
              <a:t>9</a:t>
            </a:fld>
            <a:endParaRPr lang="en-US"/>
          </a:p>
        </p:txBody>
      </p:sp>
    </p:spTree>
    <p:extLst>
      <p:ext uri="{BB962C8B-B14F-4D97-AF65-F5344CB8AC3E}">
        <p14:creationId xmlns:p14="http://schemas.microsoft.com/office/powerpoint/2010/main" val="250116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i="0" dirty="0" smtClean="0"/>
              <a:t>E</a:t>
            </a:r>
            <a:r>
              <a:rPr lang="en-US" i="0" baseline="0" dirty="0" smtClean="0"/>
              <a:t>xplain Victors context and then read out abstract – his accounts as an ‘absent’ father and historically a ‘young’ father chime with accounts from FYF. Here he explains how he is being rendered an absent father by the CSA in the context of his financial obligations to his first family.</a:t>
            </a:r>
          </a:p>
          <a:p>
            <a:pPr marL="114300" indent="0">
              <a:buNone/>
            </a:pPr>
            <a:endParaRPr lang="en-US" i="1" baseline="0" dirty="0" smtClean="0"/>
          </a:p>
          <a:p>
            <a:pPr marL="114300" indent="0">
              <a:buNone/>
            </a:pPr>
            <a:r>
              <a:rPr lang="en-US" i="1" dirty="0" smtClean="0"/>
              <a:t>…from when I left my ex, I was paying her maintenance, but she was refusing to let me see [son from previous relationship] … my ex-partner, she’s never worked and she’s always sat on benefits, which then affected what happened to me, then, with the Child Support Agency… she took two part time jobs, the emphasis then was on me…They weren’t legal jobs. The emphasis was then on me to grass her up for working on the side whilst at the same time being pursued for maintenance by the Child Support Agency. I couldn’t convince them, because they saw me just as an absent father, who was disgruntled and would say anything, … the Child Support Agency, although I had four stepchildren, dismissed [names step-children with Carolyn, his new partner] and said that they, and they actually wrote to us…They said, “They do not count, you are an absent parent.” It meant Carolyn was worse off and her children were worse off than before I moved </a:t>
            </a:r>
            <a:r>
              <a:rPr lang="en-US" dirty="0" smtClean="0"/>
              <a:t>in, </a:t>
            </a:r>
            <a:r>
              <a:rPr lang="en-US" i="1" dirty="0" smtClean="0"/>
              <a:t>and I thought that was intolerable.</a:t>
            </a:r>
          </a:p>
          <a:p>
            <a:pPr marL="114300" indent="0">
              <a:buNone/>
            </a:pPr>
            <a:endParaRPr lang="en-US" dirty="0" smtClean="0"/>
          </a:p>
          <a:p>
            <a:pPr marL="114300" indent="0">
              <a:buNone/>
            </a:pPr>
            <a:r>
              <a:rPr lang="en-US" dirty="0" smtClean="0"/>
              <a:t>Victor, (44 years at time of interview), re-partnered father (IGE)</a:t>
            </a:r>
          </a:p>
          <a:p>
            <a:pPr marL="114300" indent="0">
              <a:buNone/>
            </a:pPr>
            <a:endParaRPr lang="en-US" dirty="0" smtClean="0"/>
          </a:p>
          <a:p>
            <a:pPr marL="114300" indent="0">
              <a:buNone/>
            </a:pPr>
            <a:r>
              <a:rPr lang="en-US" dirty="0" smtClean="0"/>
              <a:t>We recognised similar accounts from the standpoint of adult ‘sons’ in FYF, where the</a:t>
            </a:r>
            <a:r>
              <a:rPr lang="en-US" baseline="0" dirty="0" smtClean="0"/>
              <a:t> described that their fathers had moved out and re-partnered and where they reflected on certain male relationships as either exemplars of good role models or cautionary tales. </a:t>
            </a:r>
          </a:p>
          <a:p>
            <a:pPr marL="114300" indent="0">
              <a:buNone/>
            </a:pPr>
            <a:endParaRPr lang="en-US" baseline="0" dirty="0" smtClean="0"/>
          </a:p>
          <a:p>
            <a:pPr marL="114300" indent="0">
              <a:buNone/>
            </a:pPr>
            <a:r>
              <a:rPr lang="en-US" baseline="0" dirty="0" smtClean="0"/>
              <a:t>Here, Jason reflects on his experience of having an ‘absent’ father, an experience he hopes not to copy:</a:t>
            </a:r>
            <a:endParaRPr lang="en-US" dirty="0" smtClean="0"/>
          </a:p>
          <a:p>
            <a:endParaRPr lang="en-GB" dirty="0" smtClean="0"/>
          </a:p>
          <a:p>
            <a:pPr fontAlgn="base"/>
            <a:r>
              <a:rPr lang="en-US" sz="1200" i="1" dirty="0" smtClean="0"/>
              <a:t>… I’m the oldest, I’ve got a younger sister then an even younger brother.  They are like full brother and sister.  But then before my dad met my mum he had a few children to some other woman.  And I only ever see one of those.  She’s a right nice lass.  But the other guy [Jason’s half-brother in this first family] [laughs], he’s in same boat as me. He’s got two children to this woman. And he has a choice. He can either be with her and see his kids or not be with her and not see ‘</a:t>
            </a:r>
            <a:r>
              <a:rPr lang="en-US" sz="1200" i="1" dirty="0" err="1" smtClean="0"/>
              <a:t>em</a:t>
            </a:r>
            <a:r>
              <a:rPr lang="en-US" sz="1200" i="1" dirty="0" smtClean="0"/>
              <a:t>. And he chose to be with her and accept that. So no-one sees him. Not even his own full blood sister….And obviously he did that to see his kids but that’s stupid in my eyes. You don’t have to live with a woman. But he must have grown, he must have feelings for her obviously and learnt to love her or </a:t>
            </a:r>
            <a:r>
              <a:rPr lang="en-US" sz="1200" i="1" dirty="0" err="1" smtClean="0"/>
              <a:t>summat</a:t>
            </a:r>
            <a:r>
              <a:rPr lang="en-US" sz="1200" i="1" dirty="0" smtClean="0"/>
              <a:t> for sake of his kid.  I don’t, I don’t have a clue what, I feel sorry for poor lad.</a:t>
            </a:r>
          </a:p>
          <a:p>
            <a:pPr fontAlgn="base"/>
            <a:endParaRPr lang="en-US" sz="1200" i="1" dirty="0" smtClean="0"/>
          </a:p>
          <a:p>
            <a:pPr marL="171450" indent="-171450">
              <a:buFont typeface="Arial"/>
              <a:buChar char="•"/>
            </a:pPr>
            <a:r>
              <a:rPr lang="en-US" sz="1200" i="0" dirty="0" smtClean="0"/>
              <a:t>Jason’s account </a:t>
            </a:r>
            <a:r>
              <a:rPr lang="en-US" sz="1200" b="0" i="0" u="none" strike="noStrike" kern="1200" baseline="0" dirty="0" smtClean="0">
                <a:solidFill>
                  <a:schemeClr val="tx1"/>
                </a:solidFill>
                <a:latin typeface="+mn-lt"/>
                <a:ea typeface="+mn-ea"/>
                <a:cs typeface="+mn-cs"/>
              </a:rPr>
              <a:t> describes complex relational histories of involvement, absence and emotional</a:t>
            </a:r>
          </a:p>
          <a:p>
            <a:r>
              <a:rPr lang="en-US" sz="1200" b="0" i="0" u="none" strike="noStrike" kern="1200" baseline="0" dirty="0" smtClean="0">
                <a:solidFill>
                  <a:schemeClr val="tx1"/>
                </a:solidFill>
                <a:latin typeface="+mn-lt"/>
                <a:ea typeface="+mn-ea"/>
                <a:cs typeface="+mn-cs"/>
              </a:rPr>
              <a:t>choice inter- and </a:t>
            </a:r>
            <a:r>
              <a:rPr lang="en-US" sz="1200" b="0" i="0" u="none" strike="noStrike" kern="1200" baseline="0" dirty="0" err="1" smtClean="0">
                <a:solidFill>
                  <a:schemeClr val="tx1"/>
                </a:solidFill>
                <a:latin typeface="+mn-lt"/>
                <a:ea typeface="+mn-ea"/>
                <a:cs typeface="+mn-cs"/>
              </a:rPr>
              <a:t>intragenerationally</a:t>
            </a:r>
            <a:r>
              <a:rPr lang="en-US" sz="1200" b="0" i="0" u="none" strike="noStrike" kern="1200" baseline="0" dirty="0" smtClean="0">
                <a:solidFill>
                  <a:schemeClr val="tx1"/>
                </a:solidFill>
                <a:latin typeface="+mn-lt"/>
                <a:ea typeface="+mn-ea"/>
                <a:cs typeface="+mn-cs"/>
              </a:rPr>
              <a:t>. </a:t>
            </a:r>
          </a:p>
          <a:p>
            <a:pPr marL="171450" indent="-171450">
              <a:buFont typeface="Arial"/>
              <a:buChar char="•"/>
            </a:pPr>
            <a:r>
              <a:rPr lang="en-US" sz="1200" b="0" i="0" u="none" strike="noStrike" kern="1200" baseline="0" dirty="0" smtClean="0">
                <a:solidFill>
                  <a:schemeClr val="tx1"/>
                </a:solidFill>
                <a:latin typeface="+mn-lt"/>
                <a:ea typeface="+mn-ea"/>
                <a:cs typeface="+mn-cs"/>
              </a:rPr>
              <a:t>He is critical of his father, and in the sentence after this extract says he refuses to be like his own father and not be involved in the life of his son simply because his relationship with the mother of his child has broken down. </a:t>
            </a:r>
          </a:p>
          <a:p>
            <a:pPr marL="171450" indent="-171450">
              <a:buFont typeface="Arial"/>
              <a:buChar char="•"/>
            </a:pPr>
            <a:r>
              <a:rPr lang="en-US" sz="1200" b="0" i="0" u="none" strike="noStrike" kern="1200" baseline="0" dirty="0" smtClean="0">
                <a:solidFill>
                  <a:schemeClr val="tx1"/>
                </a:solidFill>
                <a:latin typeface="+mn-lt"/>
                <a:ea typeface="+mn-ea"/>
                <a:cs typeface="+mn-cs"/>
              </a:rPr>
              <a:t>Yet he is critical of his half-brother for staying with the mother for the sake of the children. </a:t>
            </a:r>
          </a:p>
          <a:p>
            <a:r>
              <a:rPr lang="en-US" sz="1200" b="0" i="0" u="none" strike="noStrike" kern="1200" baseline="0" dirty="0" smtClean="0">
                <a:solidFill>
                  <a:schemeClr val="tx1"/>
                </a:solidFill>
                <a:latin typeface="+mn-lt"/>
                <a:ea typeface="+mn-ea"/>
                <a:cs typeface="+mn-cs"/>
              </a:rPr>
              <a:t>Jason presents subtle judgments around the emotional qualities of relationships that underpin his own </a:t>
            </a:r>
          </a:p>
          <a:p>
            <a:r>
              <a:rPr lang="en-US" sz="1200" b="0" i="0" u="none" strike="noStrike" kern="1200" baseline="0" dirty="0" smtClean="0">
                <a:solidFill>
                  <a:schemeClr val="tx1"/>
                </a:solidFill>
                <a:latin typeface="+mn-lt"/>
                <a:ea typeface="+mn-ea"/>
                <a:cs typeface="+mn-cs"/>
              </a:rPr>
              <a:t>efforts towards being a ‘present’ father who is not in a relationship with his child’s mother.</a:t>
            </a:r>
            <a:endParaRPr lang="en-US" sz="1200" i="0" dirty="0" smtClean="0"/>
          </a:p>
        </p:txBody>
      </p:sp>
      <p:sp>
        <p:nvSpPr>
          <p:cNvPr id="4" name="Slide Number Placeholder 3"/>
          <p:cNvSpPr>
            <a:spLocks noGrp="1"/>
          </p:cNvSpPr>
          <p:nvPr>
            <p:ph type="sldNum" sz="quarter" idx="10"/>
          </p:nvPr>
        </p:nvSpPr>
        <p:spPr/>
        <p:txBody>
          <a:bodyPr/>
          <a:lstStyle/>
          <a:p>
            <a:fld id="{9169B6A7-84BE-B241-8029-67FFEBC5D2A9}" type="slidenum">
              <a:rPr lang="en-US" smtClean="0"/>
              <a:t>10</a:t>
            </a:fld>
            <a:endParaRPr lang="en-US"/>
          </a:p>
        </p:txBody>
      </p:sp>
    </p:spTree>
    <p:extLst>
      <p:ext uri="{BB962C8B-B14F-4D97-AF65-F5344CB8AC3E}">
        <p14:creationId xmlns:p14="http://schemas.microsoft.com/office/powerpoint/2010/main" val="66284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r>
              <a:rPr lang="en-US" dirty="0" smtClean="0"/>
              <a:t>We asked whether Victor could be a proxy for Jason’s dad as an absent father, and provide an intergenerational case to sit alongside Jason’s dads experiences of being absent or present through Jason’s account,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we were unable to access enough detail about Jason’s father’s absence or presence through Jason’s account to enable us to compare his experiences with Victor and so develop a robust empirical basis for comparison.</a:t>
            </a:r>
          </a:p>
          <a:p>
            <a:pPr marL="171450" indent="-171450">
              <a:buFont typeface="Arial"/>
              <a:buChar char="•"/>
            </a:pPr>
            <a:r>
              <a:rPr lang="en-US" sz="1200" b="0" i="0" u="none" strike="noStrike" kern="1200" baseline="0" dirty="0" smtClean="0">
                <a:solidFill>
                  <a:schemeClr val="tx1"/>
                </a:solidFill>
                <a:latin typeface="+mn-lt"/>
                <a:ea typeface="+mn-ea"/>
                <a:cs typeface="+mn-cs"/>
              </a:rPr>
              <a:t> Beyond Jason’s case, findings from FYF identified the limited or irregular contact the young fathers had with their own fathers when parents were separated (Neale and Lau Clayton, 2014). In this way, data</a:t>
            </a:r>
          </a:p>
          <a:p>
            <a:r>
              <a:rPr lang="en-US" sz="1200" b="0" i="0" u="none" strike="noStrike" kern="1200" baseline="0" dirty="0" smtClean="0">
                <a:solidFill>
                  <a:schemeClr val="tx1"/>
                </a:solidFill>
                <a:latin typeface="+mn-lt"/>
                <a:ea typeface="+mn-ea"/>
                <a:cs typeface="+mn-cs"/>
              </a:rPr>
              <a:t>about the young men’s fathers are not in the FYF dataset because of the study’s original substantive focus, namely the life experiences of the young men. </a:t>
            </a:r>
          </a:p>
          <a:p>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 We then moved on to consider whether we could build an intergenerational sample in which Victor could be a ‘future’ case for Will, Karl and Jason.  Similarly, however, Victor’s case lacks enough data on his experiences of being a young father because of the focus of IGE on his identity as a grandparent.</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 In order to ask such questions we concluded that we would need new research with an expanded focus and sample.</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However, s</a:t>
            </a:r>
            <a:r>
              <a:rPr lang="en-US" dirty="0" smtClean="0"/>
              <a:t>imilarities between Victor and Jason’s dad prompted further consideration of shared generational experience – development of intragenerational cohorts from both studies</a:t>
            </a:r>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fld id="{9169B6A7-84BE-B241-8029-67FFEBC5D2A9}" type="slidenum">
              <a:rPr lang="en-US" smtClean="0"/>
              <a:t>11</a:t>
            </a:fld>
            <a:endParaRPr lang="en-US"/>
          </a:p>
        </p:txBody>
      </p:sp>
    </p:spTree>
    <p:extLst>
      <p:ext uri="{BB962C8B-B14F-4D97-AF65-F5344CB8AC3E}">
        <p14:creationId xmlns:p14="http://schemas.microsoft.com/office/powerpoint/2010/main" val="374876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What we were able to gain was intragenerational analyses, where IGE and FYF looked intergenerationally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saw when were there is families that enabled them to explicitly intervene in people’s lives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IGE includes cases where young men of the same generational position as Jason</a:t>
            </a:r>
          </a:p>
          <a:p>
            <a:r>
              <a:rPr lang="en-US" sz="1200" b="0" i="0" u="none" strike="noStrike" kern="1200" baseline="0" dirty="0" smtClean="0">
                <a:solidFill>
                  <a:schemeClr val="tx1"/>
                </a:solidFill>
                <a:latin typeface="+mn-lt"/>
                <a:ea typeface="+mn-ea"/>
                <a:cs typeface="+mn-cs"/>
              </a:rPr>
              <a:t>responded to questions about their experiences of vulnerability and marginalization in</a:t>
            </a:r>
          </a:p>
          <a:p>
            <a:r>
              <a:rPr lang="en-US" sz="1200" b="0" i="0" u="none" strike="noStrike" kern="1200" baseline="0" dirty="0" smtClean="0">
                <a:solidFill>
                  <a:schemeClr val="tx1"/>
                </a:solidFill>
                <a:latin typeface="+mn-lt"/>
                <a:ea typeface="+mn-ea"/>
                <a:cs typeface="+mn-cs"/>
              </a:rPr>
              <a:t>low income localities. Within their reflections on their own constrained lifecourse trajectories,</a:t>
            </a:r>
          </a:p>
          <a:p>
            <a:r>
              <a:rPr lang="en-US" sz="1200" b="0" i="0" u="none" strike="noStrike" kern="1200" baseline="0" dirty="0" smtClean="0">
                <a:solidFill>
                  <a:schemeClr val="tx1"/>
                </a:solidFill>
                <a:latin typeface="+mn-lt"/>
                <a:ea typeface="+mn-ea"/>
                <a:cs typeface="+mn-cs"/>
              </a:rPr>
              <a:t>these young men described efforts on behalf of younger relatives to navigate what</a:t>
            </a:r>
          </a:p>
          <a:p>
            <a:r>
              <a:rPr lang="en-US" sz="1200" b="0" i="0" u="none" strike="noStrike" kern="1200" baseline="0" dirty="0" smtClean="0">
                <a:solidFill>
                  <a:schemeClr val="tx1"/>
                </a:solidFill>
                <a:latin typeface="+mn-lt"/>
                <a:ea typeface="+mn-ea"/>
                <a:cs typeface="+mn-cs"/>
              </a:rPr>
              <a:t>they considered to be the structural constraints of their locality:</a:t>
            </a:r>
          </a:p>
          <a:p>
            <a:endParaRPr lang="en-US" i="0" dirty="0" smtClean="0"/>
          </a:p>
          <a:p>
            <a:pPr marL="114300" indent="0">
              <a:buNone/>
            </a:pPr>
            <a:r>
              <a:rPr lang="en-US" i="1" dirty="0" smtClean="0"/>
              <a:t>Stopped him from knocking about with wrong people basically, … well the younger brothers from the lads what I knocked about with you know what I mean that’s already into crime wave and that, … I felt really all you could do was give him advice, … you’re probably even talking to wrong one about crime and that cause my younger brother he was worst [Steve, only two years younger], he’s just come out of prison.</a:t>
            </a:r>
            <a:endParaRPr lang="en-GB" dirty="0" smtClean="0"/>
          </a:p>
          <a:p>
            <a:pPr marL="114300" indent="0" fontAlgn="base">
              <a:buNone/>
            </a:pPr>
            <a:endParaRPr lang="en-US" dirty="0" smtClean="0"/>
          </a:p>
          <a:p>
            <a:pPr marL="114300" indent="0" fontAlgn="base">
              <a:buNone/>
            </a:pPr>
            <a:r>
              <a:rPr lang="en-US" dirty="0" smtClean="0"/>
              <a:t>Dean, (24 years at the time of the interview) Sheila's interview, round 1, IGE</a:t>
            </a:r>
          </a:p>
          <a:p>
            <a:pPr marL="114300" indent="0" fontAlgn="base">
              <a:buNone/>
            </a:pPr>
            <a:endParaRPr lang="en-US" dirty="0" smtClean="0"/>
          </a:p>
          <a:p>
            <a:pPr marL="171450" indent="-171450">
              <a:buFont typeface="Arial"/>
              <a:buChar char="•"/>
            </a:pPr>
            <a:r>
              <a:rPr lang="en-US" sz="1200" b="0" i="0" u="none" strike="noStrike" kern="1200" baseline="0" dirty="0" smtClean="0">
                <a:solidFill>
                  <a:schemeClr val="tx1"/>
                </a:solidFill>
                <a:latin typeface="+mn-lt"/>
                <a:ea typeface="+mn-ea"/>
                <a:cs typeface="+mn-cs"/>
              </a:rPr>
              <a:t>In the same way that Jason (FYF) reflects ‘back’ on his life and declares he would be a better father than his own father, Steve (IGE) reflects ‘forward’, saying his daughter will not make the same mistakes as he has. [Read quote] He says…</a:t>
            </a:r>
            <a:endParaRPr lang="en-GB" dirty="0" smtClean="0"/>
          </a:p>
          <a:p>
            <a:pPr marL="114300" indent="0">
              <a:buNone/>
            </a:pPr>
            <a:r>
              <a:rPr lang="en-US" dirty="0" smtClean="0"/>
              <a:t> </a:t>
            </a:r>
            <a:endParaRPr lang="en-GB" dirty="0" smtClean="0"/>
          </a:p>
          <a:p>
            <a:pPr marL="114300" indent="0">
              <a:buNone/>
            </a:pPr>
            <a:r>
              <a:rPr lang="en-US" i="1" dirty="0" smtClean="0"/>
              <a:t>My kids are not following in my footsteps...I’ve been to prison so my kids won’t be following in my footsteps.</a:t>
            </a:r>
            <a:endParaRPr lang="en-GB" dirty="0" smtClean="0"/>
          </a:p>
          <a:p>
            <a:pPr marL="114300" indent="0">
              <a:buNone/>
            </a:pPr>
            <a:r>
              <a:rPr lang="en-US" dirty="0" smtClean="0"/>
              <a:t>Steve (28 years at the time of the interview), Sheila, wave 4, IGE</a:t>
            </a:r>
          </a:p>
          <a:p>
            <a:pPr marL="114300" indent="0">
              <a:buNone/>
            </a:pPr>
            <a:endParaRPr lang="en-US" dirty="0" smtClean="0"/>
          </a:p>
          <a:p>
            <a:pPr marL="171450" indent="-171450">
              <a:buFont typeface="Arial"/>
              <a:buChar char="•"/>
            </a:pPr>
            <a:r>
              <a:rPr lang="en-US" sz="1200" b="0" i="0" u="none" strike="noStrike" kern="1200" baseline="0" dirty="0" smtClean="0">
                <a:solidFill>
                  <a:schemeClr val="tx1"/>
                </a:solidFill>
                <a:latin typeface="+mn-lt"/>
                <a:ea typeface="+mn-ea"/>
                <a:cs typeface="+mn-cs"/>
              </a:rPr>
              <a:t>Steve’s brothers similarly engage in both ‘backwards’ and ‘forwards’ reflection in their desire to change the life chances of their youngest brother. Thus, young men in both studies have developed longitudinal narratives of specific generational responsibilities (as fathers, older brothers) in shaping the</a:t>
            </a:r>
          </a:p>
          <a:p>
            <a:r>
              <a:rPr lang="en-US" sz="1200" b="0" i="0" u="none" strike="noStrike" kern="1200" baseline="0" dirty="0" smtClean="0">
                <a:solidFill>
                  <a:schemeClr val="tx1"/>
                </a:solidFill>
                <a:latin typeface="+mn-lt"/>
                <a:ea typeface="+mn-ea"/>
                <a:cs typeface="+mn-cs"/>
              </a:rPr>
              <a:t>lifecourse trajectories of younger relatives.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commonalities – read through.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Marginalisation and vulnerabilities = going into care, kinship care when mothers and/or fathers incapable of caring adequately, violence in families and </a:t>
            </a:r>
            <a:r>
              <a:rPr lang="en-US" sz="1200" b="0" i="0" u="none" strike="noStrike" kern="1200" baseline="0" dirty="0" err="1" smtClean="0">
                <a:solidFill>
                  <a:schemeClr val="tx1"/>
                </a:solidFill>
                <a:latin typeface="+mn-lt"/>
                <a:ea typeface="+mn-ea"/>
                <a:cs typeface="+mn-cs"/>
              </a:rPr>
              <a:t>longitudina</a:t>
            </a:r>
            <a:r>
              <a:rPr lang="en-US" sz="1200" b="0" i="0" u="none" strike="noStrike" kern="1200" baseline="0" dirty="0" smtClean="0">
                <a:solidFill>
                  <a:schemeClr val="tx1"/>
                </a:solidFill>
                <a:latin typeface="+mn-lt"/>
                <a:ea typeface="+mn-ea"/>
                <a:cs typeface="+mn-cs"/>
              </a:rPr>
              <a:t> exacerbation of work </a:t>
            </a:r>
            <a:r>
              <a:rPr lang="en-US" sz="1200" b="0" i="0" u="none" strike="noStrike" kern="1200" baseline="0" dirty="0" err="1" smtClean="0">
                <a:solidFill>
                  <a:schemeClr val="tx1"/>
                </a:solidFill>
                <a:latin typeface="+mn-lt"/>
                <a:ea typeface="+mn-ea"/>
                <a:cs typeface="+mn-cs"/>
              </a:rPr>
              <a:t>insecuirt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dirty="0" smtClean="0"/>
          </a:p>
          <a:p>
            <a:pPr marL="114300" indent="0">
              <a:buNone/>
            </a:pPr>
            <a:endParaRPr lang="en-US" dirty="0" smtClean="0"/>
          </a:p>
          <a:p>
            <a:pPr marL="114300" indent="0">
              <a:buNone/>
            </a:pPr>
            <a:endParaRPr lang="en-GB" dirty="0" smtClean="0"/>
          </a:p>
        </p:txBody>
      </p:sp>
      <p:sp>
        <p:nvSpPr>
          <p:cNvPr id="4" name="Slide Number Placeholder 3"/>
          <p:cNvSpPr>
            <a:spLocks noGrp="1"/>
          </p:cNvSpPr>
          <p:nvPr>
            <p:ph type="sldNum" sz="quarter" idx="10"/>
          </p:nvPr>
        </p:nvSpPr>
        <p:spPr/>
        <p:txBody>
          <a:bodyPr/>
          <a:lstStyle/>
          <a:p>
            <a:fld id="{9169B6A7-84BE-B241-8029-67FFEBC5D2A9}" type="slidenum">
              <a:rPr lang="en-US" smtClean="0"/>
              <a:t>12</a:t>
            </a:fld>
            <a:endParaRPr lang="en-US"/>
          </a:p>
        </p:txBody>
      </p:sp>
    </p:spTree>
    <p:extLst>
      <p:ext uri="{BB962C8B-B14F-4D97-AF65-F5344CB8AC3E}">
        <p14:creationId xmlns:p14="http://schemas.microsoft.com/office/powerpoint/2010/main" val="43078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What</a:t>
            </a:r>
            <a:r>
              <a:rPr lang="en-US" sz="2600" baseline="0" dirty="0" smtClean="0"/>
              <a:t> we gained beyond what other people had published</a:t>
            </a:r>
          </a:p>
          <a:p>
            <a:endParaRPr lang="en-US" sz="2600" baseline="0" dirty="0" smtClean="0"/>
          </a:p>
          <a:p>
            <a:r>
              <a:rPr lang="en-US" sz="2600" dirty="0" smtClean="0"/>
              <a:t>It was not possible to build a ‘vertical’ intergenerational sample in bringing these datasets together,</a:t>
            </a:r>
          </a:p>
          <a:p>
            <a:endParaRPr lang="en-US" sz="2600" dirty="0" smtClean="0"/>
          </a:p>
          <a:p>
            <a:r>
              <a:rPr lang="en-US" sz="2600" dirty="0" smtClean="0"/>
              <a:t>What was possible?</a:t>
            </a:r>
          </a:p>
          <a:p>
            <a:pPr lvl="1"/>
            <a:r>
              <a:rPr lang="en-US" sz="2200" dirty="0" smtClean="0"/>
              <a:t>‘Horizontal’ intragenerational analyses – distinct similarities in outcomes, patterns of care and narratives,</a:t>
            </a:r>
          </a:p>
          <a:p>
            <a:pPr lvl="1"/>
            <a:r>
              <a:rPr lang="en-US" sz="2200" dirty="0" smtClean="0"/>
              <a:t>Several possibilities for substantive development (Tarrant and Hughes, forthcoming),</a:t>
            </a:r>
          </a:p>
          <a:p>
            <a:pPr lvl="1"/>
            <a:r>
              <a:rPr lang="en-US" sz="2200" dirty="0" smtClean="0"/>
              <a:t>Rich insights into their relational experiences of generational identities in low income contexts (as sons, brothers, fathers, grandfathers, uncles),</a:t>
            </a:r>
          </a:p>
          <a:p>
            <a:pPr lvl="1"/>
            <a:r>
              <a:rPr lang="en-US" sz="2200" dirty="0" smtClean="0"/>
              <a:t>Observation of dynamic relational processes productive of longitudinal experiences of marginalisation and vulnerability in the lives of younger and older men,</a:t>
            </a:r>
          </a:p>
          <a:p>
            <a:pPr lvl="1"/>
            <a:r>
              <a:rPr lang="en-US" sz="2200" dirty="0" smtClean="0"/>
              <a:t>Bringing low income men into the analytic ‘field of visibility’ (Foucault, 1985) in a context where they are usually absented</a:t>
            </a:r>
          </a:p>
        </p:txBody>
      </p:sp>
      <p:sp>
        <p:nvSpPr>
          <p:cNvPr id="4" name="Slide Number Placeholder 3"/>
          <p:cNvSpPr>
            <a:spLocks noGrp="1"/>
          </p:cNvSpPr>
          <p:nvPr>
            <p:ph type="sldNum" sz="quarter" idx="10"/>
          </p:nvPr>
        </p:nvSpPr>
        <p:spPr/>
        <p:txBody>
          <a:bodyPr/>
          <a:lstStyle/>
          <a:p>
            <a:fld id="{9169B6A7-84BE-B241-8029-67FFEBC5D2A9}" type="slidenum">
              <a:rPr lang="en-US" smtClean="0"/>
              <a:t>14</a:t>
            </a:fld>
            <a:endParaRPr lang="en-US"/>
          </a:p>
        </p:txBody>
      </p:sp>
    </p:spTree>
    <p:extLst>
      <p:ext uri="{BB962C8B-B14F-4D97-AF65-F5344CB8AC3E}">
        <p14:creationId xmlns:p14="http://schemas.microsoft.com/office/powerpoint/2010/main" val="55295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14751746-940B-D342-9D6F-918480E980D4}" type="datetimeFigureOut">
              <a:rPr lang="en-US" smtClean="0"/>
              <a:t>03/07/18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751746-940B-D342-9D6F-918480E980D4}" type="datetimeFigureOut">
              <a:rPr lang="en-US" smtClean="0"/>
              <a:t>03/07/18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751746-940B-D342-9D6F-918480E980D4}" type="datetimeFigureOut">
              <a:rPr lang="en-US" smtClean="0"/>
              <a:t>03/07/18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4751746-940B-D342-9D6F-918480E980D4}" type="datetimeFigureOut">
              <a:rPr lang="en-US" smtClean="0"/>
              <a:t>03/07/18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4751746-940B-D342-9D6F-918480E980D4}" type="datetimeFigureOut">
              <a:rPr lang="en-US" smtClean="0"/>
              <a:t>03/07/18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14751746-940B-D342-9D6F-918480E980D4}" type="datetimeFigureOut">
              <a:rPr lang="en-US" smtClean="0"/>
              <a:t>03/07/18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4751746-940B-D342-9D6F-918480E980D4}" type="datetimeFigureOut">
              <a:rPr lang="en-US" smtClean="0"/>
              <a:t>03/07/18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4751746-940B-D342-9D6F-918480E980D4}" type="datetimeFigureOut">
              <a:rPr lang="en-US" smtClean="0"/>
              <a:t>03/07/18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51746-940B-D342-9D6F-918480E980D4}" type="datetimeFigureOut">
              <a:rPr lang="en-US" smtClean="0"/>
              <a:t>03/07/18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47588-FB74-3E40-8CB0-84812B8736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GB"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4751746-940B-D342-9D6F-918480E980D4}" type="datetimeFigureOut">
              <a:rPr lang="en-US" smtClean="0"/>
              <a:t>03/07/18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47588-FB74-3E40-8CB0-84812B87363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7"/>
          <p:cNvSpPr>
            <a:spLocks noGrp="1"/>
          </p:cNvSpPr>
          <p:nvPr>
            <p:ph type="dt" sz="half" idx="10"/>
          </p:nvPr>
        </p:nvSpPr>
        <p:spPr/>
        <p:txBody>
          <a:bodyPr/>
          <a:lstStyle/>
          <a:p>
            <a:fld id="{14751746-940B-D342-9D6F-918480E980D4}" type="datetimeFigureOut">
              <a:rPr lang="en-US" smtClean="0"/>
              <a:t>03/07/18</a:t>
            </a:fld>
            <a:endParaRPr lang="en-US"/>
          </a:p>
        </p:txBody>
      </p:sp>
      <p:sp>
        <p:nvSpPr>
          <p:cNvPr id="9" name="Slide Number Placeholder 8"/>
          <p:cNvSpPr>
            <a:spLocks noGrp="1"/>
          </p:cNvSpPr>
          <p:nvPr>
            <p:ph type="sldNum" sz="quarter" idx="11"/>
          </p:nvPr>
        </p:nvSpPr>
        <p:spPr/>
        <p:txBody>
          <a:bodyPr/>
          <a:lstStyle/>
          <a:p>
            <a:fld id="{6FA47588-FB74-3E40-8CB0-84812B87363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A47588-FB74-3E40-8CB0-84812B87363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4751746-940B-D342-9D6F-918480E980D4}" type="datetimeFigureOut">
              <a:rPr lang="en-US" smtClean="0"/>
              <a:t>03/07/18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imescapes.leeds.ac.uk/assets/files/archive/The-Timescapes-Archive-Repor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89" y="-239210"/>
            <a:ext cx="7742275" cy="3190384"/>
          </a:xfrm>
        </p:spPr>
        <p:txBody>
          <a:bodyPr/>
          <a:lstStyle/>
          <a:p>
            <a:pPr algn="ctr"/>
            <a:r>
              <a:rPr lang="en-US" sz="4400" dirty="0" smtClean="0">
                <a:solidFill>
                  <a:schemeClr val="accent1">
                    <a:lumMod val="75000"/>
                  </a:schemeClr>
                </a:solidFill>
              </a:rPr>
              <a:t>Strategies for collective qualitative secondary analysis using combined datasets</a:t>
            </a:r>
            <a:endParaRPr lang="en-US" sz="4400" dirty="0">
              <a:solidFill>
                <a:schemeClr val="accent1">
                  <a:lumMod val="75000"/>
                </a:schemeClr>
              </a:solidFill>
            </a:endParaRPr>
          </a:p>
        </p:txBody>
      </p:sp>
      <p:sp>
        <p:nvSpPr>
          <p:cNvPr id="3" name="Subtitle 2"/>
          <p:cNvSpPr>
            <a:spLocks noGrp="1"/>
          </p:cNvSpPr>
          <p:nvPr>
            <p:ph type="subTitle" idx="1"/>
          </p:nvPr>
        </p:nvSpPr>
        <p:spPr>
          <a:xfrm>
            <a:off x="772885" y="3884022"/>
            <a:ext cx="6669208" cy="1911583"/>
          </a:xfrm>
        </p:spPr>
        <p:txBody>
          <a:bodyPr>
            <a:normAutofit/>
          </a:bodyPr>
          <a:lstStyle/>
          <a:p>
            <a:r>
              <a:rPr lang="en-US" sz="2400" dirty="0" err="1" smtClean="0">
                <a:solidFill>
                  <a:srgbClr val="10253F"/>
                </a:solidFill>
              </a:rPr>
              <a:t>Dr</a:t>
            </a:r>
            <a:r>
              <a:rPr lang="en-US" sz="2400" dirty="0" smtClean="0">
                <a:solidFill>
                  <a:srgbClr val="10253F"/>
                </a:solidFill>
              </a:rPr>
              <a:t> Anna Tarrant, University of Lincoln</a:t>
            </a:r>
          </a:p>
          <a:p>
            <a:r>
              <a:rPr lang="en-US" sz="2400" dirty="0" err="1">
                <a:solidFill>
                  <a:srgbClr val="10253F"/>
                </a:solidFill>
              </a:rPr>
              <a:t>Dr</a:t>
            </a:r>
            <a:r>
              <a:rPr lang="en-US" sz="2400" dirty="0">
                <a:solidFill>
                  <a:srgbClr val="10253F"/>
                </a:solidFill>
              </a:rPr>
              <a:t> Kahryn </a:t>
            </a:r>
            <a:r>
              <a:rPr lang="en-US" sz="2400" dirty="0" smtClean="0">
                <a:solidFill>
                  <a:srgbClr val="10253F"/>
                </a:solidFill>
              </a:rPr>
              <a:t>Hughes, University of Leeds</a:t>
            </a:r>
          </a:p>
          <a:p>
            <a:endParaRPr lang="en-US" sz="2400" b="1" dirty="0" smtClean="0">
              <a:solidFill>
                <a:srgbClr val="10253F"/>
              </a:solidFill>
            </a:endParaRPr>
          </a:p>
          <a:p>
            <a:r>
              <a:rPr lang="en-US" sz="2400" u="sng" dirty="0" err="1" smtClean="0">
                <a:solidFill>
                  <a:srgbClr val="10253F"/>
                </a:solidFill>
              </a:rPr>
              <a:t>atarrant@lincoln.ac.uk</a:t>
            </a:r>
            <a:endParaRPr lang="en-US" sz="2400" u="sng" dirty="0">
              <a:solidFill>
                <a:srgbClr val="10253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94" y="5671486"/>
            <a:ext cx="1709858" cy="1009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385" y="6060696"/>
            <a:ext cx="1913300" cy="5497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016" y="5661046"/>
            <a:ext cx="1262743" cy="1262743"/>
          </a:xfrm>
          <a:prstGeom prst="rect">
            <a:avLst/>
          </a:prstGeom>
        </p:spPr>
      </p:pic>
    </p:spTree>
    <p:extLst>
      <p:ext uri="{BB962C8B-B14F-4D97-AF65-F5344CB8AC3E}">
        <p14:creationId xmlns:p14="http://schemas.microsoft.com/office/powerpoint/2010/main" val="37505158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 (IGE) and Jason (FYF)</a:t>
            </a:r>
            <a:endParaRPr lang="en-US" dirty="0"/>
          </a:p>
        </p:txBody>
      </p:sp>
      <p:sp>
        <p:nvSpPr>
          <p:cNvPr id="3" name="Content Placeholder 2"/>
          <p:cNvSpPr>
            <a:spLocks noGrp="1"/>
          </p:cNvSpPr>
          <p:nvPr>
            <p:ph idx="1"/>
          </p:nvPr>
        </p:nvSpPr>
        <p:spPr/>
        <p:txBody>
          <a:bodyPr/>
          <a:lstStyle/>
          <a:p>
            <a:pPr marL="114300" indent="0">
              <a:buNone/>
            </a:pPr>
            <a:r>
              <a:rPr lang="en-US" sz="2400" dirty="0" smtClean="0"/>
              <a:t>Can we build an intergenerational sample?</a:t>
            </a:r>
          </a:p>
          <a:p>
            <a:r>
              <a:rPr lang="en-US" sz="2400" b="1" dirty="0" smtClean="0"/>
              <a:t>Victor</a:t>
            </a:r>
            <a:r>
              <a:rPr lang="en-US" sz="2400" b="1" dirty="0"/>
              <a:t>, </a:t>
            </a:r>
            <a:r>
              <a:rPr lang="en-US" sz="2400" b="1" dirty="0" smtClean="0"/>
              <a:t>age 44</a:t>
            </a:r>
          </a:p>
          <a:p>
            <a:pPr lvl="1"/>
            <a:r>
              <a:rPr lang="en-US" dirty="0"/>
              <a:t>R</a:t>
            </a:r>
            <a:r>
              <a:rPr lang="en-US" dirty="0" smtClean="0"/>
              <a:t>e</a:t>
            </a:r>
            <a:r>
              <a:rPr lang="en-US" dirty="0"/>
              <a:t>-partnered </a:t>
            </a:r>
            <a:r>
              <a:rPr lang="en-US" dirty="0" smtClean="0"/>
              <a:t>father with a son from a previous relationship,</a:t>
            </a:r>
          </a:p>
          <a:p>
            <a:pPr lvl="1"/>
            <a:r>
              <a:rPr lang="en-US" dirty="0" smtClean="0"/>
              <a:t>Married to Carolyn who has four children and a grandson, for whom they engage as informal kinship carers across data sweeps,</a:t>
            </a:r>
          </a:p>
          <a:p>
            <a:pPr lvl="1"/>
            <a:r>
              <a:rPr lang="en-US" dirty="0" smtClean="0"/>
              <a:t>Generational identities include; ‘absent’ father, ‘young’ dad, step-father, step-grandfather and foster parent</a:t>
            </a:r>
          </a:p>
          <a:p>
            <a:pPr lvl="1"/>
            <a:endParaRPr lang="en-US" dirty="0" smtClean="0"/>
          </a:p>
          <a:p>
            <a:r>
              <a:rPr lang="en-US" sz="2400" b="1" dirty="0" smtClean="0"/>
              <a:t>Jason, 20 years</a:t>
            </a:r>
            <a:endParaRPr lang="en-GB" dirty="0" smtClean="0"/>
          </a:p>
          <a:p>
            <a:pPr lvl="1"/>
            <a:r>
              <a:rPr lang="en-GB" dirty="0" smtClean="0"/>
              <a:t>Has a son but is in an on/off relationship with the mother of his child,</a:t>
            </a:r>
          </a:p>
          <a:p>
            <a:pPr lvl="1"/>
            <a:r>
              <a:rPr lang="en-GB" dirty="0" smtClean="0"/>
              <a:t>Has an ‘absent’ father who has re-partnered several times,</a:t>
            </a:r>
          </a:p>
          <a:p>
            <a:pPr lvl="1"/>
            <a:endParaRPr lang="en-GB" dirty="0"/>
          </a:p>
          <a:p>
            <a:pPr marL="114300" indent="0">
              <a:buNone/>
            </a:pPr>
            <a:endParaRPr lang="en-US" dirty="0"/>
          </a:p>
        </p:txBody>
      </p:sp>
    </p:spTree>
    <p:extLst>
      <p:ext uri="{BB962C8B-B14F-4D97-AF65-F5344CB8AC3E}">
        <p14:creationId xmlns:p14="http://schemas.microsoft.com/office/powerpoint/2010/main" val="2208446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Analysis</a:t>
            </a:r>
            <a:endParaRPr lang="en-US" sz="4400" dirty="0"/>
          </a:p>
        </p:txBody>
      </p:sp>
      <p:sp>
        <p:nvSpPr>
          <p:cNvPr id="3" name="Content Placeholder 2"/>
          <p:cNvSpPr>
            <a:spLocks noGrp="1"/>
          </p:cNvSpPr>
          <p:nvPr>
            <p:ph idx="1"/>
          </p:nvPr>
        </p:nvSpPr>
        <p:spPr/>
        <p:txBody>
          <a:bodyPr/>
          <a:lstStyle/>
          <a:p>
            <a:r>
              <a:rPr lang="en-US" dirty="0" smtClean="0"/>
              <a:t>We asked whether Victor could be a proxy for Jason’s dad as an absent father, and provide an intergenerational case to sit alongside Jason’s dads experiences of being absent or present through Jason’s account,</a:t>
            </a:r>
          </a:p>
          <a:p>
            <a:r>
              <a:rPr lang="en-US" dirty="0" smtClean="0"/>
              <a:t>Could Victor be a future case for Will, Karl or Jason?</a:t>
            </a:r>
          </a:p>
          <a:p>
            <a:r>
              <a:rPr lang="en-US" b="1" dirty="0" smtClean="0"/>
              <a:t>No -</a:t>
            </a:r>
            <a:r>
              <a:rPr lang="en-US" dirty="0" smtClean="0"/>
              <a:t> not enough data to do this kind of work in either dataset because of focus of each study,</a:t>
            </a:r>
          </a:p>
          <a:p>
            <a:r>
              <a:rPr lang="en-US" dirty="0" smtClean="0"/>
              <a:t>Concluded the need for new research with an expanded focus and sample,</a:t>
            </a:r>
          </a:p>
          <a:p>
            <a:r>
              <a:rPr lang="en-US" dirty="0" smtClean="0"/>
              <a:t>Similarities between Victor and Jason’s dad prompted further consideration of shared generational experience – development of intragenerational cohorts from both studies</a:t>
            </a:r>
            <a:endParaRPr lang="en-US" dirty="0"/>
          </a:p>
        </p:txBody>
      </p:sp>
    </p:spTree>
    <p:extLst>
      <p:ext uri="{BB962C8B-B14F-4D97-AF65-F5344CB8AC3E}">
        <p14:creationId xmlns:p14="http://schemas.microsoft.com/office/powerpoint/2010/main" val="2606797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Intragenerational cohort analysis</a:t>
            </a:r>
            <a:endParaRPr lang="en-US" sz="4000" dirty="0"/>
          </a:p>
        </p:txBody>
      </p:sp>
      <p:sp>
        <p:nvSpPr>
          <p:cNvPr id="3" name="Content Placeholder 2"/>
          <p:cNvSpPr>
            <a:spLocks noGrp="1"/>
          </p:cNvSpPr>
          <p:nvPr>
            <p:ph idx="1"/>
          </p:nvPr>
        </p:nvSpPr>
        <p:spPr>
          <a:xfrm>
            <a:off x="457200" y="1600200"/>
            <a:ext cx="7862558" cy="5257800"/>
          </a:xfrm>
        </p:spPr>
        <p:txBody>
          <a:bodyPr>
            <a:normAutofit/>
          </a:bodyPr>
          <a:lstStyle/>
          <a:p>
            <a:pPr marL="114300" indent="0">
              <a:buNone/>
            </a:pPr>
            <a:r>
              <a:rPr lang="en-US" dirty="0"/>
              <a:t>  </a:t>
            </a:r>
            <a:endParaRPr lang="en-GB" dirty="0"/>
          </a:p>
          <a:p>
            <a:pPr marL="114300" indent="0">
              <a:buNone/>
            </a:pPr>
            <a:endParaRPr lang="en-GB" dirty="0"/>
          </a:p>
          <a:p>
            <a:endParaRPr lang="en-US" dirty="0"/>
          </a:p>
        </p:txBody>
      </p:sp>
      <p:sp>
        <p:nvSpPr>
          <p:cNvPr id="4" name="TextBox 3"/>
          <p:cNvSpPr txBox="1"/>
          <p:nvPr/>
        </p:nvSpPr>
        <p:spPr>
          <a:xfrm>
            <a:off x="457200" y="1417638"/>
            <a:ext cx="7620000" cy="5016758"/>
          </a:xfrm>
          <a:prstGeom prst="rect">
            <a:avLst/>
          </a:prstGeom>
          <a:noFill/>
        </p:spPr>
        <p:txBody>
          <a:bodyPr wrap="square" rtlCol="0">
            <a:spAutoFit/>
          </a:bodyPr>
          <a:lstStyle/>
          <a:p>
            <a:r>
              <a:rPr lang="en-US" sz="2800" dirty="0" smtClean="0"/>
              <a:t>“Lads on the estate” – the character of young men’s caring responsibilities in low income families and contexts</a:t>
            </a:r>
          </a:p>
          <a:p>
            <a:endParaRPr lang="en-US" sz="2800" dirty="0"/>
          </a:p>
          <a:p>
            <a:r>
              <a:rPr lang="en-US" sz="2800" b="1" dirty="0" smtClean="0"/>
              <a:t>Dean, age 24, son of Sheila (IGE)</a:t>
            </a:r>
          </a:p>
          <a:p>
            <a:endParaRPr lang="en-US" sz="2800" b="1" dirty="0"/>
          </a:p>
          <a:p>
            <a:r>
              <a:rPr lang="en-US" sz="2800" b="1" dirty="0" smtClean="0"/>
              <a:t>Steve, age 28, </a:t>
            </a:r>
            <a:r>
              <a:rPr lang="en-US" sz="2800" b="1" dirty="0"/>
              <a:t>son of Sheila (IGE</a:t>
            </a:r>
            <a:r>
              <a:rPr lang="en-US" sz="2800" b="1" dirty="0" smtClean="0"/>
              <a:t>)</a:t>
            </a:r>
          </a:p>
          <a:p>
            <a:pPr marL="342900" indent="-342900">
              <a:buFont typeface="Arial"/>
              <a:buChar char="•"/>
            </a:pPr>
            <a:r>
              <a:rPr lang="en-US" sz="2800" dirty="0" smtClean="0"/>
              <a:t>Describe protective strategies and efforts for their younger brother to stop him getting into trouble with the police</a:t>
            </a:r>
          </a:p>
          <a:p>
            <a:endParaRPr lang="en-US" sz="2000" dirty="0" smtClean="0"/>
          </a:p>
          <a:p>
            <a:pPr marL="342900" indent="-342900">
              <a:buFont typeface="Arial"/>
              <a:buChar char="•"/>
            </a:pPr>
            <a:endParaRPr lang="en-US" sz="2000" dirty="0" smtClean="0"/>
          </a:p>
        </p:txBody>
      </p:sp>
    </p:spTree>
    <p:extLst>
      <p:ext uri="{BB962C8B-B14F-4D97-AF65-F5344CB8AC3E}">
        <p14:creationId xmlns:p14="http://schemas.microsoft.com/office/powerpoint/2010/main" val="1515202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Intragenerational </a:t>
            </a:r>
            <a:r>
              <a:rPr lang="en-US" sz="3200" dirty="0"/>
              <a:t>commonalities between IGE and </a:t>
            </a:r>
            <a:r>
              <a:rPr lang="en-US" sz="3200" dirty="0" smtClean="0"/>
              <a:t>FYF</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What we were able to observe in bringing datasets together:</a:t>
            </a:r>
          </a:p>
          <a:p>
            <a:pPr lvl="1"/>
            <a:r>
              <a:rPr lang="en-US" sz="2400" dirty="0"/>
              <a:t>Volatility in relationships with partners of young children,</a:t>
            </a:r>
          </a:p>
          <a:p>
            <a:pPr lvl="1" indent="-342900">
              <a:buFont typeface="Arial"/>
              <a:buChar char="•"/>
            </a:pPr>
            <a:r>
              <a:rPr lang="en-US" sz="2400" dirty="0"/>
              <a:t>Insecurity in work and worklessness,</a:t>
            </a:r>
          </a:p>
          <a:p>
            <a:pPr lvl="1" indent="-342900">
              <a:buFont typeface="Arial"/>
              <a:buChar char="•"/>
            </a:pPr>
            <a:r>
              <a:rPr lang="en-US" sz="2400" dirty="0"/>
              <a:t>Nepotism around securing casual work through family and extended family relationships,</a:t>
            </a:r>
          </a:p>
          <a:p>
            <a:pPr lvl="1" indent="-342900">
              <a:buFont typeface="Arial"/>
              <a:buChar char="•"/>
            </a:pPr>
            <a:r>
              <a:rPr lang="en-US" sz="2400" dirty="0"/>
              <a:t>Difficulties with maternal grandmothers as gatekeepers to children and other resources such as </a:t>
            </a:r>
            <a:r>
              <a:rPr lang="en-US" sz="2400" dirty="0" smtClean="0"/>
              <a:t>employment	</a:t>
            </a:r>
            <a:endParaRPr lang="en-US" sz="2400" dirty="0"/>
          </a:p>
          <a:p>
            <a:pPr lvl="1" indent="-342900">
              <a:buFont typeface="Arial"/>
              <a:buChar char="•"/>
            </a:pPr>
            <a:r>
              <a:rPr lang="en-US" sz="2400" dirty="0"/>
              <a:t>Enduring character of marginalisation and vulnerability</a:t>
            </a:r>
          </a:p>
          <a:p>
            <a:endParaRPr lang="en-US" dirty="0"/>
          </a:p>
        </p:txBody>
      </p:sp>
    </p:spTree>
    <p:extLst>
      <p:ext uri="{BB962C8B-B14F-4D97-AF65-F5344CB8AC3E}">
        <p14:creationId xmlns:p14="http://schemas.microsoft.com/office/powerpoint/2010/main" val="653189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7" y="46038"/>
            <a:ext cx="76200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186266" y="1184276"/>
            <a:ext cx="8178799" cy="5351991"/>
          </a:xfrm>
        </p:spPr>
        <p:txBody>
          <a:bodyPr>
            <a:noAutofit/>
          </a:bodyPr>
          <a:lstStyle/>
          <a:p>
            <a:r>
              <a:rPr lang="en-US" sz="1800" dirty="0" smtClean="0"/>
              <a:t>Analytical workshops with purposefully assembled researchers an important methodological strategy in bringing existing data together,</a:t>
            </a:r>
          </a:p>
          <a:p>
            <a:pPr marL="114300" indent="0">
              <a:buNone/>
            </a:pPr>
            <a:endParaRPr lang="en-US" sz="1800" dirty="0" smtClean="0"/>
          </a:p>
          <a:p>
            <a:r>
              <a:rPr lang="en-US" sz="1800" dirty="0" smtClean="0"/>
              <a:t>These supported us to test the possibilities of bringing two different QL datasets together in ‘meaningful analytical conversation’ (Irwin and </a:t>
            </a:r>
            <a:r>
              <a:rPr lang="en-US" sz="1800" dirty="0" err="1" smtClean="0"/>
              <a:t>Winterton</a:t>
            </a:r>
            <a:r>
              <a:rPr lang="en-US" sz="1800" dirty="0" smtClean="0"/>
              <a:t>, 2011a, b),</a:t>
            </a:r>
          </a:p>
          <a:p>
            <a:pPr marL="114300" indent="0">
              <a:buNone/>
            </a:pPr>
            <a:endParaRPr lang="en-US" sz="1800" dirty="0" smtClean="0"/>
          </a:p>
          <a:p>
            <a:r>
              <a:rPr lang="en-US" sz="1800" dirty="0" smtClean="0"/>
              <a:t>Where we engaged in breadth analysis in the workshops, in subsequent work we engaged in more depth analysis to test our questions,</a:t>
            </a:r>
          </a:p>
          <a:p>
            <a:pPr marL="114300" indent="0">
              <a:buNone/>
            </a:pPr>
            <a:endParaRPr lang="en-US" sz="1800" dirty="0" smtClean="0"/>
          </a:p>
          <a:p>
            <a:r>
              <a:rPr lang="en-US" sz="1800" dirty="0" smtClean="0"/>
              <a:t>Our strategy and endeavors towards theoretical refinement helped us to determine the possibilities and limits of what we were able to achieve,</a:t>
            </a:r>
          </a:p>
          <a:p>
            <a:endParaRPr lang="en-US" sz="1800" dirty="0"/>
          </a:p>
          <a:p>
            <a:r>
              <a:rPr lang="en-US" sz="1800" dirty="0" smtClean="0"/>
              <a:t>What did we gain? </a:t>
            </a:r>
            <a:r>
              <a:rPr lang="en-US" sz="1800" dirty="0"/>
              <a:t>We saw </a:t>
            </a:r>
            <a:r>
              <a:rPr lang="en-US" sz="1800" dirty="0" smtClean="0"/>
              <a:t>where and when men were able to </a:t>
            </a:r>
            <a:r>
              <a:rPr lang="en-US" sz="1800" dirty="0"/>
              <a:t>explicitly intervene in people’s </a:t>
            </a:r>
            <a:r>
              <a:rPr lang="en-US" sz="1800" dirty="0" smtClean="0"/>
              <a:t>lives in their families</a:t>
            </a:r>
          </a:p>
          <a:p>
            <a:endParaRPr lang="en-US" sz="1800" dirty="0"/>
          </a:p>
          <a:p>
            <a:r>
              <a:rPr lang="en-US" sz="1800" dirty="0" err="1" smtClean="0"/>
              <a:t>Galvanised</a:t>
            </a:r>
            <a:r>
              <a:rPr lang="en-US" sz="1800" dirty="0" smtClean="0"/>
              <a:t> to case further from the data to take this QSA work forward in new and creative ways (Tarrant and Hughes, forthcoming)</a:t>
            </a:r>
            <a:endParaRPr lang="en-US" sz="1800" dirty="0"/>
          </a:p>
        </p:txBody>
      </p:sp>
    </p:spTree>
    <p:extLst>
      <p:ext uri="{BB962C8B-B14F-4D97-AF65-F5344CB8AC3E}">
        <p14:creationId xmlns:p14="http://schemas.microsoft.com/office/powerpoint/2010/main" val="1356348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3228"/>
            <a:ext cx="76200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54000" y="1129772"/>
            <a:ext cx="7924800" cy="5477933"/>
          </a:xfrm>
        </p:spPr>
        <p:txBody>
          <a:bodyPr>
            <a:noAutofit/>
          </a:bodyPr>
          <a:lstStyle/>
          <a:p>
            <a:r>
              <a:rPr lang="en-US" sz="1500" dirty="0" err="1" smtClean="0"/>
              <a:t>Emmel</a:t>
            </a:r>
            <a:r>
              <a:rPr lang="en-US" sz="1500" dirty="0" smtClean="0"/>
              <a:t> and Hughes (2010) </a:t>
            </a:r>
            <a:r>
              <a:rPr lang="en-US" sz="1500" dirty="0"/>
              <a:t>‘Recession, it’s all the same to us son’: The longitudinal </a:t>
            </a:r>
            <a:r>
              <a:rPr lang="en-US" sz="1500" dirty="0" smtClean="0"/>
              <a:t>experience (</a:t>
            </a:r>
            <a:r>
              <a:rPr lang="en-US" sz="1500" dirty="0"/>
              <a:t>1999–2010) of </a:t>
            </a:r>
            <a:r>
              <a:rPr lang="en-US" sz="1500" dirty="0" smtClean="0"/>
              <a:t>deprivation, </a:t>
            </a:r>
            <a:r>
              <a:rPr lang="en-US" sz="1500" i="1" dirty="0" smtClean="0"/>
              <a:t>Twenty-First </a:t>
            </a:r>
            <a:r>
              <a:rPr lang="en-US" sz="1500" i="1" dirty="0"/>
              <a:t>Century </a:t>
            </a:r>
            <a:r>
              <a:rPr lang="en-US" sz="1500" i="1" dirty="0" smtClean="0"/>
              <a:t>Society</a:t>
            </a:r>
            <a:r>
              <a:rPr lang="en-US" sz="1500" dirty="0" smtClean="0"/>
              <a:t>, 5 (</a:t>
            </a:r>
            <a:r>
              <a:rPr lang="en-US" sz="1500" dirty="0"/>
              <a:t>2): 171–181</a:t>
            </a:r>
            <a:r>
              <a:rPr lang="en-US" sz="1500" dirty="0" smtClean="0"/>
              <a:t>.</a:t>
            </a:r>
          </a:p>
          <a:p>
            <a:endParaRPr lang="en-US" sz="1500" dirty="0" smtClean="0"/>
          </a:p>
          <a:p>
            <a:r>
              <a:rPr lang="en-US" sz="1500" dirty="0"/>
              <a:t>Irwin, S. and </a:t>
            </a:r>
            <a:r>
              <a:rPr lang="en-US" sz="1500" dirty="0" err="1"/>
              <a:t>Winterton</a:t>
            </a:r>
            <a:r>
              <a:rPr lang="en-US" sz="1500" dirty="0"/>
              <a:t>, M. (2011a) </a:t>
            </a:r>
            <a:r>
              <a:rPr lang="en-GB" sz="1500" i="1" dirty="0"/>
              <a:t>Debates in qualitative secondary analysis: Critical reflections</a:t>
            </a:r>
            <a:r>
              <a:rPr lang="en-GB" sz="1500" dirty="0"/>
              <a:t>, Timescapes Working Paper, Series No. 4. Retrieved from http://</a:t>
            </a:r>
            <a:r>
              <a:rPr lang="en-GB" sz="1500" dirty="0" err="1"/>
              <a:t>www.timescapes</a:t>
            </a:r>
            <a:r>
              <a:rPr lang="en-GB" sz="1500" dirty="0"/>
              <a:t>. </a:t>
            </a:r>
            <a:r>
              <a:rPr lang="en-GB" sz="1500" dirty="0" err="1"/>
              <a:t>leeds.ac.uk</a:t>
            </a:r>
            <a:r>
              <a:rPr lang="en-GB" sz="1500" dirty="0"/>
              <a:t>/assets/files/WP4%20March%202011.pdf, [Accessed 25.08.2015] </a:t>
            </a:r>
            <a:endParaRPr lang="en-GB" sz="1500" dirty="0" smtClean="0"/>
          </a:p>
          <a:p>
            <a:endParaRPr lang="en-US" sz="1500" dirty="0"/>
          </a:p>
          <a:p>
            <a:r>
              <a:rPr lang="en-US" sz="1500" dirty="0" smtClean="0"/>
              <a:t>Irwin, S. and </a:t>
            </a:r>
            <a:r>
              <a:rPr lang="en-US" sz="1500" dirty="0" err="1" smtClean="0"/>
              <a:t>Winterton</a:t>
            </a:r>
            <a:r>
              <a:rPr lang="en-US" sz="1500" dirty="0" smtClean="0"/>
              <a:t>, M. (2011b) </a:t>
            </a:r>
            <a:r>
              <a:rPr lang="en-GB" sz="1500" i="1" dirty="0"/>
              <a:t>Qualitative Secondary analysis: A Guide to Practice</a:t>
            </a:r>
            <a:r>
              <a:rPr lang="en-GB" sz="1500" dirty="0"/>
              <a:t>, Timescapes Methods Guide Series No. 19. http://</a:t>
            </a:r>
            <a:r>
              <a:rPr lang="en-GB" sz="1500" dirty="0" err="1"/>
              <a:t>www.timescapes.leeds.ac.uk</a:t>
            </a:r>
            <a:r>
              <a:rPr lang="en-GB" sz="1500" dirty="0"/>
              <a:t>/assets/files/</a:t>
            </a:r>
            <a:r>
              <a:rPr lang="en-GB" sz="1500" dirty="0" err="1"/>
              <a:t>secondary_analysis</a:t>
            </a:r>
            <a:r>
              <a:rPr lang="en-GB" sz="1500" dirty="0"/>
              <a:t>/working%20papers/WP7-Nov-2011.pdf, [Accessed 25.08.2015] </a:t>
            </a:r>
            <a:endParaRPr lang="en-GB" sz="1500" dirty="0" smtClean="0"/>
          </a:p>
          <a:p>
            <a:endParaRPr lang="en-US" sz="1500" dirty="0" smtClean="0"/>
          </a:p>
          <a:p>
            <a:r>
              <a:rPr lang="en-US" sz="1500" dirty="0" smtClean="0"/>
              <a:t>Neale, B. (2012)</a:t>
            </a:r>
            <a:r>
              <a:rPr lang="en-US" sz="1500" dirty="0"/>
              <a:t> The Timescapes Archive: A resource for qualitative longitudinal </a:t>
            </a:r>
            <a:r>
              <a:rPr lang="en-US" sz="1500" dirty="0" smtClean="0"/>
              <a:t>research. Available </a:t>
            </a:r>
            <a:r>
              <a:rPr lang="en-US" sz="1500" dirty="0"/>
              <a:t>at: </a:t>
            </a:r>
            <a:r>
              <a:rPr lang="en-US" sz="1500" dirty="0">
                <a:hlinkClick r:id="rId2"/>
              </a:rPr>
              <a:t>http://www.timescapes.leeds.ac.uk/assets/files/archive/The-</a:t>
            </a:r>
            <a:r>
              <a:rPr lang="en-US" sz="1500" dirty="0" smtClean="0">
                <a:hlinkClick r:id="rId2"/>
              </a:rPr>
              <a:t>Timescapes-Archive</a:t>
            </a:r>
            <a:r>
              <a:rPr lang="en-US" sz="1500" dirty="0">
                <a:hlinkClick r:id="rId2"/>
              </a:rPr>
              <a:t>-Report.pdf</a:t>
            </a:r>
            <a:r>
              <a:rPr lang="en-US" sz="1500" dirty="0" smtClean="0"/>
              <a:t>.</a:t>
            </a:r>
          </a:p>
          <a:p>
            <a:endParaRPr lang="en-US" sz="1500" dirty="0" smtClean="0"/>
          </a:p>
          <a:p>
            <a:r>
              <a:rPr lang="en-US" sz="1500" dirty="0" smtClean="0"/>
              <a:t>Tarrant, A. and Hughes, K. (2018) Qualitative Secondary Analysis: Building Longitudinal Samples to Understand Men’s Generational Identities in Low Income Contexts, </a:t>
            </a:r>
            <a:r>
              <a:rPr lang="en-US" sz="1500" i="1" dirty="0" smtClean="0"/>
              <a:t>Sociology, </a:t>
            </a:r>
            <a:r>
              <a:rPr lang="en-US" sz="1500" dirty="0" smtClean="0"/>
              <a:t>0 (0).</a:t>
            </a:r>
          </a:p>
          <a:p>
            <a:endParaRPr lang="en-US" sz="1500" dirty="0" smtClean="0"/>
          </a:p>
          <a:p>
            <a:r>
              <a:rPr lang="en-US" sz="1500" dirty="0" smtClean="0"/>
              <a:t>Tarrant, A. and Hughes, K. (forthcoming) </a:t>
            </a:r>
            <a:r>
              <a:rPr lang="en-US" sz="1500" i="1" dirty="0" smtClean="0"/>
              <a:t>Precarious Families, Marginalised: Telling Longitudinal Stories of Low-Income Life, </a:t>
            </a:r>
            <a:r>
              <a:rPr lang="en-US" sz="1500" dirty="0" smtClean="0"/>
              <a:t>London:</a:t>
            </a:r>
            <a:r>
              <a:rPr lang="en-US" sz="1500" i="1" dirty="0" smtClean="0"/>
              <a:t> </a:t>
            </a:r>
            <a:r>
              <a:rPr lang="en-US" sz="1500" dirty="0" smtClean="0"/>
              <a:t>Palgrave Pivot.</a:t>
            </a:r>
            <a:endParaRPr lang="en-US" sz="1500" dirty="0"/>
          </a:p>
        </p:txBody>
      </p:sp>
    </p:spTree>
    <p:extLst>
      <p:ext uri="{BB962C8B-B14F-4D97-AF65-F5344CB8AC3E}">
        <p14:creationId xmlns:p14="http://schemas.microsoft.com/office/powerpoint/2010/main" val="12329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2971"/>
            <a:ext cx="7620000" cy="1143000"/>
          </a:xfrm>
        </p:spPr>
        <p:txBody>
          <a:bodyPr/>
          <a:lstStyle/>
          <a:p>
            <a:r>
              <a:rPr lang="en-GB" dirty="0" smtClean="0"/>
              <a:t>Starting point: data re-use</a:t>
            </a:r>
            <a:endParaRPr lang="en-GB" dirty="0"/>
          </a:p>
        </p:txBody>
      </p:sp>
      <p:sp>
        <p:nvSpPr>
          <p:cNvPr id="3" name="Content Placeholder 2"/>
          <p:cNvSpPr>
            <a:spLocks noGrp="1"/>
          </p:cNvSpPr>
          <p:nvPr>
            <p:ph idx="1"/>
          </p:nvPr>
        </p:nvSpPr>
        <p:spPr>
          <a:xfrm>
            <a:off x="152400" y="1312333"/>
            <a:ext cx="8229600" cy="5545667"/>
          </a:xfrm>
        </p:spPr>
        <p:txBody>
          <a:bodyPr>
            <a:normAutofit fontScale="85000" lnSpcReduction="20000"/>
          </a:bodyPr>
          <a:lstStyle/>
          <a:p>
            <a:pPr marL="114300" indent="0" algn="ctr">
              <a:buNone/>
            </a:pPr>
            <a:r>
              <a:rPr lang="en-GB" i="1" dirty="0" smtClean="0"/>
              <a:t>	There </a:t>
            </a:r>
            <a:r>
              <a:rPr lang="en-GB" i="1" dirty="0"/>
              <a:t>is no a-priori privileged moment in time in which </a:t>
            </a:r>
            <a:r>
              <a:rPr lang="en-GB" i="1" dirty="0" smtClean="0"/>
              <a:t>	we can </a:t>
            </a:r>
            <a:r>
              <a:rPr lang="en-GB" i="1" dirty="0"/>
              <a:t>gain a </a:t>
            </a:r>
            <a:r>
              <a:rPr lang="en-GB" i="1" dirty="0" smtClean="0"/>
              <a:t>deeper</a:t>
            </a:r>
            <a:r>
              <a:rPr lang="en-GB" i="1" dirty="0"/>
              <a:t>, more profound, truer insight, than </a:t>
            </a:r>
            <a:r>
              <a:rPr lang="en-GB" i="1" dirty="0" smtClean="0"/>
              <a:t>in </a:t>
            </a:r>
            <a:r>
              <a:rPr lang="en-GB" i="1" dirty="0"/>
              <a:t>any other </a:t>
            </a:r>
            <a:r>
              <a:rPr lang="en-GB" i="1" dirty="0" smtClean="0"/>
              <a:t>moment….There </a:t>
            </a:r>
            <a:r>
              <a:rPr lang="en-GB" i="1" dirty="0"/>
              <a:t>is never a single authorised </a:t>
            </a:r>
            <a:r>
              <a:rPr lang="en-GB" i="1" dirty="0" smtClean="0"/>
              <a:t>reading...It </a:t>
            </a:r>
            <a:r>
              <a:rPr lang="en-GB" i="1" dirty="0"/>
              <a:t>is the multiple </a:t>
            </a:r>
            <a:r>
              <a:rPr lang="en-GB" i="1" dirty="0" smtClean="0"/>
              <a:t>viewpoints</a:t>
            </a:r>
            <a:r>
              <a:rPr lang="en-GB" i="1" dirty="0"/>
              <a:t>, taken together, </a:t>
            </a:r>
            <a:r>
              <a:rPr lang="en-GB" i="1" dirty="0" smtClean="0"/>
              <a:t>which </a:t>
            </a:r>
            <a:r>
              <a:rPr lang="en-GB" i="1" dirty="0"/>
              <a:t>are the most illuminating </a:t>
            </a:r>
            <a:endParaRPr lang="en-GB" i="1" dirty="0" smtClean="0"/>
          </a:p>
          <a:p>
            <a:pPr marL="114300" indent="0">
              <a:buNone/>
            </a:pPr>
            <a:endParaRPr lang="en-GB" dirty="0" smtClean="0"/>
          </a:p>
          <a:p>
            <a:pPr marL="114300" indent="0">
              <a:buNone/>
            </a:pPr>
            <a:r>
              <a:rPr lang="en-GB" dirty="0" smtClean="0"/>
              <a:t>(</a:t>
            </a:r>
            <a:r>
              <a:rPr lang="en-GB" dirty="0" err="1" smtClean="0"/>
              <a:t>Brockmeier</a:t>
            </a:r>
            <a:r>
              <a:rPr lang="en-GB" dirty="0" smtClean="0"/>
              <a:t> &amp; </a:t>
            </a:r>
            <a:r>
              <a:rPr lang="en-GB" dirty="0" err="1" smtClean="0"/>
              <a:t>Resissman</a:t>
            </a:r>
            <a:r>
              <a:rPr lang="en-GB" dirty="0" smtClean="0"/>
              <a:t> </a:t>
            </a:r>
            <a:r>
              <a:rPr lang="en-GB" dirty="0"/>
              <a:t>cited in </a:t>
            </a:r>
            <a:r>
              <a:rPr lang="en-GB" dirty="0" smtClean="0"/>
              <a:t>Andrew, </a:t>
            </a:r>
            <a:r>
              <a:rPr lang="en-GB" dirty="0"/>
              <a:t>2008: 89-90). </a:t>
            </a:r>
          </a:p>
          <a:p>
            <a:pPr marL="114300" indent="0">
              <a:buNone/>
            </a:pPr>
            <a:endParaRPr lang="en-GB" dirty="0" smtClean="0"/>
          </a:p>
          <a:p>
            <a:r>
              <a:rPr lang="en-GB" dirty="0" smtClean="0"/>
              <a:t>Our starting point is </a:t>
            </a:r>
            <a:r>
              <a:rPr lang="en-GB" dirty="0"/>
              <a:t>the position </a:t>
            </a:r>
            <a:r>
              <a:rPr lang="en-GB" dirty="0" smtClean="0"/>
              <a:t>that </a:t>
            </a:r>
            <a:r>
              <a:rPr lang="en-GB" dirty="0"/>
              <a:t>research </a:t>
            </a:r>
            <a:r>
              <a:rPr lang="en-GB" dirty="0" smtClean="0"/>
              <a:t>data, including qualitative </a:t>
            </a:r>
            <a:r>
              <a:rPr lang="en-GB" dirty="0"/>
              <a:t>longitudinal research data, </a:t>
            </a:r>
            <a:r>
              <a:rPr lang="en-GB" dirty="0" smtClean="0"/>
              <a:t>are not simply ‘out there’ but are inevitably </a:t>
            </a:r>
            <a:r>
              <a:rPr lang="en-GB" dirty="0"/>
              <a:t>constructed and re-constructed in different social, spatial </a:t>
            </a:r>
            <a:r>
              <a:rPr lang="en-GB" dirty="0" smtClean="0"/>
              <a:t>and historical contexts</a:t>
            </a:r>
            <a:r>
              <a:rPr lang="en-GB" dirty="0"/>
              <a:t> </a:t>
            </a:r>
            <a:r>
              <a:rPr lang="en-GB" dirty="0" smtClean="0"/>
              <a:t>(Neale</a:t>
            </a:r>
            <a:r>
              <a:rPr lang="en-GB" dirty="0"/>
              <a:t>, 2018</a:t>
            </a:r>
            <a:r>
              <a:rPr lang="en-GB" dirty="0" smtClean="0"/>
              <a:t>)</a:t>
            </a:r>
          </a:p>
          <a:p>
            <a:endParaRPr lang="en-GB" dirty="0"/>
          </a:p>
          <a:p>
            <a:r>
              <a:rPr lang="en-GB" dirty="0" smtClean="0"/>
              <a:t>They have value and integrity in different contexts and moments</a:t>
            </a:r>
          </a:p>
          <a:p>
            <a:pPr marL="114300" indent="0">
              <a:buNone/>
            </a:pPr>
            <a:endParaRPr lang="en-GB" dirty="0"/>
          </a:p>
          <a:p>
            <a:r>
              <a:rPr lang="en-GB" dirty="0"/>
              <a:t>Sources become capable of more than one interpretation, and their meaning and salience are produced through different modes of research engagement </a:t>
            </a:r>
          </a:p>
          <a:p>
            <a:endParaRPr lang="en-GB" dirty="0"/>
          </a:p>
          <a:p>
            <a:r>
              <a:rPr lang="en-GB" dirty="0" smtClean="0"/>
              <a:t>Whether revisiting own data later or allowing others to use it, this has little bearing on the interpretive process</a:t>
            </a:r>
            <a:endParaRPr lang="en-GB" dirty="0"/>
          </a:p>
          <a:p>
            <a:pPr marL="114300" indent="0">
              <a:buNone/>
            </a:pPr>
            <a:endParaRPr lang="en-GB" dirty="0"/>
          </a:p>
          <a:p>
            <a:endParaRPr lang="en-GB" dirty="0"/>
          </a:p>
        </p:txBody>
      </p:sp>
    </p:spTree>
    <p:extLst>
      <p:ext uri="{BB962C8B-B14F-4D97-AF65-F5344CB8AC3E}">
        <p14:creationId xmlns:p14="http://schemas.microsoft.com/office/powerpoint/2010/main" val="41453485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33" y="17548"/>
            <a:ext cx="7620000" cy="1143000"/>
          </a:xfrm>
        </p:spPr>
        <p:txBody>
          <a:bodyPr/>
          <a:lstStyle/>
          <a:p>
            <a:r>
              <a:rPr lang="en-US" sz="3600" dirty="0" smtClean="0"/>
              <a:t>Timescapes and QSA</a:t>
            </a:r>
            <a:endParaRPr lang="en-US" sz="3600" dirty="0"/>
          </a:p>
        </p:txBody>
      </p:sp>
      <p:sp>
        <p:nvSpPr>
          <p:cNvPr id="3" name="Content Placeholder 2"/>
          <p:cNvSpPr>
            <a:spLocks noGrp="1"/>
          </p:cNvSpPr>
          <p:nvPr>
            <p:ph idx="1"/>
          </p:nvPr>
        </p:nvSpPr>
        <p:spPr>
          <a:xfrm>
            <a:off x="290033" y="1161816"/>
            <a:ext cx="7620000" cy="4800600"/>
          </a:xfrm>
        </p:spPr>
        <p:txBody>
          <a:bodyPr>
            <a:normAutofit fontScale="92500"/>
          </a:bodyPr>
          <a:lstStyle/>
          <a:p>
            <a:r>
              <a:rPr lang="en-US" dirty="0" smtClean="0"/>
              <a:t>QSA of two existing datasets conducted to set up Men, Poverty and Lifetimes of Care study (Tarrant, 2016)</a:t>
            </a:r>
          </a:p>
          <a:p>
            <a:pPr marL="114300" indent="0">
              <a:buNone/>
            </a:pPr>
            <a:endParaRPr lang="en-US" b="1" dirty="0"/>
          </a:p>
          <a:p>
            <a:pPr marL="114300" indent="0">
              <a:buNone/>
            </a:pPr>
            <a:r>
              <a:rPr lang="en-US" b="1" dirty="0" smtClean="0"/>
              <a:t>Bringing together two existing QL datasets </a:t>
            </a:r>
          </a:p>
          <a:p>
            <a:pPr marL="114300" indent="0">
              <a:buNone/>
            </a:pPr>
            <a:r>
              <a:rPr lang="en-US" b="1" dirty="0" smtClean="0"/>
              <a:t>- </a:t>
            </a:r>
            <a:r>
              <a:rPr lang="en-US" dirty="0" smtClean="0"/>
              <a:t>Intergenerational Exchange (IGE) and Following Young Fathers (FYF)</a:t>
            </a:r>
          </a:p>
          <a:p>
            <a:pPr marL="114300" indent="0">
              <a:buNone/>
            </a:pPr>
            <a:endParaRPr lang="en-US" dirty="0"/>
          </a:p>
          <a:p>
            <a:r>
              <a:rPr lang="en-US" dirty="0" smtClean="0"/>
              <a:t>Early superficial similarities identified: Both conducted in same UK city, both samples included people living in similar places and conditions</a:t>
            </a:r>
          </a:p>
          <a:p>
            <a:pPr marL="114300" indent="0">
              <a:buNone/>
            </a:pPr>
            <a:endParaRPr lang="en-US" dirty="0"/>
          </a:p>
          <a:p>
            <a:r>
              <a:rPr lang="en-US" dirty="0" smtClean="0"/>
              <a:t>Early analytic work (two collective analysis workshops) provided sufficient evidence to support further QSA to explore degree of linkage and complementarity of men in low income contexts. </a:t>
            </a:r>
            <a:endParaRPr lang="en-US" dirty="0"/>
          </a:p>
        </p:txBody>
      </p:sp>
      <p:pic>
        <p:nvPicPr>
          <p:cNvPr id="4" name="Picture 3"/>
          <p:cNvPicPr>
            <a:picLocks noChangeAspect="1"/>
          </p:cNvPicPr>
          <p:nvPr/>
        </p:nvPicPr>
        <p:blipFill>
          <a:blip r:embed="rId2"/>
          <a:stretch>
            <a:fillRect/>
          </a:stretch>
        </p:blipFill>
        <p:spPr>
          <a:xfrm>
            <a:off x="7480664" y="6039076"/>
            <a:ext cx="1663336" cy="723447"/>
          </a:xfrm>
          <a:prstGeom prst="rect">
            <a:avLst/>
          </a:prstGeom>
        </p:spPr>
      </p:pic>
      <p:pic>
        <p:nvPicPr>
          <p:cNvPr id="5" name="Picture 4"/>
          <p:cNvPicPr>
            <a:picLocks noChangeAspect="1"/>
          </p:cNvPicPr>
          <p:nvPr/>
        </p:nvPicPr>
        <p:blipFill>
          <a:blip r:embed="rId3"/>
          <a:stretch>
            <a:fillRect/>
          </a:stretch>
        </p:blipFill>
        <p:spPr>
          <a:xfrm>
            <a:off x="78376" y="6039075"/>
            <a:ext cx="4850674" cy="7234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535" y="6039076"/>
            <a:ext cx="2322644" cy="723447"/>
          </a:xfrm>
          <a:prstGeom prst="rect">
            <a:avLst/>
          </a:prstGeom>
        </p:spPr>
      </p:pic>
    </p:spTree>
    <p:extLst>
      <p:ext uri="{BB962C8B-B14F-4D97-AF65-F5344CB8AC3E}">
        <p14:creationId xmlns:p14="http://schemas.microsoft.com/office/powerpoint/2010/main" val="252084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workshops</a:t>
            </a:r>
            <a:endParaRPr lang="en-US" dirty="0"/>
          </a:p>
        </p:txBody>
      </p:sp>
      <p:sp>
        <p:nvSpPr>
          <p:cNvPr id="3" name="Content Placeholder 2"/>
          <p:cNvSpPr>
            <a:spLocks noGrp="1"/>
          </p:cNvSpPr>
          <p:nvPr>
            <p:ph idx="1"/>
          </p:nvPr>
        </p:nvSpPr>
        <p:spPr>
          <a:xfrm>
            <a:off x="338665" y="1417638"/>
            <a:ext cx="8060267" cy="5257800"/>
          </a:xfrm>
        </p:spPr>
        <p:txBody>
          <a:bodyPr>
            <a:normAutofit/>
          </a:bodyPr>
          <a:lstStyle/>
          <a:p>
            <a:r>
              <a:rPr lang="en-US" dirty="0" smtClean="0"/>
              <a:t>Data sampled theoretically by the data originators,</a:t>
            </a:r>
          </a:p>
          <a:p>
            <a:pPr lvl="1"/>
            <a:r>
              <a:rPr lang="en-US" dirty="0" smtClean="0"/>
              <a:t>Typical </a:t>
            </a:r>
            <a:r>
              <a:rPr lang="en-US" i="1" dirty="0" smtClean="0"/>
              <a:t>and</a:t>
            </a:r>
            <a:r>
              <a:rPr lang="en-US" dirty="0" smtClean="0"/>
              <a:t> atypical cases</a:t>
            </a:r>
          </a:p>
          <a:p>
            <a:r>
              <a:rPr lang="en-US" dirty="0" smtClean="0"/>
              <a:t>Bringing datasets into ‘meaningful analytic conversation’ (Irwin and </a:t>
            </a:r>
            <a:r>
              <a:rPr lang="en-US" dirty="0" err="1" smtClean="0"/>
              <a:t>Winterton</a:t>
            </a:r>
            <a:r>
              <a:rPr lang="en-US" dirty="0" smtClean="0"/>
              <a:t>, 2011a, b),</a:t>
            </a:r>
          </a:p>
          <a:p>
            <a:r>
              <a:rPr lang="en-US" dirty="0" smtClean="0"/>
              <a:t>Our observations:</a:t>
            </a:r>
          </a:p>
          <a:p>
            <a:pPr lvl="1"/>
            <a:r>
              <a:rPr lang="en-US" dirty="0" smtClean="0"/>
              <a:t>We engaged in a process whereby we added data to an ‘analytical pot’,</a:t>
            </a:r>
          </a:p>
          <a:p>
            <a:pPr lvl="1"/>
            <a:r>
              <a:rPr lang="en-US" dirty="0"/>
              <a:t>Participants didn’t always necessarily agree with one </a:t>
            </a:r>
            <a:r>
              <a:rPr lang="en-US" dirty="0" smtClean="0"/>
              <a:t>another but </a:t>
            </a:r>
            <a:r>
              <a:rPr lang="en-US" dirty="0"/>
              <a:t>t</a:t>
            </a:r>
            <a:r>
              <a:rPr lang="en-US" dirty="0" smtClean="0"/>
              <a:t>hey were:</a:t>
            </a:r>
            <a:endParaRPr lang="en-US" dirty="0"/>
          </a:p>
          <a:p>
            <a:pPr lvl="2"/>
            <a:r>
              <a:rPr lang="en-US" dirty="0" err="1"/>
              <a:t>S</a:t>
            </a:r>
            <a:r>
              <a:rPr lang="en-US" dirty="0" err="1" smtClean="0"/>
              <a:t>ynthesising</a:t>
            </a:r>
            <a:r>
              <a:rPr lang="en-US" dirty="0" smtClean="0"/>
              <a:t> findings from their research with data from other people’s,</a:t>
            </a:r>
          </a:p>
          <a:p>
            <a:pPr lvl="2"/>
            <a:r>
              <a:rPr lang="en-US" dirty="0" smtClean="0"/>
              <a:t>Reformulating their ideas and understandings in light of new questions,</a:t>
            </a:r>
          </a:p>
          <a:p>
            <a:pPr lvl="2"/>
            <a:r>
              <a:rPr lang="en-US" dirty="0" smtClean="0"/>
              <a:t>Refining their ideas rather than having their ideas subsumed by others,</a:t>
            </a:r>
          </a:p>
          <a:p>
            <a:pPr lvl="1"/>
            <a:r>
              <a:rPr lang="en-US" dirty="0" smtClean="0"/>
              <a:t>The new questions were a form of </a:t>
            </a:r>
            <a:r>
              <a:rPr lang="en-US" i="1" dirty="0" smtClean="0"/>
              <a:t>recontextualisation </a:t>
            </a:r>
            <a:endParaRPr lang="en-US" dirty="0" smtClean="0"/>
          </a:p>
        </p:txBody>
      </p:sp>
    </p:spTree>
    <p:extLst>
      <p:ext uri="{BB962C8B-B14F-4D97-AF65-F5344CB8AC3E}">
        <p14:creationId xmlns:p14="http://schemas.microsoft.com/office/powerpoint/2010/main" val="22414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Workshops and sampling</a:t>
            </a:r>
            <a:endParaRPr lang="en-US" dirty="0"/>
          </a:p>
        </p:txBody>
      </p:sp>
      <p:sp>
        <p:nvSpPr>
          <p:cNvPr id="3" name="Content Placeholder 2"/>
          <p:cNvSpPr>
            <a:spLocks noGrp="1"/>
          </p:cNvSpPr>
          <p:nvPr>
            <p:ph idx="1"/>
          </p:nvPr>
        </p:nvSpPr>
        <p:spPr/>
        <p:txBody>
          <a:bodyPr>
            <a:normAutofit/>
          </a:bodyPr>
          <a:lstStyle/>
          <a:p>
            <a:r>
              <a:rPr lang="en-US" sz="2400" dirty="0" smtClean="0"/>
              <a:t>We were able to: </a:t>
            </a:r>
          </a:p>
          <a:p>
            <a:pPr lvl="1"/>
            <a:r>
              <a:rPr lang="en-GB" sz="2400" dirty="0"/>
              <a:t>Test/explore the extent, identity and differences of the </a:t>
            </a:r>
            <a:r>
              <a:rPr lang="en-GB" sz="2400" dirty="0" smtClean="0"/>
              <a:t>sample,</a:t>
            </a:r>
            <a:endParaRPr lang="en-GB" sz="2400" dirty="0"/>
          </a:p>
          <a:p>
            <a:pPr lvl="1"/>
            <a:r>
              <a:rPr lang="en-GB" sz="2400" dirty="0"/>
              <a:t>Describe the datasets </a:t>
            </a:r>
            <a:r>
              <a:rPr lang="en-GB" sz="2400" dirty="0" smtClean="0"/>
              <a:t>theoretically,</a:t>
            </a:r>
            <a:endParaRPr lang="en-GB" sz="2400" dirty="0"/>
          </a:p>
          <a:p>
            <a:pPr lvl="1"/>
            <a:r>
              <a:rPr lang="en-GB" sz="2400" dirty="0" smtClean="0"/>
              <a:t>Develop </a:t>
            </a:r>
            <a:r>
              <a:rPr lang="en-GB" sz="2400" dirty="0"/>
              <a:t>emblematic cases – these </a:t>
            </a:r>
            <a:r>
              <a:rPr lang="en-GB" sz="2400" dirty="0" smtClean="0"/>
              <a:t>are not </a:t>
            </a:r>
            <a:r>
              <a:rPr lang="en-GB" sz="2400" dirty="0"/>
              <a:t>necessarily thematic, but more theoretical, or based on content, and questions of socio demographics of </a:t>
            </a:r>
            <a:r>
              <a:rPr lang="en-GB" sz="2400" dirty="0" smtClean="0"/>
              <a:t>participants,</a:t>
            </a:r>
            <a:endParaRPr lang="en-GB" sz="2400" dirty="0"/>
          </a:p>
          <a:p>
            <a:pPr lvl="1"/>
            <a:r>
              <a:rPr lang="en-GB" sz="2400" dirty="0"/>
              <a:t>Explore and identify outliers, anomalies, antithetical and different cases in both the seen and unseen </a:t>
            </a:r>
            <a:r>
              <a:rPr lang="en-GB" sz="2400" dirty="0" smtClean="0"/>
              <a:t>data,</a:t>
            </a:r>
          </a:p>
          <a:p>
            <a:pPr marL="114300" indent="0">
              <a:buNone/>
            </a:pPr>
            <a:endParaRPr lang="en-US" dirty="0"/>
          </a:p>
        </p:txBody>
      </p:sp>
    </p:spTree>
    <p:extLst>
      <p:ext uri="{BB962C8B-B14F-4D97-AF65-F5344CB8AC3E}">
        <p14:creationId xmlns:p14="http://schemas.microsoft.com/office/powerpoint/2010/main" val="7450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 and complementarity</a:t>
            </a:r>
            <a:endParaRPr lang="en-US" dirty="0"/>
          </a:p>
        </p:txBody>
      </p:sp>
      <p:sp>
        <p:nvSpPr>
          <p:cNvPr id="3" name="Content Placeholder 2"/>
          <p:cNvSpPr>
            <a:spLocks noGrp="1"/>
          </p:cNvSpPr>
          <p:nvPr>
            <p:ph idx="1"/>
          </p:nvPr>
        </p:nvSpPr>
        <p:spPr>
          <a:xfrm>
            <a:off x="457200" y="1600199"/>
            <a:ext cx="7620000" cy="5037667"/>
          </a:xfrm>
        </p:spPr>
        <p:txBody>
          <a:bodyPr>
            <a:normAutofit fontScale="92500"/>
          </a:bodyPr>
          <a:lstStyle/>
          <a:p>
            <a:pPr marL="571500" indent="-457200">
              <a:buAutoNum type="arabicParenR"/>
            </a:pPr>
            <a:r>
              <a:rPr lang="en-US" dirty="0" smtClean="0"/>
              <a:t>Shared geographic </a:t>
            </a:r>
            <a:r>
              <a:rPr lang="en-US" i="1" dirty="0" smtClean="0"/>
              <a:t>contexts</a:t>
            </a:r>
          </a:p>
          <a:p>
            <a:pPr marL="114300" indent="0">
              <a:buNone/>
            </a:pPr>
            <a:r>
              <a:rPr lang="en-US" dirty="0" smtClean="0"/>
              <a:t>	- Socio-economic and geographical contexts materially 	similar with regards to life expectancy, high prevalence 	of teenage births, high rates of miscarriage and neo-natal 	deaths (</a:t>
            </a:r>
            <a:r>
              <a:rPr lang="en-US" dirty="0" err="1" smtClean="0"/>
              <a:t>Emmel</a:t>
            </a:r>
            <a:r>
              <a:rPr lang="en-US" dirty="0" smtClean="0"/>
              <a:t> and Hughes, 2010)</a:t>
            </a:r>
          </a:p>
          <a:p>
            <a:pPr marL="114300" indent="0">
              <a:buNone/>
            </a:pPr>
            <a:endParaRPr lang="en-US" dirty="0" smtClean="0"/>
          </a:p>
          <a:p>
            <a:pPr marL="571500" indent="-457200">
              <a:buAutoNum type="arabicParenR" startAt="2"/>
            </a:pPr>
            <a:r>
              <a:rPr lang="en-US" dirty="0" smtClean="0"/>
              <a:t>Thematic</a:t>
            </a:r>
            <a:r>
              <a:rPr lang="en-US" dirty="0"/>
              <a:t>/</a:t>
            </a:r>
            <a:r>
              <a:rPr lang="en-US" dirty="0" smtClean="0"/>
              <a:t> substantive</a:t>
            </a:r>
          </a:p>
          <a:p>
            <a:pPr lvl="1">
              <a:buFontTx/>
              <a:buChar char="-"/>
            </a:pPr>
            <a:r>
              <a:rPr lang="en-US" sz="2200" dirty="0" smtClean="0"/>
              <a:t>Persistence of poverty over the lifecourse, </a:t>
            </a:r>
          </a:p>
          <a:p>
            <a:pPr lvl="1">
              <a:buFontTx/>
              <a:buChar char="-"/>
            </a:pPr>
            <a:r>
              <a:rPr lang="en-US" sz="2200" dirty="0" smtClean="0"/>
              <a:t>little room for change and diversity in low income circumstances, </a:t>
            </a:r>
          </a:p>
          <a:p>
            <a:pPr lvl="1">
              <a:buFontTx/>
              <a:buChar char="-"/>
            </a:pPr>
            <a:r>
              <a:rPr lang="en-US" sz="2200" dirty="0" smtClean="0"/>
              <a:t>limited scope for alternative lifecourse trajectories</a:t>
            </a:r>
          </a:p>
          <a:p>
            <a:pPr lvl="1">
              <a:buFontTx/>
              <a:buChar char="-"/>
            </a:pPr>
            <a:r>
              <a:rPr lang="en-US" sz="2200" dirty="0" smtClean="0"/>
              <a:t>Importance of support services in providing crucial resources</a:t>
            </a:r>
            <a:endParaRPr lang="en-US" sz="2200" dirty="0"/>
          </a:p>
          <a:p>
            <a:pPr marL="411480" lvl="1" indent="0">
              <a:buNone/>
            </a:pPr>
            <a:endParaRPr lang="en-US" sz="2200" dirty="0" smtClean="0"/>
          </a:p>
          <a:p>
            <a:pPr marL="114300" indent="0">
              <a:buNone/>
            </a:pPr>
            <a:r>
              <a:rPr lang="en-US" dirty="0" smtClean="0"/>
              <a:t>3) Theoretical: Shared orientation towards questions of time</a:t>
            </a:r>
          </a:p>
          <a:p>
            <a:pPr marL="114300" indent="0">
              <a:buNone/>
            </a:pPr>
            <a:r>
              <a:rPr lang="en-US" dirty="0"/>
              <a:t>	</a:t>
            </a:r>
            <a:r>
              <a:rPr lang="en-US" dirty="0" smtClean="0"/>
              <a:t>- Biographical, generational and historical (Neale, 2012)</a:t>
            </a:r>
            <a:endParaRPr lang="en-US" dirty="0"/>
          </a:p>
        </p:txBody>
      </p:sp>
    </p:spTree>
    <p:extLst>
      <p:ext uri="{BB962C8B-B14F-4D97-AF65-F5344CB8AC3E}">
        <p14:creationId xmlns:p14="http://schemas.microsoft.com/office/powerpoint/2010/main" val="7512575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smtClean="0"/>
              <a:t>Methodological questions:</a:t>
            </a:r>
          </a:p>
          <a:p>
            <a:pPr marL="571500" indent="-457200">
              <a:buAutoNum type="arabicParenR"/>
            </a:pPr>
            <a:r>
              <a:rPr lang="en-US" dirty="0" smtClean="0"/>
              <a:t>how far can these qualitative findings be cumulative beyond the lifetime of the original research?</a:t>
            </a:r>
          </a:p>
          <a:p>
            <a:pPr marL="114300" indent="0">
              <a:buNone/>
            </a:pPr>
            <a:endParaRPr lang="en-US" dirty="0" smtClean="0"/>
          </a:p>
          <a:p>
            <a:pPr marL="571500" indent="-457200">
              <a:buAutoNum type="arabicParenR"/>
            </a:pPr>
            <a:r>
              <a:rPr lang="en-US" dirty="0" smtClean="0"/>
              <a:t>how far does QSA enable us to broaden the empirical field of enquiry?</a:t>
            </a:r>
          </a:p>
          <a:p>
            <a:pPr marL="114300" indent="0">
              <a:buNone/>
            </a:pPr>
            <a:endParaRPr lang="en-US" dirty="0"/>
          </a:p>
          <a:p>
            <a:pPr marL="114300" indent="0">
              <a:buNone/>
            </a:pPr>
            <a:r>
              <a:rPr lang="en-US" dirty="0" smtClean="0"/>
              <a:t>Subsequent substantive questions (Tarrant and Hughes, forthcoming):</a:t>
            </a:r>
          </a:p>
          <a:p>
            <a:pPr marL="571500" indent="-457200">
              <a:buAutoNum type="arabicParenR"/>
            </a:pPr>
            <a:r>
              <a:rPr lang="en-US" dirty="0" smtClean="0"/>
              <a:t>In bringing these two datasets together, can we build an intergenerational sample of men in low income contexts to further our understanding of their generational identities and intergenerational experiences?</a:t>
            </a:r>
          </a:p>
          <a:p>
            <a:pPr marL="114300" indent="0">
              <a:buNone/>
            </a:pPr>
            <a:endParaRPr lang="en-US" dirty="0" smtClean="0"/>
          </a:p>
          <a:p>
            <a:pPr marL="571500" indent="-457200">
              <a:buAutoNum type="arabicParenR"/>
            </a:pPr>
            <a:r>
              <a:rPr lang="en-US" dirty="0" smtClean="0"/>
              <a:t>What sorts of intergenerational and intragenerational analyses are possible?</a:t>
            </a:r>
          </a:p>
          <a:p>
            <a:pPr marL="571500" indent="-457200">
              <a:buAutoNum type="arabicParenR"/>
            </a:pPr>
            <a:endParaRPr lang="en-US" dirty="0"/>
          </a:p>
          <a:p>
            <a:pPr marL="114300" indent="0">
              <a:buNone/>
            </a:pPr>
            <a:endParaRPr lang="en-US" dirty="0" smtClean="0"/>
          </a:p>
        </p:txBody>
      </p:sp>
    </p:spTree>
    <p:extLst>
      <p:ext uri="{BB962C8B-B14F-4D97-AF65-F5344CB8AC3E}">
        <p14:creationId xmlns:p14="http://schemas.microsoft.com/office/powerpoint/2010/main" val="21239631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Emblematic cases: </a:t>
            </a:r>
            <a:r>
              <a:rPr lang="en-US" sz="4000" dirty="0"/>
              <a:t>Will (IGE) and Karl (FYF)</a:t>
            </a:r>
          </a:p>
        </p:txBody>
      </p:sp>
      <p:sp>
        <p:nvSpPr>
          <p:cNvPr id="3" name="Content Placeholder 2"/>
          <p:cNvSpPr>
            <a:spLocks noGrp="1"/>
          </p:cNvSpPr>
          <p:nvPr>
            <p:ph idx="1"/>
          </p:nvPr>
        </p:nvSpPr>
        <p:spPr>
          <a:xfrm>
            <a:off x="457200" y="1600199"/>
            <a:ext cx="7620000" cy="5121081"/>
          </a:xfrm>
        </p:spPr>
        <p:txBody>
          <a:bodyPr>
            <a:normAutofit/>
          </a:bodyPr>
          <a:lstStyle/>
          <a:p>
            <a:pPr marL="114300" indent="0">
              <a:buNone/>
            </a:pPr>
            <a:r>
              <a:rPr lang="en-US" b="1" dirty="0" smtClean="0"/>
              <a:t>Will, age 14 </a:t>
            </a:r>
          </a:p>
          <a:p>
            <a:pPr lvl="1"/>
            <a:r>
              <a:rPr lang="en-US" dirty="0" smtClean="0"/>
              <a:t>Described from the perspective of his grandmother</a:t>
            </a:r>
          </a:p>
          <a:p>
            <a:pPr lvl="1"/>
            <a:r>
              <a:rPr lang="en-US" dirty="0" smtClean="0"/>
              <a:t>Will became a young father (unplanned) just after he turned 14</a:t>
            </a:r>
          </a:p>
          <a:p>
            <a:pPr lvl="1"/>
            <a:r>
              <a:rPr lang="en-US" dirty="0" smtClean="0"/>
              <a:t>Will is still at school and ha contact with the mother of his child, although they are not in a relationship,</a:t>
            </a:r>
          </a:p>
          <a:p>
            <a:pPr lvl="1"/>
            <a:r>
              <a:rPr lang="en-US" dirty="0" smtClean="0"/>
              <a:t>Will’s access to his child is being contested by the maternal grandmother</a:t>
            </a:r>
          </a:p>
          <a:p>
            <a:pPr marL="114300" indent="0">
              <a:buNone/>
            </a:pPr>
            <a:r>
              <a:rPr lang="en-US" b="1" dirty="0" smtClean="0"/>
              <a:t>Karl, age 16</a:t>
            </a:r>
          </a:p>
          <a:p>
            <a:pPr lvl="1"/>
            <a:r>
              <a:rPr lang="en-US" dirty="0" smtClean="0"/>
              <a:t>Has an unplanned baby</a:t>
            </a:r>
          </a:p>
          <a:p>
            <a:pPr lvl="1"/>
            <a:r>
              <a:rPr lang="en-US" dirty="0" smtClean="0"/>
              <a:t>Not in a relationship with the mother of the child,</a:t>
            </a:r>
          </a:p>
          <a:p>
            <a:pPr lvl="1"/>
            <a:r>
              <a:rPr lang="en-US" dirty="0" smtClean="0"/>
              <a:t>Expected to attend supervised contact with his son at times that are incompatible with his college course requirements,</a:t>
            </a:r>
          </a:p>
          <a:p>
            <a:pPr lvl="1"/>
            <a:r>
              <a:rPr lang="en-US" dirty="0" smtClean="0"/>
              <a:t>He describes how the baby is take into care when the mother fails a care assessment,</a:t>
            </a:r>
          </a:p>
          <a:p>
            <a:pPr lvl="1"/>
            <a:endParaRPr lang="en-US" dirty="0" smtClean="0"/>
          </a:p>
        </p:txBody>
      </p:sp>
    </p:spTree>
    <p:extLst>
      <p:ext uri="{BB962C8B-B14F-4D97-AF65-F5344CB8AC3E}">
        <p14:creationId xmlns:p14="http://schemas.microsoft.com/office/powerpoint/2010/main" val="270936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7"/>
            <a:ext cx="7620000" cy="1143000"/>
          </a:xfrm>
        </p:spPr>
        <p:txBody>
          <a:bodyPr/>
          <a:lstStyle/>
          <a:p>
            <a:r>
              <a:rPr lang="en-US" sz="4000" dirty="0" smtClean="0"/>
              <a:t>Analysis of emblematic cases</a:t>
            </a:r>
            <a:endParaRPr lang="en-US" sz="4000" dirty="0"/>
          </a:p>
        </p:txBody>
      </p:sp>
      <p:sp>
        <p:nvSpPr>
          <p:cNvPr id="3" name="Content Placeholder 2"/>
          <p:cNvSpPr>
            <a:spLocks noGrp="1"/>
          </p:cNvSpPr>
          <p:nvPr>
            <p:ph idx="1"/>
          </p:nvPr>
        </p:nvSpPr>
        <p:spPr>
          <a:xfrm>
            <a:off x="283973" y="1354287"/>
            <a:ext cx="7945627" cy="5322331"/>
          </a:xfrm>
        </p:spPr>
        <p:txBody>
          <a:bodyPr>
            <a:normAutofit/>
          </a:bodyPr>
          <a:lstStyle/>
          <a:p>
            <a:pPr marL="114300" indent="0">
              <a:buNone/>
            </a:pPr>
            <a:r>
              <a:rPr lang="en-US" dirty="0" smtClean="0"/>
              <a:t>Complementarity of cases:</a:t>
            </a:r>
          </a:p>
          <a:p>
            <a:pPr lvl="1"/>
            <a:r>
              <a:rPr lang="en-US" dirty="0" smtClean="0"/>
              <a:t>Both are ‘off time’ fathers</a:t>
            </a:r>
            <a:r>
              <a:rPr lang="en-US" dirty="0"/>
              <a:t> </a:t>
            </a:r>
            <a:r>
              <a:rPr lang="en-US" dirty="0" smtClean="0"/>
              <a:t>and ostensibly occupy the same generational position,</a:t>
            </a:r>
          </a:p>
          <a:p>
            <a:pPr lvl="1"/>
            <a:r>
              <a:rPr lang="en-US" dirty="0" smtClean="0"/>
              <a:t>Both require significant intervention and support from family members and services to ‘be there’ for their children,</a:t>
            </a:r>
          </a:p>
          <a:p>
            <a:pPr lvl="1"/>
            <a:r>
              <a:rPr lang="en-US" dirty="0" smtClean="0"/>
              <a:t>The familial and biographical </a:t>
            </a:r>
            <a:r>
              <a:rPr lang="en-US" dirty="0" err="1" smtClean="0"/>
              <a:t>timescapes</a:t>
            </a:r>
            <a:r>
              <a:rPr lang="en-US" dirty="0" smtClean="0"/>
              <a:t> of Karl and Will do not mesh with institutional </a:t>
            </a:r>
            <a:r>
              <a:rPr lang="en-US" dirty="0" err="1" smtClean="0"/>
              <a:t>timescapes</a:t>
            </a:r>
            <a:r>
              <a:rPr lang="en-US" dirty="0" smtClean="0"/>
              <a:t> of statutory services and education,</a:t>
            </a:r>
          </a:p>
          <a:p>
            <a:pPr lvl="1"/>
            <a:r>
              <a:rPr lang="en-US" dirty="0" smtClean="0"/>
              <a:t>Both </a:t>
            </a:r>
            <a:r>
              <a:rPr lang="en-US" dirty="0"/>
              <a:t>cases confirm that where services focus on a particular individual, in a particular generational </a:t>
            </a:r>
            <a:r>
              <a:rPr lang="en-US" dirty="0" smtClean="0"/>
              <a:t>position,  </a:t>
            </a:r>
            <a:r>
              <a:rPr lang="en-US" dirty="0"/>
              <a:t>other possible ‘generational positions’ are </a:t>
            </a:r>
            <a:r>
              <a:rPr lang="en-US" dirty="0" smtClean="0"/>
              <a:t>obscured </a:t>
            </a:r>
            <a:r>
              <a:rPr lang="en-US" dirty="0"/>
              <a:t>(i.e. </a:t>
            </a:r>
            <a:r>
              <a:rPr lang="en-US" dirty="0" smtClean="0"/>
              <a:t>focus on parent generation </a:t>
            </a:r>
            <a:r>
              <a:rPr lang="en-US" dirty="0"/>
              <a:t>rather than child</a:t>
            </a:r>
            <a:r>
              <a:rPr lang="en-US" dirty="0" smtClean="0"/>
              <a:t>),</a:t>
            </a:r>
            <a:endParaRPr lang="en-US" dirty="0"/>
          </a:p>
          <a:p>
            <a:pPr lvl="1"/>
            <a:r>
              <a:rPr lang="en-US" dirty="0" smtClean="0"/>
              <a:t>Slight age differences becomes meaningful – Karl (age 16) as a prospective case for Will (age 14)?</a:t>
            </a:r>
            <a:endParaRPr lang="en-US" dirty="0"/>
          </a:p>
        </p:txBody>
      </p:sp>
    </p:spTree>
    <p:extLst>
      <p:ext uri="{BB962C8B-B14F-4D97-AF65-F5344CB8AC3E}">
        <p14:creationId xmlns:p14="http://schemas.microsoft.com/office/powerpoint/2010/main" val="3256710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Adjacency.thmx</Template>
  <TotalTime>1091</TotalTime>
  <Words>3379</Words>
  <Application>Microsoft Macintosh PowerPoint</Application>
  <PresentationFormat>On-screen Show (4:3)</PresentationFormat>
  <Paragraphs>251</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Strategies for collective qualitative secondary analysis using combined datasets</vt:lpstr>
      <vt:lpstr>Starting point: data re-use</vt:lpstr>
      <vt:lpstr>Timescapes and QSA</vt:lpstr>
      <vt:lpstr>The workshops</vt:lpstr>
      <vt:lpstr>Workshops and sampling</vt:lpstr>
      <vt:lpstr>Linkage and complementarity</vt:lpstr>
      <vt:lpstr>Key questions</vt:lpstr>
      <vt:lpstr>Emblematic cases: Will (IGE) and Karl (FYF)</vt:lpstr>
      <vt:lpstr>Analysis of emblematic cases</vt:lpstr>
      <vt:lpstr>Victor (IGE) and Jason (FYF)</vt:lpstr>
      <vt:lpstr>Analysis</vt:lpstr>
      <vt:lpstr>Intragenerational cohort analysis</vt:lpstr>
      <vt:lpstr>Intragenerational commonalities between IGE and FYF</vt:lpstr>
      <vt:lpstr>Conclusions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Qualitative secondary analysis: Building intergenerational samples to understand men’s generational identities in low income contexts</dc:title>
  <dc:creator>Anna Tarrant</dc:creator>
  <cp:lastModifiedBy>Anna Tarrant</cp:lastModifiedBy>
  <cp:revision>46</cp:revision>
  <cp:lastPrinted>2018-04-04T10:45:15Z</cp:lastPrinted>
  <dcterms:created xsi:type="dcterms:W3CDTF">2018-03-16T13:56:41Z</dcterms:created>
  <dcterms:modified xsi:type="dcterms:W3CDTF">2018-07-03T15:10:41Z</dcterms:modified>
</cp:coreProperties>
</file>