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5"/>
  </p:sldMasterIdLst>
  <p:notesMasterIdLst>
    <p:notesMasterId r:id="rId16"/>
  </p:notesMasterIdLst>
  <p:sldIdLst>
    <p:sldId id="256" r:id="rId6"/>
    <p:sldId id="276" r:id="rId7"/>
    <p:sldId id="268" r:id="rId8"/>
    <p:sldId id="269" r:id="rId9"/>
    <p:sldId id="279" r:id="rId10"/>
    <p:sldId id="278" r:id="rId11"/>
    <p:sldId id="277" r:id="rId12"/>
    <p:sldId id="273" r:id="rId13"/>
    <p:sldId id="281" r:id="rId14"/>
    <p:sldId id="280" r:id="rId15"/>
  </p:sldIdLst>
  <p:sldSz cx="9144000" cy="6858000" type="screen4x3"/>
  <p:notesSz cx="9926638" cy="6797675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F73"/>
    <a:srgbClr val="598752"/>
    <a:srgbClr val="6DA463"/>
    <a:srgbClr val="1A9DAC"/>
    <a:srgbClr val="A65C45"/>
    <a:srgbClr val="CC7054"/>
    <a:srgbClr val="FFFFFF"/>
    <a:srgbClr val="D6A700"/>
    <a:srgbClr val="958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74"/>
  </p:normalViewPr>
  <p:slideViewPr>
    <p:cSldViewPr showGuides="1">
      <p:cViewPr varScale="1">
        <p:scale>
          <a:sx n="64" d="100"/>
          <a:sy n="64" d="100"/>
        </p:scale>
        <p:origin x="1392" y="40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271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2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218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614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184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42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448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21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43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6DA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-1588"/>
            <a:ext cx="2166937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1919288" y="19891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886400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972800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2332800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876400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1268" y="5503482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906811"/>
            <a:ext cx="9144000" cy="595119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6552727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461052"/>
            <a:ext cx="3025775" cy="539694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1461052"/>
            <a:ext cx="3024188" cy="53969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461053"/>
            <a:ext cx="3020316" cy="26505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4149725"/>
            <a:ext cx="3020316" cy="2708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4524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6624735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041650" y="1461052"/>
            <a:ext cx="3043238" cy="539694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21400" y="1461053"/>
            <a:ext cx="3022599" cy="265057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21400" y="4146550"/>
            <a:ext cx="3022600" cy="2711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461052"/>
            <a:ext cx="238574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00559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916832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661025"/>
            <a:ext cx="7058025" cy="119697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814217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5403" y="2852936"/>
            <a:ext cx="4283969" cy="259228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 dirty="0"/>
              <a:t>100%</a:t>
            </a:r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715395" y="2870014"/>
            <a:ext cx="3601021" cy="25752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1pPr>
            <a:lvl2pPr marL="6096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2pPr>
            <a:lvl3pPr marL="12192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3pPr>
            <a:lvl4pPr marL="18288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4pPr>
            <a:lvl5pPr marL="24384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70980" y="5661025"/>
            <a:ext cx="7129412" cy="64829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0095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00113" y="1773238"/>
            <a:ext cx="6551612" cy="4608512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700213"/>
            <a:ext cx="6551612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Bullet Point</a:t>
            </a:r>
          </a:p>
          <a:p>
            <a:pPr lvl="2"/>
            <a:r>
              <a:rPr lang="en-US" dirty="0"/>
              <a:t>Third Bullet Point</a:t>
            </a:r>
          </a:p>
          <a:p>
            <a:pPr lvl="3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</p:sldLayoutIdLst>
  <p:transition spd="slow">
    <p:fade/>
  </p:transition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lix.Ritchie@uwe.ac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llo@tanvidesai.co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>
                <a:ea typeface="ＭＳ Ｐゴシック" charset="-128"/>
              </a:rPr>
              <a:t>The ‘Five Safes’ framework for data access management</a:t>
            </a:r>
            <a:endParaRPr lang="en-GB" altLang="en-US" sz="2000" dirty="0">
              <a:ea typeface="ＭＳ Ｐゴシック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altLang="en-US" sz="2000" dirty="0">
              <a:ea typeface="ＭＳ Ｐゴシック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2000" dirty="0">
                <a:ea typeface="ＭＳ Ｐゴシック" charset="-128"/>
              </a:rPr>
              <a:t>Felix Ritchie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2000" dirty="0">
                <a:ea typeface="ＭＳ Ｐゴシック" charset="-128"/>
              </a:rPr>
              <a:t>University of the West of England, Bristol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2000" dirty="0">
                <a:ea typeface="ＭＳ Ｐゴシック" charset="-128"/>
              </a:rPr>
              <a:t>presented by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2000" dirty="0">
                <a:ea typeface="ＭＳ Ｐゴシック" charset="-128"/>
              </a:rPr>
              <a:t>	Tanvi Desai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2000" dirty="0">
                <a:ea typeface="ＭＳ Ｐゴシック" charset="-128"/>
              </a:rPr>
              <a:t>	Data Strategy and Policy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altLang="en-US" sz="2000" dirty="0">
              <a:ea typeface="ＭＳ Ｐゴシック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000" dirty="0"/>
              <a:t>4</a:t>
            </a:r>
            <a:r>
              <a:rPr lang="en-US" sz="1000" baseline="30000" dirty="0"/>
              <a:t>th</a:t>
            </a:r>
            <a:r>
              <a:rPr lang="en-US" sz="1000" dirty="0"/>
              <a:t> July 2018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E8B49-1E7A-491C-A411-69D23B3BA7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4000" dirty="0">
                <a:hlinkClick r:id="rId3"/>
              </a:rPr>
              <a:t>Felix.Ritchie@uwe.ac.uk</a:t>
            </a:r>
            <a:endParaRPr lang="en-GB" sz="4000" dirty="0"/>
          </a:p>
          <a:p>
            <a:endParaRPr lang="en-GB" sz="4000" dirty="0"/>
          </a:p>
          <a:p>
            <a:r>
              <a:rPr lang="en-GB" sz="4000" dirty="0">
                <a:hlinkClick r:id="rId4"/>
              </a:rPr>
              <a:t>Hello@tanvidesai.co.uk</a:t>
            </a:r>
            <a:r>
              <a:rPr lang="en-GB" sz="4000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EE055-C766-4DCB-BBE8-B9AD9733D0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lnSpc>
                <a:spcPts val="4800"/>
              </a:lnSpc>
              <a:spcBef>
                <a:spcPts val="0"/>
              </a:spcBef>
            </a:pPr>
            <a:r>
              <a:rPr lang="en-GB" sz="4400" dirty="0">
                <a:solidFill>
                  <a:srgbClr val="598752"/>
                </a:solidFill>
                <a:latin typeface="Georgia"/>
              </a:rPr>
              <a:t>Thank you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2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/>
              <a:t>What is the most important factor in data access?</a:t>
            </a: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920360" cy="4608512"/>
          </a:xfrm>
        </p:spPr>
        <p:txBody>
          <a:bodyPr/>
          <a:lstStyle/>
          <a:p>
            <a:r>
              <a:rPr lang="en-US" altLang="en-US" dirty="0"/>
              <a:t>Overlapping problems: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b="1" dirty="0"/>
          </a:p>
          <a:p>
            <a:pPr lvl="1"/>
            <a:endParaRPr lang="en-US" altLang="en-US" dirty="0"/>
          </a:p>
          <a:p>
            <a:pPr>
              <a:buFont typeface="Symbol"/>
              <a:buChar char="Þ"/>
            </a:pPr>
            <a:r>
              <a:rPr lang="en-US" altLang="en-US" dirty="0"/>
              <a:t>‘Five Safes’: framework for structuring decision-making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59832" y="2882458"/>
            <a:ext cx="38985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2268" y="3550953"/>
            <a:ext cx="1402948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allowed use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9712" y="3556590"/>
            <a:ext cx="748923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users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4048" y="2708920"/>
            <a:ext cx="1672253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anonymisation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2239" y="4223283"/>
            <a:ext cx="1980029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publication model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635896" y="2893586"/>
            <a:ext cx="1080120" cy="158787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54757" y="3136095"/>
            <a:ext cx="1795875" cy="443725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442253" y="3198388"/>
            <a:ext cx="578563" cy="83619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716016" y="3887922"/>
            <a:ext cx="457200" cy="146664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15816" y="3735619"/>
            <a:ext cx="2257400" cy="563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481269" y="3136095"/>
            <a:ext cx="578563" cy="367093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707904" y="3251790"/>
            <a:ext cx="1751539" cy="17488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915816" y="3246999"/>
            <a:ext cx="237841" cy="48862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5" idx="0"/>
          </p:cNvCxnSpPr>
          <p:nvPr/>
        </p:nvCxnSpPr>
        <p:spPr>
          <a:xfrm>
            <a:off x="5940152" y="3251790"/>
            <a:ext cx="193590" cy="299163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252771" y="3102514"/>
            <a:ext cx="1583490" cy="1120769"/>
            <a:chOff x="7541782" y="1852210"/>
            <a:chExt cx="1583490" cy="1120769"/>
          </a:xfrm>
        </p:grpSpPr>
        <p:cxnSp>
          <p:nvCxnSpPr>
            <p:cNvPr id="38" name="Straight Arrow Connector 37"/>
            <p:cNvCxnSpPr/>
            <p:nvPr/>
          </p:nvCxnSpPr>
          <p:spPr>
            <a:xfrm flipH="1" flipV="1">
              <a:off x="8432812" y="1852210"/>
              <a:ext cx="243644" cy="103024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7740352" y="2236403"/>
              <a:ext cx="1080120" cy="5206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740352" y="2236403"/>
              <a:ext cx="1384920" cy="30480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7541782" y="2236403"/>
              <a:ext cx="891030" cy="47251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8349952" y="2541204"/>
              <a:ext cx="82860" cy="431775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609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‘Five safes’ 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272287" cy="4608512"/>
          </a:xfrm>
        </p:spPr>
        <p:txBody>
          <a:bodyPr/>
          <a:lstStyle/>
          <a:p>
            <a:r>
              <a:rPr lang="en-GB" dirty="0"/>
              <a:t>Five components:</a:t>
            </a:r>
          </a:p>
          <a:p>
            <a:pPr lvl="1"/>
            <a:r>
              <a:rPr lang="en-GB" dirty="0"/>
              <a:t>Is this an appropriate use of the data?</a:t>
            </a:r>
          </a:p>
          <a:p>
            <a:pPr lvl="3"/>
            <a:endParaRPr lang="en-GB" dirty="0"/>
          </a:p>
          <a:p>
            <a:pPr lvl="1"/>
            <a:r>
              <a:rPr lang="en-GB" dirty="0"/>
              <a:t>How trustworthy are the researchers?</a:t>
            </a:r>
          </a:p>
          <a:p>
            <a:pPr lvl="3"/>
            <a:endParaRPr lang="en-GB" dirty="0"/>
          </a:p>
          <a:p>
            <a:pPr lvl="1"/>
            <a:r>
              <a:rPr lang="en-GB" dirty="0"/>
              <a:t>Does the environment prevent misuse?</a:t>
            </a:r>
          </a:p>
          <a:p>
            <a:pPr lvl="3"/>
            <a:endParaRPr lang="en-GB" dirty="0"/>
          </a:p>
          <a:p>
            <a:pPr lvl="1"/>
            <a:r>
              <a:rPr lang="en-GB" dirty="0"/>
              <a:t>Is the data detail appropriate?</a:t>
            </a:r>
          </a:p>
          <a:p>
            <a:pPr lvl="3"/>
            <a:endParaRPr lang="en-GB" dirty="0"/>
          </a:p>
          <a:p>
            <a:pPr lvl="1"/>
            <a:r>
              <a:rPr lang="en-GB" dirty="0"/>
              <a:t>Is there any confidentiality risk from publication?</a:t>
            </a:r>
          </a:p>
          <a:p>
            <a:pPr lvl="1"/>
            <a:endParaRPr lang="en-GB" dirty="0"/>
          </a:p>
          <a:p>
            <a:r>
              <a:rPr lang="en-GB" dirty="0"/>
              <a:t>Consider </a:t>
            </a:r>
            <a:r>
              <a:rPr lang="en-GB" u="sng" dirty="0"/>
              <a:t>jointly</a:t>
            </a:r>
            <a:r>
              <a:rPr lang="en-GB" dirty="0"/>
              <a:t> and </a:t>
            </a:r>
            <a:r>
              <a:rPr lang="en-GB" u="sng" dirty="0"/>
              <a:t>severally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32240" y="1196752"/>
            <a:ext cx="241176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2D46"/>
                </a:solidFill>
                <a:latin typeface="+mn-lt"/>
                <a:ea typeface="+mn-ea"/>
                <a:cs typeface="+mn-cs"/>
              </a:defRPr>
            </a:lvl1pPr>
            <a:lvl2pPr marL="763588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2D46"/>
                </a:solidFill>
                <a:latin typeface="+mn-lt"/>
                <a:ea typeface="+mn-ea"/>
              </a:defRPr>
            </a:lvl2pPr>
            <a:lvl3pPr marL="1182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2D46"/>
                </a:solidFill>
                <a:latin typeface="+mn-lt"/>
                <a:ea typeface="+mn-ea"/>
              </a:defRPr>
            </a:lvl3pPr>
            <a:lvl4pPr marL="1619250" indent="-246063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rgbClr val="002D46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GB" b="1" u="sng" kern="0" dirty="0">
                <a:solidFill>
                  <a:srgbClr val="C00000"/>
                </a:solidFill>
              </a:rPr>
              <a:t>The Five Safes</a:t>
            </a:r>
          </a:p>
          <a:p>
            <a:pPr marL="839788" lvl="2" indent="0" algn="ctr"/>
            <a:endParaRPr lang="en-GB" b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000" i="1" kern="0" dirty="0">
                <a:solidFill>
                  <a:srgbClr val="C00000"/>
                </a:solidFill>
              </a:rPr>
              <a:t>safe projects</a:t>
            </a:r>
          </a:p>
          <a:p>
            <a:pPr marL="954088" lvl="2" indent="0">
              <a:buNone/>
            </a:pPr>
            <a:endParaRPr lang="en-GB" sz="16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000" i="1" kern="0" dirty="0">
                <a:solidFill>
                  <a:srgbClr val="C00000"/>
                </a:solidFill>
              </a:rPr>
              <a:t>safe people</a:t>
            </a:r>
          </a:p>
          <a:p>
            <a:pPr marL="954088" lvl="2" indent="0">
              <a:buNone/>
            </a:pPr>
            <a:endParaRPr lang="en-GB" sz="16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000" i="1" kern="0" dirty="0">
                <a:solidFill>
                  <a:srgbClr val="C00000"/>
                </a:solidFill>
              </a:rPr>
              <a:t>safe settings</a:t>
            </a:r>
          </a:p>
          <a:p>
            <a:pPr marL="954088" lvl="2" indent="0">
              <a:buNone/>
            </a:pPr>
            <a:endParaRPr lang="en-GB" sz="16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000" i="1" kern="0" dirty="0">
                <a:solidFill>
                  <a:srgbClr val="C00000"/>
                </a:solidFill>
              </a:rPr>
              <a:t>safe data</a:t>
            </a:r>
          </a:p>
          <a:p>
            <a:pPr marL="954088" lvl="2" indent="0">
              <a:buNone/>
            </a:pPr>
            <a:endParaRPr lang="en-GB" sz="16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000" i="1" kern="0" dirty="0">
                <a:solidFill>
                  <a:srgbClr val="C00000"/>
                </a:solidFill>
              </a:rPr>
              <a:t>safe outputs</a:t>
            </a:r>
          </a:p>
          <a:p>
            <a:pPr marL="839788" lvl="2" indent="0"/>
            <a:endParaRPr lang="en-GB" sz="1400" i="1" kern="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GB" b="1" kern="0" dirty="0">
                <a:solidFill>
                  <a:srgbClr val="C00000"/>
                </a:solidFill>
              </a:rPr>
              <a:t>= </a:t>
            </a:r>
            <a:r>
              <a:rPr lang="en-GB" b="1" u="sng" kern="0" dirty="0">
                <a:solidFill>
                  <a:srgbClr val="C00000"/>
                </a:solidFill>
              </a:rPr>
              <a:t>safe use</a:t>
            </a:r>
            <a:endParaRPr lang="en-US" b="1" u="sng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6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Scales, not targets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272287" cy="719658"/>
          </a:xfrm>
        </p:spPr>
        <p:txBody>
          <a:bodyPr/>
          <a:lstStyle/>
          <a:p>
            <a:r>
              <a:rPr lang="en-GB" dirty="0"/>
              <a:t>Balance is the key: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7581398" cy="2952328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899592" y="5661670"/>
            <a:ext cx="7272287" cy="719658"/>
          </a:xfrm>
          <a:prstGeom prst="rect">
            <a:avLst/>
          </a:prstGeom>
        </p:spPr>
        <p:txBody>
          <a:bodyPr/>
          <a:lstStyle>
            <a:lvl1pPr marL="266700" indent="-266700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875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8752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8752"/>
              </a:buClr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1304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7400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335254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04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65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12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Similarities to multiple-criteria 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361316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8244409" cy="651068"/>
          </a:xfrm>
        </p:spPr>
        <p:txBody>
          <a:bodyPr/>
          <a:lstStyle/>
          <a:p>
            <a:r>
              <a:rPr lang="en-GB" dirty="0"/>
              <a:t>Just ‘another’ management fashion?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272287" cy="4608512"/>
          </a:xfrm>
        </p:spPr>
        <p:txBody>
          <a:bodyPr/>
          <a:lstStyle/>
          <a:p>
            <a:r>
              <a:rPr lang="en-GB" dirty="0"/>
              <a:t>Don’t we already have standards?</a:t>
            </a:r>
          </a:p>
          <a:p>
            <a:endParaRPr lang="en-GB" dirty="0"/>
          </a:p>
          <a:p>
            <a:r>
              <a:rPr lang="en-GB" dirty="0"/>
              <a:t>Yes!</a:t>
            </a:r>
          </a:p>
          <a:p>
            <a:endParaRPr lang="en-GB" u="sng" dirty="0"/>
          </a:p>
          <a:p>
            <a:r>
              <a:rPr lang="en-GB" u="sng" dirty="0"/>
              <a:t>Five Safes is a framework to support effective decision making around choice and implementation of existing standards</a:t>
            </a:r>
          </a:p>
        </p:txBody>
      </p:sp>
    </p:spTree>
    <p:extLst>
      <p:ext uri="{BB962C8B-B14F-4D97-AF65-F5344CB8AC3E}">
        <p14:creationId xmlns:p14="http://schemas.microsoft.com/office/powerpoint/2010/main" val="98076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8244409" cy="651068"/>
          </a:xfrm>
        </p:spPr>
        <p:txBody>
          <a:bodyPr/>
          <a:lstStyle/>
          <a:p>
            <a:r>
              <a:rPr lang="en-GB" dirty="0"/>
              <a:t>Just ‘another’ management fashion?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2" y="6128370"/>
            <a:ext cx="7272287" cy="61299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Making effective decisions </a:t>
            </a:r>
            <a:r>
              <a:rPr lang="en-GB" u="sng" dirty="0"/>
              <a:t>using</a:t>
            </a:r>
            <a:r>
              <a:rPr lang="en-GB" dirty="0"/>
              <a:t> those standards</a:t>
            </a:r>
            <a:endParaRPr lang="en-GB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1515412"/>
            <a:ext cx="241176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2D46"/>
                </a:solidFill>
                <a:latin typeface="+mn-lt"/>
                <a:ea typeface="+mn-ea"/>
                <a:cs typeface="+mn-cs"/>
              </a:defRPr>
            </a:lvl1pPr>
            <a:lvl2pPr marL="763588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2D46"/>
                </a:solidFill>
                <a:latin typeface="+mn-lt"/>
                <a:ea typeface="+mn-ea"/>
              </a:defRPr>
            </a:lvl2pPr>
            <a:lvl3pPr marL="1182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2D46"/>
                </a:solidFill>
                <a:latin typeface="+mn-lt"/>
                <a:ea typeface="+mn-ea"/>
              </a:defRPr>
            </a:lvl3pPr>
            <a:lvl4pPr marL="1619250" indent="-246063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rgbClr val="002D46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GB" b="1" u="sng" kern="0" dirty="0">
                <a:solidFill>
                  <a:srgbClr val="C00000"/>
                </a:solidFill>
              </a:rPr>
              <a:t>The Five Safes</a:t>
            </a:r>
          </a:p>
          <a:p>
            <a:pPr marL="839788" lvl="2" indent="0" algn="ctr"/>
            <a:endParaRPr lang="en-GB" sz="2400" b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safe projects</a:t>
            </a:r>
          </a:p>
          <a:p>
            <a:pPr marL="954088" lvl="2" indent="0">
              <a:buNone/>
            </a:pPr>
            <a:endParaRPr lang="en-GB" sz="18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safe people</a:t>
            </a:r>
          </a:p>
          <a:p>
            <a:pPr marL="954088" lvl="2" indent="0">
              <a:buNone/>
            </a:pPr>
            <a:endParaRPr lang="en-GB" sz="18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safe settings</a:t>
            </a:r>
          </a:p>
          <a:p>
            <a:pPr marL="954088" lvl="2" indent="0">
              <a:buNone/>
            </a:pPr>
            <a:endParaRPr lang="en-GB" sz="18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safe data</a:t>
            </a:r>
          </a:p>
          <a:p>
            <a:pPr marL="954088" lvl="2" indent="0">
              <a:buNone/>
            </a:pPr>
            <a:endParaRPr lang="en-GB" sz="18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safe outputs</a:t>
            </a:r>
            <a:endParaRPr lang="en-US" sz="3200" b="1" u="sng" kern="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311872" y="1499887"/>
            <a:ext cx="54365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2D46"/>
                </a:solidFill>
                <a:latin typeface="+mn-lt"/>
                <a:ea typeface="+mn-ea"/>
                <a:cs typeface="+mn-cs"/>
              </a:defRPr>
            </a:lvl1pPr>
            <a:lvl2pPr marL="763588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2D46"/>
                </a:solidFill>
                <a:latin typeface="+mn-lt"/>
                <a:ea typeface="+mn-ea"/>
              </a:defRPr>
            </a:lvl2pPr>
            <a:lvl3pPr marL="1182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2D46"/>
                </a:solidFill>
                <a:latin typeface="+mn-lt"/>
                <a:ea typeface="+mn-ea"/>
              </a:defRPr>
            </a:lvl3pPr>
            <a:lvl4pPr marL="1619250" indent="-246063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rgbClr val="002D46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GB" b="1" u="sng" kern="0" dirty="0">
                <a:solidFill>
                  <a:srgbClr val="C00000"/>
                </a:solidFill>
              </a:rPr>
              <a:t>Existing standards/best practice</a:t>
            </a:r>
          </a:p>
          <a:p>
            <a:pPr marL="839788" lvl="2" indent="0" algn="ctr"/>
            <a:endParaRPr lang="en-GB" sz="2400" b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Ethical committees</a:t>
            </a:r>
          </a:p>
          <a:p>
            <a:pPr marL="954088" lvl="2" indent="0">
              <a:buNone/>
            </a:pPr>
            <a:endParaRPr lang="en-GB" sz="18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Best practice training</a:t>
            </a:r>
          </a:p>
          <a:p>
            <a:pPr marL="954088" lvl="2" indent="0">
              <a:buNone/>
            </a:pPr>
            <a:endParaRPr lang="en-GB" sz="18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InfoSec, ISO27001</a:t>
            </a:r>
          </a:p>
          <a:p>
            <a:pPr marL="954088" lvl="2" indent="0">
              <a:buNone/>
            </a:pPr>
            <a:endParaRPr lang="en-GB" sz="18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Extensive literature</a:t>
            </a:r>
          </a:p>
          <a:p>
            <a:pPr marL="954088" lvl="2" indent="0">
              <a:buNone/>
            </a:pPr>
            <a:endParaRPr lang="en-GB" sz="1800" i="1" kern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i="1" kern="0" dirty="0">
                <a:solidFill>
                  <a:srgbClr val="C00000"/>
                </a:solidFill>
              </a:rPr>
              <a:t>Minimal literature</a:t>
            </a:r>
            <a:endParaRPr lang="en-US" sz="3200" b="1" u="sng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0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‘Five safes’ and modern law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560319" cy="4608512"/>
          </a:xfrm>
        </p:spPr>
        <p:txBody>
          <a:bodyPr/>
          <a:lstStyle/>
          <a:p>
            <a:r>
              <a:rPr lang="en-GB" dirty="0"/>
              <a:t>Consistent with developments in legislation</a:t>
            </a:r>
          </a:p>
          <a:p>
            <a:pPr lvl="1"/>
            <a:r>
              <a:rPr lang="en-GB" dirty="0"/>
              <a:t>Simple ‘it’s your fault’ models becoming indefensible</a:t>
            </a:r>
          </a:p>
          <a:p>
            <a:endParaRPr lang="en-GB" dirty="0"/>
          </a:p>
          <a:p>
            <a:r>
              <a:rPr lang="en-GB" dirty="0"/>
              <a:t>Older legislation: data-centred</a:t>
            </a:r>
          </a:p>
          <a:p>
            <a:pPr lvl="1"/>
            <a:r>
              <a:rPr lang="en-GB" dirty="0"/>
              <a:t>Anonymised vs identifiable</a:t>
            </a:r>
          </a:p>
          <a:p>
            <a:pPr lvl="1"/>
            <a:r>
              <a:rPr lang="en-GB" dirty="0"/>
              <a:t>Little about confidentiality management</a:t>
            </a:r>
          </a:p>
          <a:p>
            <a:endParaRPr lang="en-GB" dirty="0"/>
          </a:p>
          <a:p>
            <a:r>
              <a:rPr lang="en-GB" dirty="0"/>
              <a:t>Modern legislation (GDPR, DEA): user-centred</a:t>
            </a:r>
          </a:p>
          <a:p>
            <a:pPr lvl="1"/>
            <a:r>
              <a:rPr lang="en-GB" dirty="0"/>
              <a:t>Confidentiality through </a:t>
            </a:r>
            <a:r>
              <a:rPr lang="en-GB" b="1" dirty="0"/>
              <a:t>combinations</a:t>
            </a:r>
            <a:r>
              <a:rPr lang="en-GB" dirty="0"/>
              <a:t> of tech, procedure – and detail reduction</a:t>
            </a:r>
          </a:p>
          <a:p>
            <a:pPr lvl="2"/>
            <a:r>
              <a:rPr lang="en-GB" dirty="0"/>
              <a:t>DEA explicitly based around five safes</a:t>
            </a:r>
          </a:p>
          <a:p>
            <a:pPr lvl="1"/>
            <a:r>
              <a:rPr lang="en-GB" dirty="0"/>
              <a:t>Accreditation of processes much more important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80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Types of 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344295" cy="4608512"/>
          </a:xfrm>
        </p:spPr>
        <p:txBody>
          <a:bodyPr/>
          <a:lstStyle/>
          <a:p>
            <a:r>
              <a:rPr lang="en-GB" dirty="0"/>
              <a:t>Description and evaluation</a:t>
            </a:r>
          </a:p>
          <a:p>
            <a:pPr lvl="1"/>
            <a:r>
              <a:rPr lang="en-GB" dirty="0"/>
              <a:t>Statistical authorities, data archives, HMRC, Cancer Research UK, Health Foundation, NIST, Scottish Health Informatics Project, American Academy of Sciences, RCUK, OECD, Eurostat…</a:t>
            </a:r>
          </a:p>
          <a:p>
            <a:pPr lvl="1"/>
            <a:endParaRPr lang="en-GB" dirty="0"/>
          </a:p>
          <a:p>
            <a:r>
              <a:rPr lang="en-GB" dirty="0"/>
              <a:t>Design</a:t>
            </a:r>
          </a:p>
          <a:p>
            <a:pPr lvl="1"/>
            <a:r>
              <a:rPr lang="en-GB" dirty="0"/>
              <a:t>ADRN, Australian Bureau of Social Services, Greek Statistical Authority, Nepalese Injury Research Centre…</a:t>
            </a:r>
          </a:p>
          <a:p>
            <a:pPr lvl="1"/>
            <a:endParaRPr lang="en-GB" dirty="0"/>
          </a:p>
          <a:p>
            <a:r>
              <a:rPr lang="en-GB" dirty="0"/>
              <a:t>Training</a:t>
            </a:r>
          </a:p>
          <a:p>
            <a:pPr lvl="1"/>
            <a:r>
              <a:rPr lang="en-GB" dirty="0"/>
              <a:t>DEA-accredited Safe Researcher Training, university governance, big data ethics…</a:t>
            </a:r>
          </a:p>
        </p:txBody>
      </p:sp>
    </p:spTree>
    <p:extLst>
      <p:ext uri="{BB962C8B-B14F-4D97-AF65-F5344CB8AC3E}">
        <p14:creationId xmlns:p14="http://schemas.microsoft.com/office/powerpoint/2010/main" val="287978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632327" cy="4608512"/>
          </a:xfrm>
        </p:spPr>
        <p:txBody>
          <a:bodyPr/>
          <a:lstStyle/>
          <a:p>
            <a:r>
              <a:rPr lang="en-GB" dirty="0"/>
              <a:t>Around for 15 years</a:t>
            </a:r>
          </a:p>
          <a:p>
            <a:r>
              <a:rPr lang="en-GB" dirty="0"/>
              <a:t>Well established, </a:t>
            </a:r>
            <a:r>
              <a:rPr lang="en-GB" dirty="0" err="1"/>
              <a:t>esp</a:t>
            </a:r>
            <a:r>
              <a:rPr lang="en-GB" dirty="0"/>
              <a:t> in UK, Australia, NZ</a:t>
            </a:r>
          </a:p>
          <a:p>
            <a:r>
              <a:rPr lang="en-GB" dirty="0"/>
              <a:t>Part of a suite of evidence-based data access work</a:t>
            </a:r>
          </a:p>
          <a:p>
            <a:endParaRPr lang="en-GB" dirty="0"/>
          </a:p>
          <a:p>
            <a:r>
              <a:rPr lang="en-GB" dirty="0"/>
              <a:t>Framework for making decisions, not the decisions</a:t>
            </a:r>
          </a:p>
          <a:p>
            <a:pPr lvl="1"/>
            <a:r>
              <a:rPr lang="en-GB" dirty="0"/>
              <a:t>attitudes</a:t>
            </a:r>
          </a:p>
          <a:p>
            <a:pPr lvl="1"/>
            <a:r>
              <a:rPr lang="en-GB" dirty="0"/>
              <a:t>assessment of benefits</a:t>
            </a:r>
          </a:p>
          <a:p>
            <a:pPr lvl="1"/>
            <a:r>
              <a:rPr lang="en-GB" dirty="0"/>
              <a:t>ethics, culture etc</a:t>
            </a:r>
          </a:p>
          <a:p>
            <a:pPr lvl="1"/>
            <a:endParaRPr lang="en-GB" dirty="0"/>
          </a:p>
          <a:p>
            <a:pPr>
              <a:buFont typeface="Symbol"/>
              <a:buChar char="Þ"/>
            </a:pPr>
            <a:r>
              <a:rPr lang="en-GB" dirty="0"/>
              <a:t>next set of presentations:</a:t>
            </a:r>
          </a:p>
          <a:p>
            <a:pPr lvl="1">
              <a:buFont typeface="Symbol"/>
              <a:buChar char="Þ"/>
            </a:pPr>
            <a:r>
              <a:rPr lang="en-GB" dirty="0"/>
              <a:t>Settings/ skills</a:t>
            </a:r>
          </a:p>
          <a:p>
            <a:pPr lvl="1">
              <a:buFont typeface="Symbol"/>
              <a:buChar char="Þ"/>
            </a:pPr>
            <a:r>
              <a:rPr lang="en-GB" dirty="0"/>
              <a:t>Use example</a:t>
            </a:r>
          </a:p>
        </p:txBody>
      </p:sp>
    </p:spTree>
    <p:extLst>
      <p:ext uri="{BB962C8B-B14F-4D97-AF65-F5344CB8AC3E}">
        <p14:creationId xmlns:p14="http://schemas.microsoft.com/office/powerpoint/2010/main" val="3959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73&quot;&gt;&lt;object type=&quot;3&quot; unique_id=&quot;10074&quot;&gt;&lt;property id=&quot;20148&quot; value=&quot;5&quot;/&gt;&lt;property id=&quot;20300&quot; value=&quot;Slide 1&quot;/&gt;&lt;property id=&quot;20307&quot; value=&quot;256&quot;/&gt;&lt;/object&gt;&lt;object type=&quot;3&quot; unique_id=&quot;10075&quot;&gt;&lt;property id=&quot;20148&quot; value=&quot;5&quot;/&gt;&lt;property id=&quot;20300&quot; value=&quot;Slide 2&quot;/&gt;&lt;property id=&quot;20307&quot; value=&quot;260&quot;/&gt;&lt;/object&gt;&lt;object type=&quot;3&quot; unique_id=&quot;10076&quot;&gt;&lt;property id=&quot;20148&quot; value=&quot;5&quot;/&gt;&lt;property id=&quot;20300&quot; value=&quot;Slide 3&quot;/&gt;&lt;property id=&quot;20307&quot; value=&quot;267&quot;/&gt;&lt;/object&gt;&lt;object type=&quot;3&quot; unique_id=&quot;10077&quot;&gt;&lt;property id=&quot;20148&quot; value=&quot;5&quot;/&gt;&lt;property id=&quot;20300&quot; value=&quot;Slide 4&quot;/&gt;&lt;property id=&quot;20307&quot; value=&quot;264&quot;/&gt;&lt;/object&gt;&lt;object type=&quot;3&quot; unique_id=&quot;10078&quot;&gt;&lt;property id=&quot;20148&quot; value=&quot;5&quot;/&gt;&lt;property id=&quot;20300&quot; value=&quot;Slide 5&quot;/&gt;&lt;property id=&quot;20307&quot; value=&quot;268&quot;/&gt;&lt;/object&gt;&lt;object type=&quot;3&quot; unique_id=&quot;10079&quot;&gt;&lt;property id=&quot;20148&quot; value=&quot;5&quot;/&gt;&lt;property id=&quot;20300&quot; value=&quot;Slide 6&quot;/&gt;&lt;property id=&quot;20307&quot; value=&quot;265&quot;/&gt;&lt;/object&gt;&lt;object type=&quot;3&quot; unique_id=&quot;10080&quot;&gt;&lt;property id=&quot;20148&quot; value=&quot;5&quot;/&gt;&lt;property id=&quot;20300&quot; value=&quot;Slide 7&quot;/&gt;&lt;property id=&quot;20307&quot; value=&quot;266&quot;/&gt;&lt;/object&gt;&lt;object type=&quot;3&quot; unique_id=&quot;10081&quot;&gt;&lt;property id=&quot;20148&quot; value=&quot;5&quot;/&gt;&lt;property id=&quot;20300&quot; value=&quot;Slide 8&quot;/&gt;&lt;property id=&quot;20307&quot; value=&quot;262&quot;/&gt;&lt;/object&gt;&lt;object type=&quot;3&quot; unique_id=&quot;10082&quot;&gt;&lt;property id=&quot;20148&quot; value=&quot;5&quot;/&gt;&lt;property id=&quot;20300&quot; value=&quot;Slide 9&quot;/&gt;&lt;property id=&quot;20307&quot; value=&quot;269&quot;/&gt;&lt;/object&gt;&lt;object type=&quot;3&quot; unique_id=&quot;10083&quot;&gt;&lt;property id=&quot;20148&quot; value=&quot;5&quot;/&gt;&lt;property id=&quot;20300&quot; value=&quot;Slide 10&quot;/&gt;&lt;property id=&quot;20307&quot; value=&quot;259&quot;/&gt;&lt;/object&gt;&lt;/object&gt;&lt;object type=&quot;8&quot; unique_id=&quot;1009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C3F4283AECA48BCBDDFCF4103160C" ma:contentTypeVersion="2" ma:contentTypeDescription="Create a new document." ma:contentTypeScope="" ma:versionID="71a29f68b18f52e7e0b329625759c092">
  <xsd:schema xmlns:xsd="http://www.w3.org/2001/XMLSchema" xmlns:xs="http://www.w3.org/2001/XMLSchema" xmlns:p="http://schemas.microsoft.com/office/2006/metadata/properties" xmlns:ns2="037ba92a-5764-4297-b5f7-6ea117412624" xmlns:ns3="3a4ab234-afbc-41ab-b2db-358d80304e46" targetNamespace="http://schemas.microsoft.com/office/2006/metadata/properties" ma:root="true" ma:fieldsID="a458c3587d291faf4ca1653387720a89" ns2:_="" ns3:_="">
    <xsd:import namespace="037ba92a-5764-4297-b5f7-6ea117412624"/>
    <xsd:import namespace="3a4ab234-afbc-41ab-b2db-358d80304e4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ba92a-5764-4297-b5f7-6ea11741262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ab234-afbc-41ab-b2db-358d80304e4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1" nillable="true" ma:displayName="Document Type" ma:default="Main Issue" ma:description="Specify type of document to help with filtered views" ma:format="Dropdown" ma:internalName="Document_x0020_Type">
      <xsd:simpleType>
        <xsd:restriction base="dms:Choice">
          <xsd:enumeration value="Main Issue"/>
          <xsd:enumeration value="Support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37ba92a-5764-4297-b5f7-6ea117412624">NAYYJSKVSPAS-2-503</_dlc_DocId>
    <Document_x0020_Type xmlns="3a4ab234-afbc-41ab-b2db-358d80304e46">Main Issue</Document_x0020_Type>
    <_dlc_DocIdUrl xmlns="037ba92a-5764-4297-b5f7-6ea117412624">
      <Url>https://docs.uwe.ac.uk/ou/Communications/_layouts/15/DocIdRedir.aspx?ID=NAYYJSKVSPAS-2-503</Url>
      <Description>NAYYJSKVSPAS-2-503</Description>
    </_dlc_DocIdUrl>
  </documentManagement>
</p:properties>
</file>

<file path=customXml/itemProps1.xml><?xml version="1.0" encoding="utf-8"?>
<ds:datastoreItem xmlns:ds="http://schemas.openxmlformats.org/officeDocument/2006/customXml" ds:itemID="{74B3521B-AA36-4667-A127-D764D0C76C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47C73D-47DE-4219-8648-0ABE762168F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2C558D5-D3B0-4C71-9384-EEE23A78F9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ba92a-5764-4297-b5f7-6ea117412624"/>
    <ds:schemaRef ds:uri="3a4ab234-afbc-41ab-b2db-358d80304e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93D0915-772B-47C0-A05C-693EE729FC30}">
  <ds:schemaRefs>
    <ds:schemaRef ds:uri="http://schemas.microsoft.com/office/infopath/2007/PartnerControls"/>
    <ds:schemaRef ds:uri="037ba92a-5764-4297-b5f7-6ea11741262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a4ab234-afbc-41ab-b2db-358d80304e4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467</TotalTime>
  <Words>416</Words>
  <Application>Microsoft Office PowerPoint</Application>
  <PresentationFormat>On-screen Show (4:3)</PresentationFormat>
  <Paragraphs>131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Courier New</vt:lpstr>
      <vt:lpstr>Georgia</vt:lpstr>
      <vt:lpstr>Symbol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tanvi desai</cp:lastModifiedBy>
  <cp:revision>67</cp:revision>
  <cp:lastPrinted>2018-07-03T12:08:11Z</cp:lastPrinted>
  <dcterms:created xsi:type="dcterms:W3CDTF">2016-04-27T08:32:31Z</dcterms:created>
  <dcterms:modified xsi:type="dcterms:W3CDTF">2018-07-03T12:42:17Z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9f1c7b12-dd58-4e15-8ad0-f59962c2d6d1</vt:lpwstr>
  </property>
  <property fmtid="{D5CDD505-2E9C-101B-9397-08002B2CF9AE}" pid="3" name="ContentTypeId">
    <vt:lpwstr>0x01010072FC3F4283AECA48BCBDDFCF4103160C</vt:lpwstr>
  </property>
</Properties>
</file>