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7"/>
  </p:notesMasterIdLst>
  <p:sldIdLst>
    <p:sldId id="257" r:id="rId3"/>
    <p:sldId id="259" r:id="rId4"/>
    <p:sldId id="268" r:id="rId5"/>
    <p:sldId id="260" r:id="rId6"/>
    <p:sldId id="271" r:id="rId7"/>
    <p:sldId id="269" r:id="rId8"/>
    <p:sldId id="272" r:id="rId9"/>
    <p:sldId id="273" r:id="rId10"/>
    <p:sldId id="277" r:id="rId11"/>
    <p:sldId id="274" r:id="rId12"/>
    <p:sldId id="275" r:id="rId13"/>
    <p:sldId id="267" r:id="rId14"/>
    <p:sldId id="276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53EF"/>
    <a:srgbClr val="B17ED8"/>
    <a:srgbClr val="75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647EF8-4E51-4404-A109-33AF1AE1502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6D4146-9378-4681-8509-0ACE2469B528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Primary vs. secondary data</a:t>
          </a:r>
          <a:endParaRPr lang="en-GB" dirty="0">
            <a:solidFill>
              <a:schemeClr val="tx1"/>
            </a:solidFill>
          </a:endParaRPr>
        </a:p>
      </dgm:t>
    </dgm:pt>
    <dgm:pt modelId="{7C92B196-BA80-444E-AB96-FE73C2271AA8}" type="parTrans" cxnId="{013F3E40-1943-4C6D-9DD0-973F332A7803}">
      <dgm:prSet/>
      <dgm:spPr/>
      <dgm:t>
        <a:bodyPr/>
        <a:lstStyle/>
        <a:p>
          <a:endParaRPr lang="en-GB"/>
        </a:p>
      </dgm:t>
    </dgm:pt>
    <dgm:pt modelId="{0859EF74-827D-47BC-83EC-6C0351CDA826}" type="sibTrans" cxnId="{013F3E40-1943-4C6D-9DD0-973F332A7803}">
      <dgm:prSet/>
      <dgm:spPr/>
      <dgm:t>
        <a:bodyPr/>
        <a:lstStyle/>
        <a:p>
          <a:endParaRPr lang="en-GB"/>
        </a:p>
      </dgm:t>
    </dgm:pt>
    <dgm:pt modelId="{009A5B71-C80B-458C-9F20-7C6D11090C21}">
      <dgm:prSet phldrT="[Text]"/>
      <dgm:spPr>
        <a:solidFill>
          <a:schemeClr val="accent4">
            <a:lumMod val="50000"/>
            <a:lumOff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Cross-sectional vs. longitudinal</a:t>
          </a:r>
          <a:endParaRPr lang="en-GB" dirty="0">
            <a:solidFill>
              <a:schemeClr val="tx1"/>
            </a:solidFill>
          </a:endParaRPr>
        </a:p>
      </dgm:t>
    </dgm:pt>
    <dgm:pt modelId="{A286ABA0-B045-44CF-8F82-9B17C8474782}" type="parTrans" cxnId="{7181DDBC-7891-4121-95F9-8DDD0FFA7873}">
      <dgm:prSet/>
      <dgm:spPr/>
      <dgm:t>
        <a:bodyPr/>
        <a:lstStyle/>
        <a:p>
          <a:endParaRPr lang="en-GB"/>
        </a:p>
      </dgm:t>
    </dgm:pt>
    <dgm:pt modelId="{25FBD6B4-4E1E-4443-A942-3DCD448CBF1C}" type="sibTrans" cxnId="{7181DDBC-7891-4121-95F9-8DDD0FFA7873}">
      <dgm:prSet/>
      <dgm:spPr/>
      <dgm:t>
        <a:bodyPr/>
        <a:lstStyle/>
        <a:p>
          <a:endParaRPr lang="en-GB"/>
        </a:p>
      </dgm:t>
    </dgm:pt>
    <dgm:pt modelId="{82810CFD-F605-449D-BF7E-6C6A863C83A9}" type="pres">
      <dgm:prSet presAssocID="{9F647EF8-4E51-4404-A109-33AF1AE150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263A7E-AE12-4712-9D7B-37416EE2F9EF}" type="pres">
      <dgm:prSet presAssocID="{2B6D4146-9378-4681-8509-0ACE2469B528}" presName="node" presStyleLbl="node1" presStyleIdx="0" presStyleCnt="2" custLinFactNeighborX="48166" custLinFactNeighborY="1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576CF6-476A-4254-84F9-7630D84826F1}" type="pres">
      <dgm:prSet presAssocID="{0859EF74-827D-47BC-83EC-6C0351CDA826}" presName="sibTrans" presStyleCnt="0"/>
      <dgm:spPr/>
    </dgm:pt>
    <dgm:pt modelId="{215C06AF-A6FA-4205-A16E-36DDE4C5BB98}" type="pres">
      <dgm:prSet presAssocID="{009A5B71-C80B-458C-9F20-7C6D11090C21}" presName="node" presStyleLbl="node1" presStyleIdx="1" presStyleCnt="2" custLinFactNeighborX="49359" custLinFactNeighborY="1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181DDBC-7891-4121-95F9-8DDD0FFA7873}" srcId="{9F647EF8-4E51-4404-A109-33AF1AE1502D}" destId="{009A5B71-C80B-458C-9F20-7C6D11090C21}" srcOrd="1" destOrd="0" parTransId="{A286ABA0-B045-44CF-8F82-9B17C8474782}" sibTransId="{25FBD6B4-4E1E-4443-A942-3DCD448CBF1C}"/>
    <dgm:cxn modelId="{C52EC5AA-123D-4E1E-98FB-77FF91C20824}" type="presOf" srcId="{009A5B71-C80B-458C-9F20-7C6D11090C21}" destId="{215C06AF-A6FA-4205-A16E-36DDE4C5BB98}" srcOrd="0" destOrd="0" presId="urn:microsoft.com/office/officeart/2005/8/layout/hList6"/>
    <dgm:cxn modelId="{A36CE382-D37F-47D4-B6B9-BBF5513D8FFE}" type="presOf" srcId="{2B6D4146-9378-4681-8509-0ACE2469B528}" destId="{8D263A7E-AE12-4712-9D7B-37416EE2F9EF}" srcOrd="0" destOrd="0" presId="urn:microsoft.com/office/officeart/2005/8/layout/hList6"/>
    <dgm:cxn modelId="{2B4E741A-9E21-4AEE-B871-878FEA4CFB60}" type="presOf" srcId="{9F647EF8-4E51-4404-A109-33AF1AE1502D}" destId="{82810CFD-F605-449D-BF7E-6C6A863C83A9}" srcOrd="0" destOrd="0" presId="urn:microsoft.com/office/officeart/2005/8/layout/hList6"/>
    <dgm:cxn modelId="{013F3E40-1943-4C6D-9DD0-973F332A7803}" srcId="{9F647EF8-4E51-4404-A109-33AF1AE1502D}" destId="{2B6D4146-9378-4681-8509-0ACE2469B528}" srcOrd="0" destOrd="0" parTransId="{7C92B196-BA80-444E-AB96-FE73C2271AA8}" sibTransId="{0859EF74-827D-47BC-83EC-6C0351CDA826}"/>
    <dgm:cxn modelId="{39F3F08A-50E9-4C82-BCB7-00243845AAE3}" type="presParOf" srcId="{82810CFD-F605-449D-BF7E-6C6A863C83A9}" destId="{8D263A7E-AE12-4712-9D7B-37416EE2F9EF}" srcOrd="0" destOrd="0" presId="urn:microsoft.com/office/officeart/2005/8/layout/hList6"/>
    <dgm:cxn modelId="{07DB59AF-19F8-40A3-ABFB-4F103025B743}" type="presParOf" srcId="{82810CFD-F605-449D-BF7E-6C6A863C83A9}" destId="{BD576CF6-476A-4254-84F9-7630D84826F1}" srcOrd="1" destOrd="0" presId="urn:microsoft.com/office/officeart/2005/8/layout/hList6"/>
    <dgm:cxn modelId="{0CE207AE-81DB-4539-84BE-E0D719665AA3}" type="presParOf" srcId="{82810CFD-F605-449D-BF7E-6C6A863C83A9}" destId="{215C06AF-A6FA-4205-A16E-36DDE4C5BB98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77535-B1EF-4994-A266-D59183226449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003DE-DD91-4343-A449-5DC36BDD7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15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75310B9-2BB4-4DF5-952B-CCCB67DD377E}" type="slidenum">
              <a:rPr lang="en-GB" altLang="en-US" sz="1200">
                <a:solidFill>
                  <a:prstClr val="black"/>
                </a:solidFill>
              </a:rPr>
              <a:pPr/>
              <a:t>1</a:t>
            </a:fld>
            <a:endParaRPr lang="en-GB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9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9750" y="4969170"/>
            <a:ext cx="8135938" cy="647378"/>
          </a:xfrm>
          <a:prstGeom prst="rect">
            <a:avLst/>
          </a:prstGeom>
        </p:spPr>
        <p:txBody>
          <a:bodyPr lIns="91421" tIns="45711" rIns="91421" bIns="45711">
            <a:noAutofit/>
          </a:bodyPr>
          <a:lstStyle>
            <a:lvl1pPr marL="0" indent="0">
              <a:buNone/>
              <a:defRPr sz="3600" cap="none" baseline="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  <a:lvl2pPr marL="0" indent="0">
              <a:buNone/>
              <a:defRPr sz="26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marL="914208" indent="0">
              <a:buNone/>
              <a:defRPr sz="3600">
                <a:latin typeface="Arial Black" pitchFamily="34" charset="0"/>
                <a:cs typeface="Arial" pitchFamily="34" charset="0"/>
              </a:defRPr>
            </a:lvl3pPr>
            <a:lvl4pPr marL="1371312" indent="0">
              <a:buNone/>
              <a:defRPr sz="3600">
                <a:latin typeface="Arial Black" pitchFamily="34" charset="0"/>
                <a:cs typeface="Arial" pitchFamily="34" charset="0"/>
              </a:defRPr>
            </a:lvl4pPr>
            <a:lvl5pPr marL="1828416" indent="0">
              <a:buNone/>
              <a:defRPr sz="3600">
                <a:latin typeface="Arial Black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39552" y="5616548"/>
            <a:ext cx="8135938" cy="719386"/>
          </a:xfrm>
          <a:prstGeom prst="rect">
            <a:avLst/>
          </a:prstGeom>
        </p:spPr>
        <p:txBody>
          <a:bodyPr lIns="91421" tIns="45711" rIns="91421" bIns="45711">
            <a:noAutofit/>
          </a:bodyPr>
          <a:lstStyle>
            <a:lvl1pPr marL="0" indent="0">
              <a:buNone/>
              <a:defRPr sz="2600" cap="none" baseline="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  <a:lvl2pPr marL="0" indent="0">
              <a:buNone/>
              <a:defRPr sz="26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marL="914208" indent="0">
              <a:buNone/>
              <a:defRPr sz="3600">
                <a:latin typeface="Arial Black" pitchFamily="34" charset="0"/>
                <a:cs typeface="Arial" pitchFamily="34" charset="0"/>
              </a:defRPr>
            </a:lvl3pPr>
            <a:lvl4pPr marL="1371312" indent="0">
              <a:buNone/>
              <a:defRPr sz="3600">
                <a:latin typeface="Arial Black" pitchFamily="34" charset="0"/>
                <a:cs typeface="Arial" pitchFamily="34" charset="0"/>
              </a:defRPr>
            </a:lvl4pPr>
            <a:lvl5pPr marL="1828416" indent="0">
              <a:buNone/>
              <a:defRPr sz="3600">
                <a:latin typeface="Arial Black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230038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75" y="2130344"/>
            <a:ext cx="7772451" cy="1470034"/>
          </a:xfrm>
          <a:prstGeom prst="rect">
            <a:avLst/>
          </a:prstGeom>
        </p:spPr>
        <p:txBody>
          <a:bodyPr lIns="20117" tIns="10058" rIns="20117" bIns="10058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49" y="3886248"/>
            <a:ext cx="6400903" cy="1752664"/>
          </a:xfrm>
          <a:prstGeom prst="rect">
            <a:avLst/>
          </a:prstGeom>
        </p:spPr>
        <p:txBody>
          <a:bodyPr lIns="20117" tIns="10058" rIns="20117" bIns="10058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100584" indent="0" algn="ctr">
              <a:buNone/>
              <a:defRPr/>
            </a:lvl2pPr>
            <a:lvl3pPr marL="201168" indent="0" algn="ctr">
              <a:buNone/>
              <a:defRPr/>
            </a:lvl3pPr>
            <a:lvl4pPr marL="301752" indent="0" algn="ctr">
              <a:buNone/>
              <a:defRPr/>
            </a:lvl4pPr>
            <a:lvl5pPr marL="402336" indent="0" algn="ctr">
              <a:buNone/>
              <a:defRPr/>
            </a:lvl5pPr>
            <a:lvl6pPr marL="502920" indent="0" algn="ctr">
              <a:buNone/>
              <a:defRPr/>
            </a:lvl6pPr>
            <a:lvl7pPr marL="603504" indent="0" algn="ctr">
              <a:buNone/>
              <a:defRPr/>
            </a:lvl7pPr>
            <a:lvl8pPr marL="704088" indent="0" algn="ctr">
              <a:buNone/>
              <a:defRPr/>
            </a:lvl8pPr>
            <a:lvl9pPr marL="804672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6116" y="6248456"/>
            <a:ext cx="1904587" cy="456888"/>
          </a:xfrm>
          <a:prstGeom prst="rect">
            <a:avLst/>
          </a:prstGeom>
        </p:spPr>
        <p:txBody>
          <a:bodyPr lIns="20117" tIns="10058" rIns="20117" bIns="10058"/>
          <a:lstStyle>
            <a:lvl1pPr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0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084" y="6248456"/>
            <a:ext cx="2895833" cy="456888"/>
          </a:xfrm>
          <a:prstGeom prst="rect">
            <a:avLst/>
          </a:prstGeom>
        </p:spPr>
        <p:txBody>
          <a:bodyPr lIns="20117" tIns="10058" rIns="20117" bIns="10058"/>
          <a:lstStyle>
            <a:lvl1pPr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97" y="6248456"/>
            <a:ext cx="1904587" cy="456888"/>
          </a:xfrm>
          <a:prstGeom prst="rect">
            <a:avLst/>
          </a:prstGeom>
        </p:spPr>
        <p:txBody>
          <a:bodyPr vert="horz" wrap="square" lIns="20117" tIns="10058" rIns="20117" bIns="10058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F963102-000F-45E8-9FF6-FBCD427285C9}" type="slidenum">
              <a:rPr lang="en-US" altLang="en-US" sz="5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0077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116" y="1981288"/>
            <a:ext cx="7771768" cy="4114872"/>
          </a:xfrm>
          <a:prstGeom prst="rect">
            <a:avLst/>
          </a:prstGeom>
        </p:spPr>
        <p:txBody>
          <a:bodyPr lIns="20117" tIns="10058" rIns="20117" bIns="10058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5301" y="195445"/>
            <a:ext cx="8229634" cy="1142760"/>
          </a:xfrm>
          <a:prstGeom prst="rect">
            <a:avLst/>
          </a:prstGeom>
        </p:spPr>
        <p:txBody>
          <a:bodyPr lIns="20117" tIns="10058" rIns="20117" bIns="10058" anchor="ctr"/>
          <a:lstStyle>
            <a:lvl1pPr algn="l"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6116" y="6248456"/>
            <a:ext cx="1904587" cy="456888"/>
          </a:xfrm>
          <a:prstGeom prst="rect">
            <a:avLst/>
          </a:prstGeom>
        </p:spPr>
        <p:txBody>
          <a:bodyPr lIns="20117" tIns="10058" rIns="20117" bIns="10058"/>
          <a:lstStyle>
            <a:lvl1pPr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0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084" y="6248456"/>
            <a:ext cx="2895833" cy="456888"/>
          </a:xfrm>
          <a:prstGeom prst="rect">
            <a:avLst/>
          </a:prstGeom>
        </p:spPr>
        <p:txBody>
          <a:bodyPr lIns="20117" tIns="10058" rIns="20117" bIns="10058"/>
          <a:lstStyle>
            <a:lvl1pPr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97" y="6248456"/>
            <a:ext cx="1904587" cy="456888"/>
          </a:xfrm>
          <a:prstGeom prst="rect">
            <a:avLst/>
          </a:prstGeom>
        </p:spPr>
        <p:txBody>
          <a:bodyPr vert="horz" wrap="square" lIns="20117" tIns="10058" rIns="20117" bIns="10058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C14A1B2-CB93-40A0-B55B-CA5E12F6CACD}" type="slidenum">
              <a:rPr lang="en-US" altLang="en-US" sz="5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12648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5301" y="195445"/>
            <a:ext cx="8229634" cy="1142760"/>
          </a:xfrm>
          <a:prstGeom prst="rect">
            <a:avLst/>
          </a:prstGeom>
        </p:spPr>
        <p:txBody>
          <a:bodyPr lIns="20117" tIns="10058" rIns="20117" bIns="10058" anchor="ctr"/>
          <a:lstStyle>
            <a:lvl1pPr algn="l"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686116" y="6248456"/>
            <a:ext cx="1904587" cy="456888"/>
          </a:xfrm>
          <a:prstGeom prst="rect">
            <a:avLst/>
          </a:prstGeom>
        </p:spPr>
        <p:txBody>
          <a:bodyPr lIns="20117" tIns="10058" rIns="20117" bIns="10058"/>
          <a:lstStyle>
            <a:lvl1pPr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0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084" y="6248456"/>
            <a:ext cx="2895833" cy="456888"/>
          </a:xfrm>
          <a:prstGeom prst="rect">
            <a:avLst/>
          </a:prstGeom>
        </p:spPr>
        <p:txBody>
          <a:bodyPr lIns="20117" tIns="10058" rIns="20117" bIns="10058"/>
          <a:lstStyle>
            <a:lvl1pPr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0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97" y="6248456"/>
            <a:ext cx="1904587" cy="456888"/>
          </a:xfrm>
          <a:prstGeom prst="rect">
            <a:avLst/>
          </a:prstGeom>
        </p:spPr>
        <p:txBody>
          <a:bodyPr vert="horz" wrap="square" lIns="20117" tIns="10058" rIns="20117" bIns="10058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1F7FA7F-AE02-4F6D-8B14-3E3ADE32FE5C}" type="slidenum">
              <a:rPr lang="en-US" altLang="en-US" sz="5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7673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17" y="122413"/>
            <a:ext cx="8888073" cy="659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13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3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9143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  <a:cs typeface="ＭＳ Ｐゴシック" charset="0"/>
        </a:defRPr>
      </a:lvl2pPr>
      <a:lvl3pPr algn="ctr" defTabSz="9143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  <a:cs typeface="ＭＳ Ｐゴシック" charset="0"/>
        </a:defRPr>
      </a:lvl3pPr>
      <a:lvl4pPr algn="ctr" defTabSz="9143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  <a:cs typeface="ＭＳ Ｐゴシック" charset="0"/>
        </a:defRPr>
      </a:lvl4pPr>
      <a:lvl5pPr algn="ctr" defTabSz="9143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  <a:cs typeface="ＭＳ Ｐゴシック" charset="0"/>
        </a:defRPr>
      </a:lvl5pPr>
      <a:lvl6pPr marL="100584" algn="ctr" defTabSz="91433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201168" algn="ctr" defTabSz="91433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301752" algn="ctr" defTabSz="91433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402336" algn="ctr" defTabSz="91433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64" indent="-342964" algn="l" defTabSz="914337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855" indent="-285687" algn="l" defTabSz="914337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746" indent="-228410" algn="l" defTabSz="914337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9914" indent="-228759" algn="l" defTabSz="914337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083" indent="-228759" algn="l" defTabSz="914337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157667" indent="-228759" algn="l" defTabSz="91433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258251" indent="-228759" algn="l" defTabSz="91433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2358835" indent="-228759" algn="l" defTabSz="91433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2459419" indent="-228759" algn="l" defTabSz="91433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1"/>
          <p:cNvSpPr>
            <a:spLocks noChangeArrowheads="1"/>
          </p:cNvSpPr>
          <p:nvPr userDrawn="1"/>
        </p:nvSpPr>
        <p:spPr bwMode="auto">
          <a:xfrm>
            <a:off x="107974" y="109452"/>
            <a:ext cx="8954020" cy="1408828"/>
          </a:xfrm>
          <a:prstGeom prst="rect">
            <a:avLst/>
          </a:prstGeom>
          <a:solidFill>
            <a:srgbClr val="A494B9"/>
          </a:solidFill>
          <a:ln>
            <a:noFill/>
          </a:ln>
          <a:extLst/>
        </p:spPr>
        <p:txBody>
          <a:bodyPr lIns="20117" tIns="10058" rIns="20117" bIns="10058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 rot="19953465">
            <a:off x="7055583" y="-778762"/>
            <a:ext cx="2202542" cy="1859235"/>
          </a:xfrm>
          <a:prstGeom prst="roundRect">
            <a:avLst>
              <a:gd name="adj" fmla="val 102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117" tIns="10058" rIns="20117" bIns="1005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500">
              <a:solidFill>
                <a:srgbClr val="FFFFFF"/>
              </a:solidFill>
            </a:endParaRPr>
          </a:p>
        </p:txBody>
      </p:sp>
      <p:pic>
        <p:nvPicPr>
          <p:cNvPr id="7172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832" y="195501"/>
            <a:ext cx="1132707" cy="80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38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3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9143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  <a:cs typeface="ＭＳ Ｐゴシック" charset="0"/>
        </a:defRPr>
      </a:lvl2pPr>
      <a:lvl3pPr algn="ctr" defTabSz="9143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  <a:cs typeface="ＭＳ Ｐゴシック" charset="0"/>
        </a:defRPr>
      </a:lvl3pPr>
      <a:lvl4pPr algn="ctr" defTabSz="9143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  <a:cs typeface="ＭＳ Ｐゴシック" charset="0"/>
        </a:defRPr>
      </a:lvl4pPr>
      <a:lvl5pPr algn="ctr" defTabSz="9143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  <a:cs typeface="ＭＳ Ｐゴシック" charset="0"/>
        </a:defRPr>
      </a:lvl5pPr>
      <a:lvl6pPr marL="100584" algn="ctr" defTabSz="91433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201168" algn="ctr" defTabSz="91433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301752" algn="ctr" defTabSz="91433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402336" algn="ctr" defTabSz="91433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64" indent="-342964" algn="l" defTabSz="914337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855" indent="-285687" algn="l" defTabSz="914337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746" indent="-228410" algn="l" defTabSz="914337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9914" indent="-228759" algn="l" defTabSz="914337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083" indent="-228759" algn="l" defTabSz="914337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157667" indent="-228759" algn="l" defTabSz="91433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258251" indent="-228759" algn="l" defTabSz="91433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2358835" indent="-228759" algn="l" defTabSz="91433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2459419" indent="-228759" algn="l" defTabSz="91433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" algn="l" defTabSz="2011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6"/>
          <p:cNvSpPr>
            <a:spLocks noGrp="1"/>
          </p:cNvSpPr>
          <p:nvPr>
            <p:ph type="body" sz="quarter" idx="10"/>
          </p:nvPr>
        </p:nvSpPr>
        <p:spPr bwMode="auto">
          <a:xfrm>
            <a:off x="418231" y="3216578"/>
            <a:ext cx="8135669" cy="13393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700" dirty="0" smtClean="0">
                <a:cs typeface="Arial" charset="0"/>
              </a:rPr>
              <a:t>Studying Elites in Africa: Lessons from Ghana</a:t>
            </a:r>
            <a:endParaRPr lang="en-GB" altLang="en-US" sz="2700" dirty="0">
              <a:cs typeface="Arial" charset="0"/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33949" y="5054932"/>
            <a:ext cx="8136011" cy="1264813"/>
          </a:xfrm>
        </p:spPr>
        <p:txBody>
          <a:bodyPr/>
          <a:lstStyle/>
          <a:p>
            <a:pPr>
              <a:defRPr/>
            </a:pPr>
            <a:r>
              <a:rPr lang="en-GB" sz="2200" dirty="0"/>
              <a:t>Tahiru Azaaviele </a:t>
            </a:r>
            <a:r>
              <a:rPr lang="en-GB" sz="2200" dirty="0" smtClean="0"/>
              <a:t>Liedong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469164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Lack of databases containing information about firms in Ghana</a:t>
            </a:r>
          </a:p>
          <a:p>
            <a:endParaRPr lang="en-GB" sz="2600" dirty="0" smtClean="0"/>
          </a:p>
          <a:p>
            <a:pPr lvl="1"/>
            <a:r>
              <a:rPr lang="en-GB" sz="2200" dirty="0" smtClean="0"/>
              <a:t>Few databases are not comprehensive or regularly updated </a:t>
            </a:r>
          </a:p>
          <a:p>
            <a:pPr lvl="1"/>
            <a:r>
              <a:rPr lang="en-GB" sz="2200" dirty="0" smtClean="0"/>
              <a:t>Contact details unavailable or not updated</a:t>
            </a:r>
          </a:p>
          <a:p>
            <a:pPr lvl="1"/>
            <a:endParaRPr lang="en-GB" sz="2200" dirty="0" smtClean="0"/>
          </a:p>
          <a:p>
            <a:r>
              <a:rPr lang="en-GB" sz="2600" dirty="0" smtClean="0">
                <a:solidFill>
                  <a:srgbClr val="0070C0"/>
                </a:solidFill>
              </a:rPr>
              <a:t>Draw sample from multiple databases</a:t>
            </a:r>
          </a:p>
          <a:p>
            <a:r>
              <a:rPr lang="en-GB" sz="2600" dirty="0" smtClean="0">
                <a:solidFill>
                  <a:srgbClr val="0070C0"/>
                </a:solidFill>
              </a:rPr>
              <a:t>Call to solicit interest before sampling</a:t>
            </a:r>
            <a:endParaRPr lang="en-GB" sz="26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….Sampling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77221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6116" y="1981288"/>
            <a:ext cx="7771768" cy="4328032"/>
          </a:xfrm>
        </p:spPr>
        <p:txBody>
          <a:bodyPr/>
          <a:lstStyle/>
          <a:p>
            <a:r>
              <a:rPr lang="en-GB" sz="2800" dirty="0" smtClean="0"/>
              <a:t>Single-respondent designs commonly used to collect firm-level data</a:t>
            </a:r>
          </a:p>
          <a:p>
            <a:endParaRPr lang="en-GB" sz="2800" dirty="0" smtClean="0"/>
          </a:p>
          <a:p>
            <a:pPr lvl="1"/>
            <a:r>
              <a:rPr lang="en-GB" sz="2400" dirty="0" smtClean="0"/>
              <a:t>Potential CMV problems (Podsakoff et al., 2003)</a:t>
            </a:r>
          </a:p>
          <a:p>
            <a:pPr lvl="1"/>
            <a:r>
              <a:rPr lang="en-GB" sz="2400" dirty="0" smtClean="0"/>
              <a:t>Risk with multiple respondents?</a:t>
            </a:r>
          </a:p>
          <a:p>
            <a:pPr lvl="1"/>
            <a:endParaRPr lang="en-GB" sz="2400" dirty="0"/>
          </a:p>
          <a:p>
            <a:r>
              <a:rPr lang="en-GB" dirty="0" smtClean="0">
                <a:solidFill>
                  <a:srgbClr val="0070C0"/>
                </a:solidFill>
              </a:rPr>
              <a:t>Worth taking the risk! Use inter-rater tests to check reliability and extrapolate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Single-rater bias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233786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752528"/>
          </a:xfrm>
        </p:spPr>
        <p:txBody>
          <a:bodyPr/>
          <a:lstStyle/>
          <a:p>
            <a:r>
              <a:rPr lang="en-GB" sz="2400" dirty="0" smtClean="0"/>
              <a:t>High tendency for respondents not to scrutinize the questions before answering (Winkler et al., 1982)</a:t>
            </a:r>
          </a:p>
          <a:p>
            <a:endParaRPr lang="en-GB" sz="2400" dirty="0"/>
          </a:p>
          <a:p>
            <a:pPr lvl="1"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70C0"/>
                </a:solidFill>
              </a:rPr>
              <a:t>Reverse phrase and add negative particles to some of the questions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70C0"/>
                </a:solidFill>
              </a:rPr>
              <a:t>Make respondents read carefully (Kamoen et al., 2011)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2000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70C0"/>
                </a:solidFill>
              </a:rPr>
              <a:t>Make respondents more controlled in their cognitive processing (Hinkin, 1995)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….Acquiescence bias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4272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Poor response rates raise the importance of interviewer-administered surveys</a:t>
            </a:r>
          </a:p>
          <a:p>
            <a:endParaRPr lang="en-GB" sz="2400" dirty="0"/>
          </a:p>
          <a:p>
            <a:pPr lvl="1"/>
            <a:r>
              <a:rPr lang="en-GB" sz="2000" dirty="0" smtClean="0"/>
              <a:t>Variation in interviews can affect data reliability</a:t>
            </a:r>
          </a:p>
          <a:p>
            <a:pPr lvl="1"/>
            <a:r>
              <a:rPr lang="en-GB" sz="2000" dirty="0" smtClean="0"/>
              <a:t>More time needed to provide representative responses at the firm level</a:t>
            </a:r>
          </a:p>
          <a:p>
            <a:pPr lvl="1"/>
            <a:r>
              <a:rPr lang="en-GB" sz="2000" dirty="0" smtClean="0"/>
              <a:t>Lax needed to accommodate convenience of managers</a:t>
            </a:r>
          </a:p>
          <a:p>
            <a:pPr lvl="1"/>
            <a:endParaRPr lang="en-GB" sz="2000" dirty="0"/>
          </a:p>
          <a:p>
            <a:r>
              <a:rPr lang="en-GB" sz="2800" dirty="0" smtClean="0">
                <a:solidFill>
                  <a:srgbClr val="0070C0"/>
                </a:solidFill>
              </a:rPr>
              <a:t>Best to use self-administered surveys, but arrange follow-up meetings 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…Survey Administration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483211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4608512"/>
          </a:xfrm>
        </p:spPr>
        <p:txBody>
          <a:bodyPr/>
          <a:lstStyle/>
          <a:p>
            <a:r>
              <a:rPr lang="en-GB" sz="2400" dirty="0" smtClean="0"/>
              <a:t>Interesting empirical “blind spots” in Africa (Klingebiel and Stadler, 2015)</a:t>
            </a:r>
          </a:p>
          <a:p>
            <a:endParaRPr lang="en-GB" sz="2400" dirty="0"/>
          </a:p>
          <a:p>
            <a:r>
              <a:rPr lang="en-GB" sz="2400" dirty="0" smtClean="0"/>
              <a:t>Data opens up numerous challenges, most of which can be addressed with the right approaches</a:t>
            </a:r>
          </a:p>
          <a:p>
            <a:endParaRPr lang="en-GB" sz="2400" dirty="0"/>
          </a:p>
          <a:p>
            <a:r>
              <a:rPr lang="en-GB" sz="2400" dirty="0" smtClean="0"/>
              <a:t>Management and strategy research in Africa is encouraged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654" y="5357986"/>
            <a:ext cx="3238500" cy="87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509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44824"/>
            <a:ext cx="8352928" cy="453650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Calls for strategy research to be extended to “blind” contexts such as Africa and the Middle East (Hoskisson et al. 2000)</a:t>
            </a:r>
          </a:p>
          <a:p>
            <a:endParaRPr lang="en-GB" sz="2400" dirty="0"/>
          </a:p>
          <a:p>
            <a:r>
              <a:rPr lang="en-GB" sz="2400" dirty="0" smtClean="0"/>
              <a:t>Nevertheless, there is a lack of empirical strategy research on Africa (Klingebiel and Stadler, 2015)</a:t>
            </a:r>
          </a:p>
          <a:p>
            <a:endParaRPr lang="en-GB" sz="2400" dirty="0"/>
          </a:p>
          <a:p>
            <a:r>
              <a:rPr lang="en-GB" sz="2400" dirty="0" smtClean="0"/>
              <a:t>Little knowledge of how strategies are developed and implemented, and their resultant impact on firm performance in Africa (Mellahi and Mol, 2015) 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Management Research in Africa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0326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392488"/>
          </a:xfrm>
        </p:spPr>
        <p:txBody>
          <a:bodyPr/>
          <a:lstStyle/>
          <a:p>
            <a:r>
              <a:rPr lang="en-GB" sz="2400" dirty="0" smtClean="0"/>
              <a:t>Focused on nonmarket strategy, more precisely corporate political activity (business-government relations) in Ghana</a:t>
            </a:r>
          </a:p>
          <a:p>
            <a:endParaRPr lang="en-GB" sz="2400" i="1" dirty="0"/>
          </a:p>
          <a:p>
            <a:r>
              <a:rPr lang="en-GB" sz="2400" dirty="0" smtClean="0"/>
              <a:t>Key elements include:</a:t>
            </a:r>
          </a:p>
          <a:p>
            <a:endParaRPr lang="en-GB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The impact of political ties on access to finance and cost of debt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The impact of political ties on institutional risk exposure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Mediation in the political ties-cost of debt relationship</a:t>
            </a:r>
          </a:p>
          <a:p>
            <a:endParaRPr lang="en-GB" sz="2000" dirty="0" smtClean="0"/>
          </a:p>
          <a:p>
            <a:r>
              <a:rPr lang="en-GB" sz="2400" dirty="0" smtClean="0"/>
              <a:t>Corporate political activity is a “sensitive” topic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7919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850574"/>
              </p:ext>
            </p:extLst>
          </p:nvPr>
        </p:nvGraphicFramePr>
        <p:xfrm>
          <a:off x="395288" y="1981200"/>
          <a:ext cx="8062912" cy="3896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Options...…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1437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Majority of studies that investigate the impact of CPA on firm performance use secondary data (Rajwani &amp; Liedong)</a:t>
            </a:r>
          </a:p>
          <a:p>
            <a:endParaRPr lang="en-GB" sz="2400" dirty="0"/>
          </a:p>
          <a:p>
            <a:r>
              <a:rPr lang="en-GB" sz="2400" dirty="0" smtClean="0"/>
              <a:t>Secondary data for CPA unavailable or difficult to access (Hillman and Wan, 2005)</a:t>
            </a:r>
          </a:p>
          <a:p>
            <a:endParaRPr lang="en-GB" sz="2400" dirty="0"/>
          </a:p>
          <a:p>
            <a:r>
              <a:rPr lang="en-GB" sz="2400" dirty="0" smtClean="0"/>
              <a:t>Secondary data available in a few countries</a:t>
            </a:r>
          </a:p>
          <a:p>
            <a:endParaRPr lang="en-GB" sz="2400" dirty="0"/>
          </a:p>
          <a:p>
            <a:r>
              <a:rPr lang="en-GB" sz="2400" dirty="0" smtClean="0"/>
              <a:t>…..I used survey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Systematic Review…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19971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Challenges…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896544"/>
          </a:xfrm>
        </p:spPr>
        <p:txBody>
          <a:bodyPr/>
          <a:lstStyle/>
          <a:p>
            <a:r>
              <a:rPr lang="en-GB" dirty="0" smtClean="0"/>
              <a:t>Design</a:t>
            </a:r>
          </a:p>
          <a:p>
            <a:r>
              <a:rPr lang="en-GB" dirty="0" smtClean="0"/>
              <a:t>Generating interest in the research</a:t>
            </a:r>
          </a:p>
          <a:p>
            <a:r>
              <a:rPr lang="en-GB" dirty="0" smtClean="0"/>
              <a:t>Sampling</a:t>
            </a:r>
          </a:p>
          <a:p>
            <a:r>
              <a:rPr lang="en-GB" dirty="0" smtClean="0"/>
              <a:t>Non-response</a:t>
            </a:r>
          </a:p>
          <a:p>
            <a:r>
              <a:rPr lang="en-GB" dirty="0" smtClean="0"/>
              <a:t>Single-rater bias</a:t>
            </a:r>
          </a:p>
          <a:p>
            <a:r>
              <a:rPr lang="en-GB" dirty="0" smtClean="0"/>
              <a:t>Acquiescence bias</a:t>
            </a:r>
          </a:p>
          <a:p>
            <a:r>
              <a:rPr lang="en-GB" dirty="0" smtClean="0"/>
              <a:t>Administration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7053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…Design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896544"/>
          </a:xfrm>
        </p:spPr>
        <p:txBody>
          <a:bodyPr/>
          <a:lstStyle/>
          <a:p>
            <a:r>
              <a:rPr lang="en-GB" dirty="0" smtClean="0"/>
              <a:t>Cross-sectional or longitudinal?</a:t>
            </a:r>
          </a:p>
          <a:p>
            <a:endParaRPr lang="en-GB" dirty="0"/>
          </a:p>
          <a:p>
            <a:pPr lvl="1"/>
            <a:r>
              <a:rPr lang="en-GB" dirty="0" smtClean="0"/>
              <a:t>Longitudinal useful to establish causality</a:t>
            </a:r>
          </a:p>
          <a:p>
            <a:pPr lvl="1"/>
            <a:r>
              <a:rPr lang="en-GB" dirty="0" smtClean="0"/>
              <a:t>But problems of respondent drop-out, firm failure or acquisitions</a:t>
            </a:r>
          </a:p>
          <a:p>
            <a:pPr lvl="1"/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70C0"/>
                </a:solidFill>
              </a:rPr>
              <a:t>Use a multiple-year framing to account for </a:t>
            </a:r>
            <a:r>
              <a:rPr lang="en-GB" dirty="0">
                <a:solidFill>
                  <a:srgbClr val="0070C0"/>
                </a:solidFill>
              </a:rPr>
              <a:t>yearly fluctuations (White et al., 2015)</a:t>
            </a:r>
          </a:p>
        </p:txBody>
      </p:sp>
    </p:spTree>
    <p:extLst>
      <p:ext uri="{BB962C8B-B14F-4D97-AF65-F5344CB8AC3E}">
        <p14:creationId xmlns:p14="http://schemas.microsoft.com/office/powerpoint/2010/main" val="20225685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6116" y="1981288"/>
            <a:ext cx="7771768" cy="3688344"/>
          </a:xfrm>
        </p:spPr>
        <p:txBody>
          <a:bodyPr/>
          <a:lstStyle/>
          <a:p>
            <a:r>
              <a:rPr lang="en-GB" sz="2400" dirty="0" smtClean="0"/>
              <a:t>Surveys are the dominant tools for collecting data in Ghana</a:t>
            </a:r>
          </a:p>
          <a:p>
            <a:endParaRPr lang="en-GB" sz="2400" dirty="0"/>
          </a:p>
          <a:p>
            <a:r>
              <a:rPr lang="en-GB" sz="2400" dirty="0" smtClean="0"/>
              <a:t>Respondents fatigued by many questionnaires</a:t>
            </a:r>
          </a:p>
          <a:p>
            <a:endParaRPr lang="en-GB" sz="2400" dirty="0"/>
          </a:p>
          <a:p>
            <a:r>
              <a:rPr lang="en-GB" sz="2400" dirty="0" smtClean="0">
                <a:solidFill>
                  <a:srgbClr val="0070C0"/>
                </a:solidFill>
              </a:rPr>
              <a:t>Distinguish survey by seeking endorsements of the research from reputable organizations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…Generating interest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47" y="5130278"/>
            <a:ext cx="1676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206478"/>
            <a:ext cx="172819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244494"/>
            <a:ext cx="2521024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51894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0070C0"/>
                </a:solidFill>
              </a:rPr>
              <a:t>Use monetary inducements</a:t>
            </a:r>
          </a:p>
          <a:p>
            <a:endParaRPr lang="en-GB" dirty="0">
              <a:solidFill>
                <a:srgbClr val="0070C0"/>
              </a:solidFill>
            </a:endParaRPr>
          </a:p>
          <a:p>
            <a:pPr lvl="1"/>
            <a:r>
              <a:rPr lang="en-GB" sz="2600" dirty="0" smtClean="0">
                <a:solidFill>
                  <a:srgbClr val="0070C0"/>
                </a:solidFill>
              </a:rPr>
              <a:t>Discounts on executive education courses</a:t>
            </a:r>
          </a:p>
          <a:p>
            <a:pPr marL="457168" lvl="1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r>
              <a:rPr lang="en-GB" sz="2800" dirty="0" smtClean="0">
                <a:solidFill>
                  <a:srgbClr val="0070C0"/>
                </a:solidFill>
              </a:rPr>
              <a:t>Offer to share an executive summary of the findings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pPr lvl="1"/>
            <a:r>
              <a:rPr lang="en-GB" sz="2600" dirty="0" smtClean="0">
                <a:solidFill>
                  <a:srgbClr val="0070C0"/>
                </a:solidFill>
              </a:rPr>
              <a:t>Focus on the implications for the firms</a:t>
            </a:r>
            <a:endParaRPr lang="en-GB" sz="26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…Generating Interest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46953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542</Words>
  <Application>Microsoft Office PowerPoint</Application>
  <PresentationFormat>On-screen Show (4:3)</PresentationFormat>
  <Paragraphs>98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Arial Black</vt:lpstr>
      <vt:lpstr>Calibri</vt:lpstr>
      <vt:lpstr>Wingdings</vt:lpstr>
      <vt:lpstr>4_Blank Presentation</vt:lpstr>
      <vt:lpstr>2_Blank Presentation</vt:lpstr>
      <vt:lpstr>PowerPoint Presentation</vt:lpstr>
      <vt:lpstr> Management Research in Africa</vt:lpstr>
      <vt:lpstr>My Research</vt:lpstr>
      <vt:lpstr>Options...…</vt:lpstr>
      <vt:lpstr>Systematic Review…</vt:lpstr>
      <vt:lpstr>The Challenges…</vt:lpstr>
      <vt:lpstr>…Design</vt:lpstr>
      <vt:lpstr>…Generating interest</vt:lpstr>
      <vt:lpstr>…Generating Interest (2)</vt:lpstr>
      <vt:lpstr>….Sampling</vt:lpstr>
      <vt:lpstr>Single-rater bias</vt:lpstr>
      <vt:lpstr>….Acquiescence bias</vt:lpstr>
      <vt:lpstr>…Survey Administration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Liedong</dc:creator>
  <cp:lastModifiedBy>AMAESHI Kenneth</cp:lastModifiedBy>
  <cp:revision>95</cp:revision>
  <dcterms:created xsi:type="dcterms:W3CDTF">2015-11-20T22:30:54Z</dcterms:created>
  <dcterms:modified xsi:type="dcterms:W3CDTF">2016-07-08T17:24:39Z</dcterms:modified>
</cp:coreProperties>
</file>