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7" r:id="rId3"/>
    <p:sldId id="258" r:id="rId4"/>
    <p:sldId id="276" r:id="rId5"/>
    <p:sldId id="286" r:id="rId6"/>
    <p:sldId id="275" r:id="rId7"/>
    <p:sldId id="261" r:id="rId8"/>
    <p:sldId id="274" r:id="rId9"/>
    <p:sldId id="271" r:id="rId10"/>
    <p:sldId id="277" r:id="rId11"/>
    <p:sldId id="278" r:id="rId12"/>
    <p:sldId id="270" r:id="rId13"/>
    <p:sldId id="265" r:id="rId14"/>
    <p:sldId id="266" r:id="rId15"/>
    <p:sldId id="267" r:id="rId16"/>
    <p:sldId id="268" r:id="rId17"/>
    <p:sldId id="279" r:id="rId18"/>
    <p:sldId id="273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sof C." initials="LC" lastIdx="6" clrIdx="0">
    <p:extLst>
      <p:ext uri="{19B8F6BF-5375-455C-9EA6-DF929625EA0E}">
        <p15:presenceInfo xmlns:p15="http://schemas.microsoft.com/office/powerpoint/2012/main" userId="S-1-5-21-2015846570-11164191-355810188-3876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6E"/>
    <a:srgbClr val="8BBD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55" autoAdjust="0"/>
  </p:normalViewPr>
  <p:slideViewPr>
    <p:cSldViewPr>
      <p:cViewPr varScale="1">
        <p:scale>
          <a:sx n="64" d="100"/>
          <a:sy n="64" d="100"/>
        </p:scale>
        <p:origin x="7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4A1A7-4143-45B1-9E7D-64F764F1CD2D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A5E98-D1A5-47D1-9001-C312D1ADD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A5E98-D1A5-47D1-9001-C312D1ADDC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3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Primarily mobile phone (but could</a:t>
            </a:r>
            <a:r>
              <a:rPr lang="en-GB" baseline="0" dirty="0" smtClean="0"/>
              <a:t> extend to devices)</a:t>
            </a:r>
          </a:p>
          <a:p>
            <a:r>
              <a:rPr lang="en-GB" baseline="0" dirty="0" smtClean="0"/>
              <a:t>Primarily quant  (but  could extend to </a:t>
            </a:r>
            <a:r>
              <a:rPr lang="en-GB" baseline="0" dirty="0" err="1" smtClean="0"/>
              <a:t>qual</a:t>
            </a:r>
            <a:r>
              <a:rPr lang="en-GB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A5E98-D1A5-47D1-9001-C312D1ADDC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Shopping</a:t>
            </a:r>
          </a:p>
          <a:p>
            <a:r>
              <a:rPr lang="en-GB" dirty="0" smtClean="0"/>
              <a:t>Activity</a:t>
            </a:r>
            <a:r>
              <a:rPr lang="en-GB" baseline="0" dirty="0" smtClean="0"/>
              <a:t> – children and exercise</a:t>
            </a:r>
          </a:p>
          <a:p>
            <a:r>
              <a:rPr lang="en-GB" baseline="0" dirty="0" smtClean="0"/>
              <a:t>Key issue – short surveys  in the moment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A5E98-D1A5-47D1-9001-C312D1ADDC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75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Change4life</a:t>
            </a:r>
          </a:p>
          <a:p>
            <a:r>
              <a:rPr lang="en-GB" dirty="0" smtClean="0"/>
              <a:t>Features</a:t>
            </a:r>
            <a:r>
              <a:rPr lang="en-GB" baseline="0" dirty="0" smtClean="0"/>
              <a:t> of mobile phones – in this instance photographs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A5E98-D1A5-47D1-9001-C312D1ADDC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95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Again</a:t>
            </a:r>
            <a:r>
              <a:rPr lang="en-GB" baseline="0" dirty="0" smtClean="0"/>
              <a:t> uses features but key question is whether this can be done with large scale representative sample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A5E98-D1A5-47D1-9001-C312D1ADDC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42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Experience sampling</a:t>
            </a:r>
          </a:p>
          <a:p>
            <a:r>
              <a:rPr lang="en-GB" dirty="0" smtClean="0"/>
              <a:t>George </a:t>
            </a:r>
            <a:r>
              <a:rPr lang="en-GB" dirty="0" err="1" smtClean="0"/>
              <a:t>Mackerron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A5E98-D1A5-47D1-9001-C312D1ADDC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872" y="1988840"/>
            <a:ext cx="7270576" cy="1512168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600" baseline="0">
                <a:solidFill>
                  <a:srgbClr val="003D6E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984776" cy="151216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1027" name="Picture 3" descr="Z:\SocialSciences\CENTRES\NCRM\Website\Website Oct14\background_bottomright@2x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566" y="4461970"/>
            <a:ext cx="2808312" cy="240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R:\CENTRES\NCRM\Publicity\Logos\ESRC\JPG RGB Large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57205"/>
            <a:ext cx="581845" cy="48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:\CENTRES\NCRM\Publicity\Logos\University of Southampton\university logo copy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391078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R:\CENTRES\NCRM\Publicity\Logos\Other\TAB_col_white_background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381328"/>
            <a:ext cx="936104" cy="39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:\CENTRES\NCRM\Publicity\Logos\Other\298px-University_of_Edinburgh_logo.sv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305938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\\soton.ac.uk\ude\personalfiles\users\kjph1a06\mydesktop\pattern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56" y="-8877"/>
            <a:ext cx="3263641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04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792088"/>
          </a:xfrm>
        </p:spPr>
        <p:txBody>
          <a:bodyPr anchor="t">
            <a:noAutofit/>
          </a:bodyPr>
          <a:lstStyle>
            <a:lvl1pPr>
              <a:defRPr sz="3200" baseline="0">
                <a:solidFill>
                  <a:srgbClr val="003D6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248472"/>
          </a:xfrm>
        </p:spPr>
        <p:txBody>
          <a:bodyPr/>
          <a:lstStyle>
            <a:lvl1pPr>
              <a:buClr>
                <a:schemeClr val="bg1">
                  <a:lumMod val="75000"/>
                </a:schemeClr>
              </a:buClr>
              <a:defRPr sz="2800"/>
            </a:lvl1pPr>
            <a:lvl2pPr>
              <a:buClr>
                <a:schemeClr val="bg1">
                  <a:lumMod val="75000"/>
                </a:schemeClr>
              </a:buClr>
              <a:defRPr sz="2400"/>
            </a:lvl2pPr>
            <a:lvl3pPr>
              <a:buClr>
                <a:schemeClr val="bg1">
                  <a:lumMod val="75000"/>
                </a:schemeClr>
              </a:buClr>
              <a:defRPr sz="2000"/>
            </a:lvl3pPr>
            <a:lvl4pPr>
              <a:buClr>
                <a:schemeClr val="bg1">
                  <a:lumMod val="75000"/>
                </a:schemeClr>
              </a:buClr>
              <a:defRPr sz="1800"/>
            </a:lvl4pPr>
            <a:lvl5pPr>
              <a:buClr>
                <a:schemeClr val="bg1">
                  <a:lumMod val="75000"/>
                </a:schemeClr>
              </a:buCl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9" name="Picture 4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30" y="6304235"/>
            <a:ext cx="2133600" cy="365125"/>
          </a:xfrm>
        </p:spPr>
        <p:txBody>
          <a:bodyPr/>
          <a:lstStyle>
            <a:lvl1pPr>
              <a:defRPr sz="120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A53D53-8024-485A-AF10-8351CA8F8D5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2" descr="\\soton.ac.uk\ude\personalfiles\users\kjph1a06\mydesktop\pattern_small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0" y="235"/>
            <a:ext cx="1794212" cy="213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16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Z:\SocialSciences\CENTRES\NCRM\Website\Website Oct14\background_bottomright@2x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566" y="4454868"/>
            <a:ext cx="2808312" cy="240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4149080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3800" u="none" baseline="0">
                <a:solidFill>
                  <a:srgbClr val="8BBD3A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BA3B-96CA-4DEA-A85B-351F07F12EB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4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37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BA3B-96CA-4DEA-A85B-351F07F12EB3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1520" y="710648"/>
            <a:ext cx="4968552" cy="918152"/>
          </a:xfrm>
        </p:spPr>
        <p:txBody>
          <a:bodyPr anchor="t">
            <a:noAutofit/>
          </a:bodyPr>
          <a:lstStyle>
            <a:lvl1pPr>
              <a:defRPr sz="2800">
                <a:solidFill>
                  <a:srgbClr val="003D6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03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1890"/>
            <a:ext cx="8291264" cy="580926"/>
          </a:xfrm>
        </p:spPr>
        <p:txBody>
          <a:bodyPr anchor="t">
            <a:noAutofit/>
          </a:bodyPr>
          <a:lstStyle>
            <a:lvl1pPr>
              <a:defRPr sz="3200" baseline="0">
                <a:solidFill>
                  <a:srgbClr val="003D6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988840"/>
            <a:ext cx="4038600" cy="4320480"/>
          </a:xfrm>
        </p:spPr>
        <p:txBody>
          <a:bodyPr/>
          <a:lstStyle>
            <a:lvl1pPr>
              <a:buClr>
                <a:schemeClr val="bg1">
                  <a:lumMod val="75000"/>
                </a:schemeClr>
              </a:buClr>
              <a:defRPr sz="2800"/>
            </a:lvl1pPr>
            <a:lvl2pPr>
              <a:buClr>
                <a:schemeClr val="bg1">
                  <a:lumMod val="75000"/>
                </a:schemeClr>
              </a:buClr>
              <a:defRPr sz="2400"/>
            </a:lvl2pPr>
            <a:lvl3pPr>
              <a:buClr>
                <a:schemeClr val="bg1">
                  <a:lumMod val="75000"/>
                </a:schemeClr>
              </a:buClr>
              <a:defRPr sz="2000"/>
            </a:lvl3pPr>
            <a:lvl4pPr>
              <a:buClr>
                <a:schemeClr val="bg1">
                  <a:lumMod val="75000"/>
                </a:schemeClr>
              </a:buClr>
              <a:defRPr sz="1800"/>
            </a:lvl4pPr>
            <a:lvl5pPr>
              <a:buClr>
                <a:schemeClr val="bg1">
                  <a:lumMod val="75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320480"/>
          </a:xfrm>
        </p:spPr>
        <p:txBody>
          <a:bodyPr/>
          <a:lstStyle>
            <a:lvl1pPr>
              <a:buClr>
                <a:schemeClr val="bg1">
                  <a:lumMod val="75000"/>
                </a:schemeClr>
              </a:buClr>
              <a:defRPr sz="2800"/>
            </a:lvl1pPr>
            <a:lvl2pPr>
              <a:buClr>
                <a:schemeClr val="bg1">
                  <a:lumMod val="75000"/>
                </a:schemeClr>
              </a:buClr>
              <a:defRPr sz="2400"/>
            </a:lvl2pPr>
            <a:lvl3pPr>
              <a:buClr>
                <a:schemeClr val="bg1">
                  <a:lumMod val="75000"/>
                </a:schemeClr>
              </a:buClr>
              <a:defRPr sz="2000"/>
            </a:lvl3pPr>
            <a:lvl4pPr>
              <a:buClr>
                <a:schemeClr val="bg1">
                  <a:lumMod val="75000"/>
                </a:schemeClr>
              </a:buClr>
              <a:defRPr sz="1800"/>
            </a:lvl4pPr>
            <a:lvl5pPr>
              <a:buClr>
                <a:schemeClr val="bg1">
                  <a:lumMod val="75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BA3B-96CA-4DEA-A85B-351F07F12EB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soton.ac.uk\ude\personalfiles\users\kjph1a06\mydesktop\pattern_small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0" y="235"/>
            <a:ext cx="1794212" cy="213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47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BD830-2B73-47E2-B7C6-7ED86D7FD57B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6BA3B-96CA-4DEA-A85B-351F07F12E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51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rgbClr val="003D6E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microsoft.com/office/2007/relationships/hdphoto" Target="../media/hdphoto1.wdp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dirty="0"/>
              <a:t>How could mobile devices improve survey measurement and social research? </a:t>
            </a:r>
            <a:br>
              <a:rPr lang="en-GB" dirty="0"/>
            </a:br>
            <a:r>
              <a:rPr lang="en-GB" sz="2400" dirty="0" smtClean="0">
                <a:solidFill>
                  <a:srgbClr val="92D050"/>
                </a:solidFill>
              </a:rPr>
              <a:t>Exploring </a:t>
            </a:r>
            <a:r>
              <a:rPr lang="en-GB" sz="2400" dirty="0">
                <a:solidFill>
                  <a:srgbClr val="92D050"/>
                </a:solidFill>
              </a:rPr>
              <a:t>the opportunities and challenges through innovative examples of mobile data collection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984776" cy="1368152"/>
          </a:xfrm>
        </p:spPr>
        <p:txBody>
          <a:bodyPr>
            <a:normAutofit/>
          </a:bodyPr>
          <a:lstStyle/>
          <a:p>
            <a:r>
              <a:rPr lang="en-GB" dirty="0" smtClean="0"/>
              <a:t>Carli Lessof</a:t>
            </a:r>
          </a:p>
          <a:p>
            <a:r>
              <a:rPr lang="en-GB" sz="2400" dirty="0" smtClean="0">
                <a:solidFill>
                  <a:srgbClr val="92D050"/>
                </a:solidFill>
              </a:rPr>
              <a:t>NCRM Southampton &amp; TNS BMRB Associate</a:t>
            </a:r>
          </a:p>
        </p:txBody>
      </p:sp>
    </p:spTree>
    <p:extLst>
      <p:ext uri="{BB962C8B-B14F-4D97-AF65-F5344CB8AC3E}">
        <p14:creationId xmlns:p14="http://schemas.microsoft.com/office/powerpoint/2010/main" val="7658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6552728" cy="792088"/>
          </a:xfrm>
        </p:spPr>
        <p:txBody>
          <a:bodyPr/>
          <a:lstStyle/>
          <a:p>
            <a:r>
              <a:rPr lang="en-GB" dirty="0" smtClean="0"/>
              <a:t>Other transformative opportunities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95536" y="1988840"/>
            <a:ext cx="7632848" cy="4320480"/>
          </a:xfrm>
        </p:spPr>
        <p:txBody>
          <a:bodyPr/>
          <a:lstStyle/>
          <a:p>
            <a:r>
              <a:rPr lang="en-GB" dirty="0" smtClean="0"/>
              <a:t>Sensors e.g. accelerometry </a:t>
            </a:r>
          </a:p>
          <a:p>
            <a:r>
              <a:rPr lang="en-GB" dirty="0" smtClean="0"/>
              <a:t>Biometrics and </a:t>
            </a:r>
            <a:r>
              <a:rPr lang="en-GB" dirty="0" err="1" smtClean="0"/>
              <a:t>mHealth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Pollution </a:t>
            </a:r>
            <a:r>
              <a:rPr lang="en-GB" dirty="0" smtClean="0"/>
              <a:t>measurement</a:t>
            </a:r>
          </a:p>
          <a:p>
            <a:endParaRPr lang="en-GB" dirty="0" smtClean="0"/>
          </a:p>
          <a:p>
            <a:r>
              <a:rPr lang="en-GB" dirty="0" smtClean="0"/>
              <a:t>Passive </a:t>
            </a:r>
            <a:r>
              <a:rPr lang="en-GB" dirty="0" smtClean="0"/>
              <a:t>data to track mobile behaviours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Always on and connected</a:t>
            </a:r>
          </a:p>
          <a:p>
            <a:r>
              <a:rPr lang="en-GB" dirty="0" smtClean="0"/>
              <a:t>Multi-media and sensor capabilities</a:t>
            </a:r>
            <a:endParaRPr lang="en-GB" dirty="0"/>
          </a:p>
          <a:p>
            <a:r>
              <a:rPr lang="en-GB" dirty="0" smtClean="0"/>
              <a:t>Options </a:t>
            </a:r>
            <a:r>
              <a:rPr lang="en-GB" dirty="0" smtClean="0"/>
              <a:t>to </a:t>
            </a:r>
            <a:r>
              <a:rPr lang="en-GB" dirty="0" smtClean="0"/>
              <a:t>invite </a:t>
            </a:r>
            <a:r>
              <a:rPr lang="en-GB" dirty="0" smtClean="0"/>
              <a:t>data </a:t>
            </a:r>
            <a:r>
              <a:rPr lang="en-GB" dirty="0" smtClean="0"/>
              <a:t>collection</a:t>
            </a:r>
          </a:p>
          <a:p>
            <a:pPr lvl="1"/>
            <a:r>
              <a:rPr lang="en-GB" dirty="0" smtClean="0"/>
              <a:t>Respondent activity (mobile diary)</a:t>
            </a:r>
          </a:p>
          <a:p>
            <a:pPr lvl="1"/>
            <a:r>
              <a:rPr lang="en-GB" dirty="0" smtClean="0"/>
              <a:t>Triggered by transaction </a:t>
            </a:r>
            <a:r>
              <a:rPr lang="en-GB" dirty="0" smtClean="0"/>
              <a:t>or interaction</a:t>
            </a:r>
          </a:p>
          <a:p>
            <a:pPr lvl="1"/>
            <a:r>
              <a:rPr lang="en-GB" dirty="0" smtClean="0"/>
              <a:t>Triggered by random </a:t>
            </a:r>
            <a:r>
              <a:rPr lang="en-GB" dirty="0" smtClean="0"/>
              <a:t>or specific moments in time</a:t>
            </a:r>
          </a:p>
          <a:p>
            <a:pPr lvl="1"/>
            <a:r>
              <a:rPr lang="en-GB" dirty="0" smtClean="0"/>
              <a:t>Triggered by geo-location </a:t>
            </a:r>
            <a:r>
              <a:rPr lang="en-GB" dirty="0" smtClean="0"/>
              <a:t>or </a:t>
            </a:r>
            <a:r>
              <a:rPr lang="en-GB" dirty="0" smtClean="0"/>
              <a:t>beacons</a:t>
            </a:r>
          </a:p>
          <a:p>
            <a:pPr marL="514350" indent="-457200"/>
            <a:r>
              <a:rPr lang="en-GB" dirty="0"/>
              <a:t>Create new opportunities for research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6552728" cy="792088"/>
          </a:xfrm>
        </p:spPr>
        <p:txBody>
          <a:bodyPr/>
          <a:lstStyle/>
          <a:p>
            <a:r>
              <a:rPr lang="en-GB" dirty="0" smtClean="0"/>
              <a:t>Strengths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9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Three inter-linked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69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Consent can be requested during the process</a:t>
            </a:r>
            <a:endParaRPr lang="en-GB" dirty="0"/>
          </a:p>
          <a:p>
            <a:r>
              <a:rPr lang="en-GB" dirty="0" smtClean="0"/>
              <a:t>… but strong scrutiny is required</a:t>
            </a:r>
            <a:endParaRPr lang="en-GB" dirty="0"/>
          </a:p>
          <a:p>
            <a:pPr lvl="1"/>
            <a:r>
              <a:rPr lang="en-GB" dirty="0" smtClean="0"/>
              <a:t>Agreement is given easily</a:t>
            </a:r>
          </a:p>
          <a:p>
            <a:pPr lvl="1"/>
            <a:r>
              <a:rPr lang="en-GB" dirty="0" smtClean="0"/>
              <a:t>Non-participants may be included without consent</a:t>
            </a:r>
          </a:p>
          <a:p>
            <a:pPr lvl="1"/>
            <a:r>
              <a:rPr lang="en-GB" dirty="0" smtClean="0"/>
              <a:t>Additional data types increase the risk of disclosure</a:t>
            </a:r>
          </a:p>
          <a:p>
            <a:pPr lvl="1"/>
            <a:r>
              <a:rPr lang="en-GB" dirty="0" smtClean="0"/>
              <a:t>Respondents’ devices may be vulnerable</a:t>
            </a:r>
          </a:p>
          <a:p>
            <a:r>
              <a:rPr lang="en-GB" dirty="0" smtClean="0"/>
              <a:t>Greater protection of data is possible…</a:t>
            </a:r>
          </a:p>
          <a:p>
            <a:r>
              <a:rPr lang="en-GB" dirty="0" smtClean="0"/>
              <a:t>…but may reduce opportunities for replication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6552728" cy="792088"/>
          </a:xfrm>
        </p:spPr>
        <p:txBody>
          <a:bodyPr/>
          <a:lstStyle/>
          <a:p>
            <a:r>
              <a:rPr lang="en-GB" dirty="0" smtClean="0"/>
              <a:t>Challenge 1:  Ethics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5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748464" cy="46805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Recall may be cognitively difficult but additional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data collection activities are also demanding</a:t>
            </a:r>
            <a:endParaRPr lang="en-GB" dirty="0"/>
          </a:p>
          <a:p>
            <a:pPr lvl="1"/>
            <a:r>
              <a:rPr lang="en-GB" dirty="0"/>
              <a:t>d</a:t>
            </a:r>
            <a:r>
              <a:rPr lang="en-GB" dirty="0" smtClean="0"/>
              <a:t>ownloading an App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emembering to carry your mobile or a sensor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emembering to trigger a micro-survey or scan a receipt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esponding to a prompt within a short time period</a:t>
            </a:r>
          </a:p>
          <a:p>
            <a:pPr lvl="1"/>
            <a:r>
              <a:rPr lang="en-GB" dirty="0" smtClean="0"/>
              <a:t>the time taken to provide the information</a:t>
            </a:r>
          </a:p>
          <a:p>
            <a:pPr lvl="1"/>
            <a:endParaRPr lang="en-GB" sz="1050" dirty="0"/>
          </a:p>
          <a:p>
            <a:r>
              <a:rPr lang="en-GB" dirty="0" smtClean="0"/>
              <a:t>New kinds of data collection may be engaging</a:t>
            </a:r>
          </a:p>
          <a:p>
            <a:pPr lvl="1"/>
            <a:r>
              <a:rPr lang="en-GB" dirty="0" smtClean="0"/>
              <a:t>providing direct feedback or personal insights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eflecting multi-channel lifestyles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6552728" cy="792088"/>
          </a:xfrm>
        </p:spPr>
        <p:txBody>
          <a:bodyPr/>
          <a:lstStyle/>
          <a:p>
            <a:r>
              <a:rPr lang="en-GB" dirty="0" smtClean="0"/>
              <a:t>Challenge 2:  Burden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58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Response rates are not fully understood</a:t>
            </a:r>
          </a:p>
          <a:p>
            <a:pPr lvl="1"/>
            <a:r>
              <a:rPr lang="en-GB" dirty="0" smtClean="0"/>
              <a:t>Commercial panels rely on scale and adjustment</a:t>
            </a:r>
          </a:p>
          <a:p>
            <a:pPr lvl="1"/>
            <a:r>
              <a:rPr lang="en-GB" dirty="0" smtClean="0"/>
              <a:t>Impact will vary depending on activity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Exploring bias in who is excluded and responds</a:t>
            </a:r>
          </a:p>
          <a:p>
            <a:pPr lvl="1"/>
            <a:r>
              <a:rPr lang="en-GB" dirty="0" smtClean="0"/>
              <a:t>MCS data less complete from disadvantaged groups</a:t>
            </a:r>
          </a:p>
          <a:p>
            <a:pPr lvl="1"/>
            <a:r>
              <a:rPr lang="en-GB" dirty="0" smtClean="0"/>
              <a:t>Understanding Society IP trial will provide more info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6552728" cy="792088"/>
          </a:xfrm>
        </p:spPr>
        <p:txBody>
          <a:bodyPr/>
          <a:lstStyle/>
          <a:p>
            <a:r>
              <a:rPr lang="en-GB" dirty="0" smtClean="0"/>
              <a:t>Challenge 3:  Non-response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4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 suitable for long and complex surveys</a:t>
            </a:r>
          </a:p>
          <a:p>
            <a:r>
              <a:rPr lang="en-GB" dirty="0" smtClean="0"/>
              <a:t>Smartphone </a:t>
            </a:r>
            <a:r>
              <a:rPr lang="en-GB" dirty="0" smtClean="0"/>
              <a:t>and data plans are not universal</a:t>
            </a:r>
          </a:p>
          <a:p>
            <a:r>
              <a:rPr lang="en-GB" dirty="0" smtClean="0"/>
              <a:t>Access to representative samples is challenging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792088"/>
          </a:xfrm>
        </p:spPr>
        <p:txBody>
          <a:bodyPr/>
          <a:lstStyle/>
          <a:p>
            <a:r>
              <a:rPr lang="en-GB" dirty="0" smtClean="0"/>
              <a:t>Checking our assumptions about suitability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5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Mobile creates new research opportunities but we cannot </a:t>
            </a:r>
            <a:r>
              <a:rPr lang="en-GB" dirty="0" smtClean="0"/>
              <a:t>assume, for example </a:t>
            </a:r>
          </a:p>
          <a:p>
            <a:pPr lvl="1"/>
            <a:r>
              <a:rPr lang="en-GB" dirty="0" smtClean="0"/>
              <a:t>In the moment measurement</a:t>
            </a:r>
          </a:p>
          <a:p>
            <a:pPr lvl="1"/>
            <a:r>
              <a:rPr lang="en-GB" dirty="0" smtClean="0"/>
              <a:t>Concept </a:t>
            </a:r>
            <a:r>
              <a:rPr lang="en-GB" dirty="0" smtClean="0"/>
              <a:t>validity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Mobile may provide complex data where </a:t>
            </a:r>
            <a:r>
              <a:rPr lang="en-GB" dirty="0" err="1" smtClean="0"/>
              <a:t>missingness</a:t>
            </a:r>
            <a:r>
              <a:rPr lang="en-GB" dirty="0" smtClean="0"/>
              <a:t> is harder to identify and estimate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344816" cy="792088"/>
          </a:xfrm>
        </p:spPr>
        <p:txBody>
          <a:bodyPr/>
          <a:lstStyle/>
          <a:p>
            <a:r>
              <a:rPr lang="en-GB" dirty="0" smtClean="0"/>
              <a:t>Checking our assumptions about quality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7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Still learning how to design for mobile</a:t>
            </a:r>
          </a:p>
          <a:p>
            <a:r>
              <a:rPr lang="en-GB" dirty="0" smtClean="0"/>
              <a:t>More methodological research</a:t>
            </a:r>
          </a:p>
          <a:p>
            <a:r>
              <a:rPr lang="en-GB" dirty="0" smtClean="0"/>
              <a:t>Opportunities for </a:t>
            </a:r>
            <a:r>
              <a:rPr lang="en-GB" dirty="0"/>
              <a:t>experimentation </a:t>
            </a:r>
            <a:endParaRPr lang="en-GB" dirty="0" smtClean="0"/>
          </a:p>
          <a:p>
            <a:r>
              <a:rPr lang="en-GB" dirty="0" smtClean="0"/>
              <a:t>Test and learn rather than sit and wait</a:t>
            </a:r>
            <a:endParaRPr lang="en-GB" dirty="0"/>
          </a:p>
          <a:p>
            <a:r>
              <a:rPr lang="en-GB" dirty="0" smtClean="0"/>
              <a:t>Collaboration </a:t>
            </a:r>
            <a:r>
              <a:rPr lang="en-GB" dirty="0" smtClean="0"/>
              <a:t>across sectors and disciplines</a:t>
            </a:r>
          </a:p>
          <a:p>
            <a:r>
              <a:rPr lang="en-GB" dirty="0" smtClean="0"/>
              <a:t>Early </a:t>
            </a:r>
            <a:r>
              <a:rPr lang="en-GB" dirty="0"/>
              <a:t>and open sharing </a:t>
            </a:r>
            <a:endParaRPr lang="en-GB" dirty="0" smtClean="0"/>
          </a:p>
          <a:p>
            <a:r>
              <a:rPr lang="en-GB" dirty="0" smtClean="0"/>
              <a:t>Understanding the </a:t>
            </a:r>
            <a:r>
              <a:rPr lang="en-GB" dirty="0"/>
              <a:t>innovation cycle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344816" cy="792088"/>
          </a:xfrm>
        </p:spPr>
        <p:txBody>
          <a:bodyPr/>
          <a:lstStyle/>
          <a:p>
            <a:r>
              <a:rPr lang="en-GB" dirty="0" smtClean="0"/>
              <a:t>What do we need to make progress?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06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cl19g15@soton.ac.uk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08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640960" cy="4248472"/>
          </a:xfrm>
        </p:spPr>
        <p:txBody>
          <a:bodyPr>
            <a:normAutofit/>
          </a:bodyPr>
          <a:lstStyle/>
          <a:p>
            <a:r>
              <a:rPr lang="en-GB" dirty="0" smtClean="0"/>
              <a:t>Transformative opportunities</a:t>
            </a:r>
            <a:endParaRPr lang="en-GB" dirty="0"/>
          </a:p>
          <a:p>
            <a:r>
              <a:rPr lang="en-GB" dirty="0" smtClean="0"/>
              <a:t>Three inter-linked challenges</a:t>
            </a:r>
            <a:endParaRPr lang="en-GB" dirty="0"/>
          </a:p>
          <a:p>
            <a:r>
              <a:rPr lang="en-GB" dirty="0" smtClean="0"/>
              <a:t>Checking our assumptions - quality &amp; suitability</a:t>
            </a:r>
          </a:p>
          <a:p>
            <a:r>
              <a:rPr lang="en-GB" dirty="0" smtClean="0"/>
              <a:t>What do we need to make </a:t>
            </a:r>
            <a:r>
              <a:rPr lang="en-GB" dirty="0" smtClean="0"/>
              <a:t>progress</a:t>
            </a:r>
            <a:endParaRPr lang="en-GB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3200" dirty="0" smtClean="0">
                <a:solidFill>
                  <a:srgbClr val="003D6E"/>
                </a:solidFill>
                <a:latin typeface="Gill Sans MT" panose="020B0502020104020203" pitchFamily="34" charset="0"/>
                <a:ea typeface="+mj-ea"/>
                <a:cs typeface="+mj-cs"/>
              </a:rPr>
              <a:t>Acknowledgements</a:t>
            </a:r>
            <a:endParaRPr lang="en-GB" dirty="0">
              <a:solidFill>
                <a:srgbClr val="003D6E"/>
              </a:solidFill>
              <a:latin typeface="Gill Sans MT" panose="020B0502020104020203" pitchFamily="34" charset="0"/>
              <a:ea typeface="+mj-ea"/>
              <a:cs typeface="+mj-cs"/>
            </a:endParaRPr>
          </a:p>
          <a:p>
            <a:r>
              <a:rPr lang="en-GB" dirty="0" smtClean="0"/>
              <a:t>Based on a paper written with Patrick Sturgis</a:t>
            </a:r>
          </a:p>
          <a:p>
            <a:r>
              <a:rPr lang="en-GB" dirty="0" smtClean="0"/>
              <a:t>Examples particularly from TNS BMRB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484784"/>
            <a:ext cx="6552728" cy="792088"/>
          </a:xfrm>
        </p:spPr>
        <p:txBody>
          <a:bodyPr/>
          <a:lstStyle/>
          <a:p>
            <a:r>
              <a:rPr lang="en-GB" dirty="0" smtClean="0"/>
              <a:t>Outline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68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Transformative opportunities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5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424936" cy="792088"/>
          </a:xfrm>
        </p:spPr>
        <p:txBody>
          <a:bodyPr/>
          <a:lstStyle/>
          <a:p>
            <a:r>
              <a:rPr lang="en-GB" dirty="0" smtClean="0"/>
              <a:t>In the moment surveys </a:t>
            </a:r>
            <a:r>
              <a:rPr lang="en-GB" dirty="0" smtClean="0"/>
              <a:t>measuring behaviour </a:t>
            </a:r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72816"/>
            <a:ext cx="7344816" cy="5508611"/>
          </a:xfrm>
        </p:spPr>
      </p:pic>
    </p:spTree>
    <p:extLst>
      <p:ext uri="{BB962C8B-B14F-4D97-AF65-F5344CB8AC3E}">
        <p14:creationId xmlns:p14="http://schemas.microsoft.com/office/powerpoint/2010/main" val="91662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424936" cy="792088"/>
          </a:xfrm>
        </p:spPr>
        <p:txBody>
          <a:bodyPr/>
          <a:lstStyle/>
          <a:p>
            <a:r>
              <a:rPr lang="en-GB" dirty="0" smtClean="0"/>
              <a:t>Photographs of meals to validate real behaviours</a:t>
            </a:r>
            <a:endParaRPr lang="en-GB" dirty="0"/>
          </a:p>
        </p:txBody>
      </p:sp>
      <p:pic>
        <p:nvPicPr>
          <p:cNvPr id="7" name="Picture 6" descr="2-135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6380020" y="1765049"/>
            <a:ext cx="1541765" cy="2740916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8" name="Picture 7" descr="2-956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09542" y="1965868"/>
            <a:ext cx="1997443" cy="1997443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9" name="Picture 8" descr="2-2077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988137" y="3166417"/>
            <a:ext cx="1541765" cy="2740916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10" name="Picture 9" descr="2-2131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82157" y="4324758"/>
            <a:ext cx="1770694" cy="1770694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11" name="Picture 10" descr="2-1372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7271" y="5307758"/>
            <a:ext cx="1974529" cy="1328596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12" name="Picture 11" descr="2-2132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05410" y="1965868"/>
            <a:ext cx="2176609" cy="1541765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5" name="Picture 4" descr="2-17785.jpg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4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09619" y="3530606"/>
            <a:ext cx="4396769" cy="274258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365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496944" cy="792088"/>
          </a:xfrm>
        </p:spPr>
        <p:txBody>
          <a:bodyPr/>
          <a:lstStyle/>
          <a:p>
            <a:r>
              <a:rPr lang="en-GB" dirty="0" smtClean="0"/>
              <a:t>Barcode scans of food purchase and nutrition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57503"/>
            <a:ext cx="7128792" cy="5235207"/>
          </a:xfrm>
        </p:spPr>
      </p:pic>
    </p:spTree>
    <p:extLst>
      <p:ext uri="{BB962C8B-B14F-4D97-AF65-F5344CB8AC3E}">
        <p14:creationId xmlns:p14="http://schemas.microsoft.com/office/powerpoint/2010/main" val="58050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776864" cy="792088"/>
          </a:xfrm>
        </p:spPr>
        <p:txBody>
          <a:bodyPr/>
          <a:lstStyle/>
          <a:p>
            <a:r>
              <a:rPr lang="en-GB" dirty="0" smtClean="0"/>
              <a:t>Till receipt capture to measure expenditure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05" y="1772816"/>
            <a:ext cx="7647695" cy="4785975"/>
          </a:xfrm>
        </p:spPr>
      </p:pic>
    </p:spTree>
    <p:extLst>
      <p:ext uri="{BB962C8B-B14F-4D97-AF65-F5344CB8AC3E}">
        <p14:creationId xmlns:p14="http://schemas.microsoft.com/office/powerpoint/2010/main" val="8472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748464" cy="792088"/>
          </a:xfrm>
        </p:spPr>
        <p:txBody>
          <a:bodyPr/>
          <a:lstStyle/>
          <a:p>
            <a:r>
              <a:rPr lang="en-GB" dirty="0" smtClean="0"/>
              <a:t>Environmental impact on momentary wellbeing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20820"/>
            <a:ext cx="7776864" cy="5184577"/>
          </a:xfrm>
        </p:spPr>
      </p:pic>
    </p:spTree>
    <p:extLst>
      <p:ext uri="{BB962C8B-B14F-4D97-AF65-F5344CB8AC3E}">
        <p14:creationId xmlns:p14="http://schemas.microsoft.com/office/powerpoint/2010/main" val="186409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856984" cy="792088"/>
          </a:xfrm>
        </p:spPr>
        <p:txBody>
          <a:bodyPr/>
          <a:lstStyle/>
          <a:p>
            <a:r>
              <a:rPr lang="en-GB" dirty="0" smtClean="0"/>
              <a:t>Geo-location in travel surveys in the Netherlands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4331"/>
            <a:ext cx="7992888" cy="5301949"/>
          </a:xfrm>
        </p:spPr>
      </p:pic>
    </p:spTree>
    <p:extLst>
      <p:ext uri="{BB962C8B-B14F-4D97-AF65-F5344CB8AC3E}">
        <p14:creationId xmlns:p14="http://schemas.microsoft.com/office/powerpoint/2010/main" val="423999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CRM">
      <a:majorFont>
        <a:latin typeface="Gill Sans M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432</Words>
  <Application>Microsoft Office PowerPoint</Application>
  <PresentationFormat>On-screen Show (4:3)</PresentationFormat>
  <Paragraphs>102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Gill Sans MT</vt:lpstr>
      <vt:lpstr>Office Theme</vt:lpstr>
      <vt:lpstr>How could mobile devices improve survey measurement and social research?  Exploring the opportunities and challenges through innovative examples of mobile data collection</vt:lpstr>
      <vt:lpstr>Outline </vt:lpstr>
      <vt:lpstr>PowerPoint Presentation</vt:lpstr>
      <vt:lpstr>In the moment surveys measuring behaviour </vt:lpstr>
      <vt:lpstr>Photographs of meals to validate real behaviours</vt:lpstr>
      <vt:lpstr>Barcode scans of food purchase and nutrition</vt:lpstr>
      <vt:lpstr>Till receipt capture to measure expenditure</vt:lpstr>
      <vt:lpstr>Environmental impact on momentary wellbeing</vt:lpstr>
      <vt:lpstr>Geo-location in travel surveys in the Netherlands</vt:lpstr>
      <vt:lpstr>Other transformative opportunities</vt:lpstr>
      <vt:lpstr>Strengths</vt:lpstr>
      <vt:lpstr>PowerPoint Presentation</vt:lpstr>
      <vt:lpstr>Challenge 1:  Ethics</vt:lpstr>
      <vt:lpstr>Challenge 2:  Burden</vt:lpstr>
      <vt:lpstr>Challenge 3:  Non-response</vt:lpstr>
      <vt:lpstr>Checking our assumptions about suitability</vt:lpstr>
      <vt:lpstr>Checking our assumptions about quality</vt:lpstr>
      <vt:lpstr>What do we need to make progress?</vt:lpstr>
      <vt:lpstr>PowerPoint Presentation</vt:lpstr>
    </vt:vector>
  </TitlesOfParts>
  <Company>University of Southampton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Puustinen K.J.</dc:creator>
  <cp:lastModifiedBy>Lessof C.</cp:lastModifiedBy>
  <cp:revision>114</cp:revision>
  <dcterms:created xsi:type="dcterms:W3CDTF">2014-10-20T14:24:53Z</dcterms:created>
  <dcterms:modified xsi:type="dcterms:W3CDTF">2016-07-06T23:13:10Z</dcterms:modified>
</cp:coreProperties>
</file>