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346" r:id="rId3"/>
    <p:sldId id="338" r:id="rId4"/>
    <p:sldId id="358" r:id="rId5"/>
    <p:sldId id="340" r:id="rId6"/>
    <p:sldId id="347" r:id="rId7"/>
    <p:sldId id="345" r:id="rId8"/>
    <p:sldId id="359" r:id="rId9"/>
    <p:sldId id="343" r:id="rId10"/>
    <p:sldId id="348" r:id="rId11"/>
    <p:sldId id="352" r:id="rId12"/>
    <p:sldId id="350" r:id="rId13"/>
    <p:sldId id="351" r:id="rId14"/>
    <p:sldId id="349" r:id="rId15"/>
    <p:sldId id="353" r:id="rId16"/>
    <p:sldId id="336" r:id="rId17"/>
    <p:sldId id="355" r:id="rId18"/>
    <p:sldId id="318" r:id="rId19"/>
    <p:sldId id="356" r:id="rId20"/>
    <p:sldId id="357" r:id="rId21"/>
    <p:sldId id="331" r:id="rId22"/>
    <p:sldId id="360" r:id="rId23"/>
    <p:sldId id="36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ey R." initials="L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9900"/>
    <a:srgbClr val="C89058"/>
    <a:srgbClr val="FFCCFF"/>
    <a:srgbClr val="FFFF66"/>
    <a:srgbClr val="FFFFCC"/>
    <a:srgbClr val="FFC000"/>
    <a:srgbClr val="FFCC99"/>
    <a:srgbClr val="FFCCCC"/>
    <a:srgbClr val="E9ADE8"/>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99283" autoAdjust="0"/>
  </p:normalViewPr>
  <p:slideViewPr>
    <p:cSldViewPr snapToGrid="0">
      <p:cViewPr>
        <p:scale>
          <a:sx n="80" d="100"/>
          <a:sy n="80" d="100"/>
        </p:scale>
        <p:origin x="-192" y="78"/>
      </p:cViewPr>
      <p:guideLst>
        <p:guide orient="horz" pos="2160"/>
        <p:guide pos="3840"/>
      </p:guideLst>
    </p:cSldViewPr>
  </p:slideViewPr>
  <p:outlineViewPr>
    <p:cViewPr>
      <p:scale>
        <a:sx n="33" d="100"/>
        <a:sy n="33" d="100"/>
      </p:scale>
      <p:origin x="0" y="-1158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68" d="100"/>
          <a:sy n="68" d="100"/>
        </p:scale>
        <p:origin x="-2604" y="21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780AE3-8E18-4063-84B7-D8089B01F040}" type="datetimeFigureOut">
              <a:rPr lang="en-GB" smtClean="0"/>
              <a:pPr/>
              <a:t>06/07/2016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9B2F4D-C322-4381-A726-E032CFEB2A46}" type="slidenum">
              <a:rPr lang="en-GB" smtClean="0"/>
              <a:pPr/>
              <a:t>‹#›</a:t>
            </a:fld>
            <a:endParaRPr lang="en-GB"/>
          </a:p>
        </p:txBody>
      </p:sp>
    </p:spTree>
    <p:extLst>
      <p:ext uri="{BB962C8B-B14F-4D97-AF65-F5344CB8AC3E}">
        <p14:creationId xmlns:p14="http://schemas.microsoft.com/office/powerpoint/2010/main" xmlns="" val="198333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ocresonline.org.uk/19/3/22.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Mike Savage notes in</a:t>
            </a:r>
            <a:r>
              <a:rPr lang="en-GB" i="1" dirty="0" smtClean="0"/>
              <a:t> Identities and Social Change in Britain since 1940</a:t>
            </a:r>
            <a:r>
              <a:rPr lang="en-GB" dirty="0" smtClean="0"/>
              <a:t>, 'Mass-Observation is the most studied, and arguably the most important, social research institution of the mid-twentieth century' (</a:t>
            </a:r>
            <a:r>
              <a:rPr lang="en-GB" dirty="0" smtClean="0">
                <a:hlinkClick r:id="rId3"/>
              </a:rPr>
              <a:t>Savage 2010</a:t>
            </a:r>
            <a:r>
              <a:rPr lang="en-GB" dirty="0" smtClean="0"/>
              <a:t>: 57).</a:t>
            </a:r>
          </a:p>
          <a:p>
            <a:endParaRPr lang="en-GB" dirty="0" smtClean="0"/>
          </a:p>
          <a:p>
            <a:r>
              <a:rPr lang="en-GB" dirty="0" smtClean="0"/>
              <a:t>But Mass Observation has its champions and decriers.</a:t>
            </a:r>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a:t>
            </a:fld>
            <a:endParaRPr lang="en-GB"/>
          </a:p>
        </p:txBody>
      </p:sp>
    </p:spTree>
    <p:extLst>
      <p:ext uri="{BB962C8B-B14F-4D97-AF65-F5344CB8AC3E}">
        <p14:creationId xmlns:p14="http://schemas.microsoft.com/office/powerpoint/2010/main" xmlns="" val="3271841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Directives are thought up by the MOA staff, and may reflect issues that are </a:t>
            </a:r>
            <a:r>
              <a:rPr lang="en-GB" dirty="0" err="1" smtClean="0"/>
              <a:t>politica</a:t>
            </a:r>
            <a:r>
              <a:rPr lang="en-GB" dirty="0" smtClean="0"/>
              <a:t> topical</a:t>
            </a:r>
          </a:p>
          <a:p>
            <a:endParaRPr lang="en-GB" dirty="0" smtClean="0"/>
          </a:p>
          <a:p>
            <a:r>
              <a:rPr lang="en-GB" dirty="0" smtClean="0"/>
              <a:t>They can also be commissioned by researchers – for example, the Third Sector Research Centre commissioned a directive  that asked writers views on The Big Society in 2012</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10</a:t>
            </a:fld>
            <a:endParaRPr lang="en-GB"/>
          </a:p>
        </p:txBody>
      </p:sp>
    </p:spTree>
    <p:extLst>
      <p:ext uri="{BB962C8B-B14F-4D97-AF65-F5344CB8AC3E}">
        <p14:creationId xmlns:p14="http://schemas.microsoft.com/office/powerpoint/2010/main" xmlns="" val="187284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2008 directive asked 2 sets of questions – the first was entitled ‘You &amp; the NHS in 2008’ and asked about writers’ experiences of NHS treatment since 1997, and their views on the future of health and social care and the NHS.</a:t>
            </a:r>
          </a:p>
          <a:p>
            <a:endParaRPr lang="en-GB" dirty="0"/>
          </a:p>
          <a:p>
            <a:r>
              <a:rPr lang="en-GB" dirty="0" smtClean="0"/>
              <a:t>The second part asked writers to write a lifeline</a:t>
            </a:r>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11</a:t>
            </a:fld>
            <a:endParaRPr lang="en-GB"/>
          </a:p>
        </p:txBody>
      </p:sp>
    </p:spTree>
    <p:extLst>
      <p:ext uri="{BB962C8B-B14F-4D97-AF65-F5344CB8AC3E}">
        <p14:creationId xmlns:p14="http://schemas.microsoft.com/office/powerpoint/2010/main" xmlns="" val="3243465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Different structures were produced</a:t>
            </a:r>
          </a:p>
          <a:p>
            <a:r>
              <a:rPr lang="en-GB" dirty="0" smtClean="0"/>
              <a:t>Some people drew lifelines</a:t>
            </a:r>
          </a:p>
          <a:p>
            <a:r>
              <a:rPr lang="en-GB" dirty="0" smtClean="0"/>
              <a:t>Some wrote chronological lists</a:t>
            </a:r>
          </a:p>
          <a:p>
            <a:r>
              <a:rPr lang="en-GB" dirty="0" smtClean="0"/>
              <a:t>A painting</a:t>
            </a:r>
          </a:p>
          <a:p>
            <a:r>
              <a:rPr lang="en-GB" dirty="0" smtClean="0"/>
              <a:t>Essays</a:t>
            </a:r>
          </a:p>
        </p:txBody>
      </p:sp>
      <p:sp>
        <p:nvSpPr>
          <p:cNvPr id="4" name="Slide Number Placeholder 3"/>
          <p:cNvSpPr>
            <a:spLocks noGrp="1"/>
          </p:cNvSpPr>
          <p:nvPr>
            <p:ph type="sldNum" sz="quarter" idx="10"/>
          </p:nvPr>
        </p:nvSpPr>
        <p:spPr/>
        <p:txBody>
          <a:bodyPr/>
          <a:lstStyle/>
          <a:p>
            <a:fld id="{0A9B2F4D-C322-4381-A726-E032CFEB2A46}" type="slidenum">
              <a:rPr lang="en-GB" smtClean="0"/>
              <a:pPr/>
              <a:t>12</a:t>
            </a:fld>
            <a:endParaRPr lang="en-GB"/>
          </a:p>
        </p:txBody>
      </p:sp>
    </p:spTree>
    <p:extLst>
      <p:ext uri="{BB962C8B-B14F-4D97-AF65-F5344CB8AC3E}">
        <p14:creationId xmlns:p14="http://schemas.microsoft.com/office/powerpoint/2010/main" xmlns="" val="314528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analysing the </a:t>
            </a:r>
            <a:r>
              <a:rPr lang="en-GB" dirty="0" err="1" smtClean="0"/>
              <a:t>LifeLine</a:t>
            </a:r>
            <a:r>
              <a:rPr lang="en-GB" dirty="0" smtClean="0"/>
              <a:t> directive, we considered whether the NHS directive/research instrument had influenced  the responses to the </a:t>
            </a:r>
            <a:r>
              <a:rPr lang="en-GB" dirty="0" err="1" smtClean="0"/>
              <a:t>LifeLine</a:t>
            </a:r>
            <a:r>
              <a:rPr lang="en-GB" dirty="0" smtClean="0"/>
              <a:t> directive… were writers more likely to focus on health and significant events..</a:t>
            </a:r>
          </a:p>
          <a:p>
            <a:endParaRPr lang="en-GB" dirty="0"/>
          </a:p>
          <a:p>
            <a:r>
              <a:rPr lang="en-GB" dirty="0" smtClean="0"/>
              <a:t>No they didn’t -  a variety of different ways of presenting and/or narrating lives, and life events were used. </a:t>
            </a:r>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13</a:t>
            </a:fld>
            <a:endParaRPr lang="en-GB"/>
          </a:p>
        </p:txBody>
      </p:sp>
    </p:spTree>
    <p:extLst>
      <p:ext uri="{BB962C8B-B14F-4D97-AF65-F5344CB8AC3E}">
        <p14:creationId xmlns:p14="http://schemas.microsoft.com/office/powerpoint/2010/main" xmlns="" val="79625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14</a:t>
            </a:fld>
            <a:endParaRPr lang="en-GB"/>
          </a:p>
        </p:txBody>
      </p:sp>
    </p:spTree>
    <p:extLst>
      <p:ext uri="{BB962C8B-B14F-4D97-AF65-F5344CB8AC3E}">
        <p14:creationId xmlns:p14="http://schemas.microsoft.com/office/powerpoint/2010/main" xmlns="" val="401964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15</a:t>
            </a:fld>
            <a:endParaRPr lang="en-GB"/>
          </a:p>
        </p:txBody>
      </p:sp>
    </p:spTree>
    <p:extLst>
      <p:ext uri="{BB962C8B-B14F-4D97-AF65-F5344CB8AC3E}">
        <p14:creationId xmlns:p14="http://schemas.microsoft.com/office/powerpoint/2010/main" xmlns="" val="144545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16</a:t>
            </a:fld>
            <a:endParaRPr lang="en-GB"/>
          </a:p>
        </p:txBody>
      </p:sp>
    </p:spTree>
    <p:extLst>
      <p:ext uri="{BB962C8B-B14F-4D97-AF65-F5344CB8AC3E}">
        <p14:creationId xmlns:p14="http://schemas.microsoft.com/office/powerpoint/2010/main" xmlns="" val="144545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1236663"/>
            <a:ext cx="5953125" cy="3349625"/>
          </a:xfrm>
        </p:spPr>
      </p:sp>
      <p:sp>
        <p:nvSpPr>
          <p:cNvPr id="3" name="Notes Placeholder 2"/>
          <p:cNvSpPr>
            <a:spLocks noGrp="1"/>
          </p:cNvSpPr>
          <p:nvPr>
            <p:ph type="body" idx="1"/>
          </p:nvPr>
        </p:nvSpPr>
        <p:spPr/>
        <p:txBody>
          <a:bodyPr>
            <a:normAutofit/>
          </a:bodyPr>
          <a:lstStyle/>
          <a:p>
            <a:r>
              <a:rPr lang="en-GB" sz="1400" dirty="0" smtClean="0">
                <a:cs typeface="Times New Roman" pitchFamily="18" charset="0"/>
              </a:rPr>
              <a:t>This table shows occupational data for different time points</a:t>
            </a:r>
          </a:p>
          <a:p>
            <a:endParaRPr lang="en-GB" sz="1400" dirty="0" smtClean="0">
              <a:cs typeface="Times New Roman" pitchFamily="18" charset="0"/>
            </a:endParaRPr>
          </a:p>
          <a:p>
            <a:r>
              <a:rPr lang="en-GB" sz="1400" dirty="0" smtClean="0">
                <a:cs typeface="Times New Roman" pitchFamily="18" charset="0"/>
              </a:rPr>
              <a:t>Only</a:t>
            </a:r>
            <a:r>
              <a:rPr lang="en-GB" sz="1400" baseline="0" dirty="0" smtClean="0">
                <a:cs typeface="Times New Roman" pitchFamily="18" charset="0"/>
              </a:rPr>
              <a:t> 40% of the respondents provided occupational</a:t>
            </a:r>
            <a:r>
              <a:rPr lang="en-GB" sz="1400" dirty="0" smtClean="0">
                <a:cs typeface="Times New Roman" pitchFamily="18" charset="0"/>
              </a:rPr>
              <a:t> data</a:t>
            </a:r>
            <a:r>
              <a:rPr lang="en-GB" sz="1400" baseline="0" dirty="0" smtClean="0">
                <a:cs typeface="Times New Roman" pitchFamily="18" charset="0"/>
              </a:rPr>
              <a:t>. </a:t>
            </a:r>
          </a:p>
          <a:p>
            <a:endParaRPr lang="en-GB" sz="1400" dirty="0" smtClean="0">
              <a:cs typeface="Times New Roman" pitchFamily="18" charset="0"/>
            </a:endParaRPr>
          </a:p>
          <a:p>
            <a:r>
              <a:rPr lang="en-GB" sz="1400" dirty="0" smtClean="0">
                <a:cs typeface="Times New Roman" pitchFamily="18" charset="0"/>
              </a:rPr>
              <a:t>The table provides a comparison with UK population at the given time points:</a:t>
            </a:r>
          </a:p>
          <a:p>
            <a:pPr>
              <a:buFont typeface="Arial" pitchFamily="34" charset="0"/>
              <a:buChar char="•"/>
            </a:pPr>
            <a:r>
              <a:rPr lang="en-GB" sz="1400" kern="1200" dirty="0" smtClean="0">
                <a:solidFill>
                  <a:schemeClr val="tx1"/>
                </a:solidFill>
                <a:ea typeface="+mn-ea"/>
                <a:cs typeface="Times New Roman" pitchFamily="18" charset="0"/>
              </a:rPr>
              <a:t>During all periods higher occupations, except for managers and senior officials, were heavily overrepresented among the MO respondents.</a:t>
            </a:r>
          </a:p>
          <a:p>
            <a:endParaRPr lang="en-GB" sz="1400" kern="1200" dirty="0" smtClean="0">
              <a:solidFill>
                <a:schemeClr val="tx1"/>
              </a:solidFill>
              <a:ea typeface="+mn-ea"/>
              <a:cs typeface="Times New Roman" pitchFamily="18" charset="0"/>
            </a:endParaRPr>
          </a:p>
          <a:p>
            <a:pPr>
              <a:buFont typeface="Arial" pitchFamily="34" charset="0"/>
              <a:buChar char="•"/>
            </a:pPr>
            <a:r>
              <a:rPr lang="en-GB" sz="1400" kern="1200" dirty="0" smtClean="0">
                <a:solidFill>
                  <a:schemeClr val="tx1"/>
                </a:solidFill>
                <a:ea typeface="+mn-ea"/>
                <a:cs typeface="+mn-cs"/>
              </a:rPr>
              <a:t>Individuals in lower occupational groups were significantly underrepresented among MO respondents</a:t>
            </a:r>
          </a:p>
        </p:txBody>
      </p:sp>
      <p:sp>
        <p:nvSpPr>
          <p:cNvPr id="4" name="Slide Number Placeholder 3"/>
          <p:cNvSpPr>
            <a:spLocks noGrp="1"/>
          </p:cNvSpPr>
          <p:nvPr>
            <p:ph type="sldNum" sz="quarter" idx="10"/>
          </p:nvPr>
        </p:nvSpPr>
        <p:spPr/>
        <p:txBody>
          <a:bodyPr/>
          <a:lstStyle/>
          <a:p>
            <a:fld id="{0A9B2F4D-C322-4381-A726-E032CFEB2A46}" type="slidenum">
              <a:rPr lang="en-GB" smtClean="0"/>
              <a:pPr/>
              <a:t>18</a:t>
            </a:fld>
            <a:endParaRPr lang="en-GB"/>
          </a:p>
        </p:txBody>
      </p:sp>
    </p:spTree>
    <p:extLst>
      <p:ext uri="{BB962C8B-B14F-4D97-AF65-F5344CB8AC3E}">
        <p14:creationId xmlns:p14="http://schemas.microsoft.com/office/powerpoint/2010/main" xmlns="" val="2604566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A9B2F4D-C322-4381-A726-E032CFEB2A46}" type="slidenum">
              <a:rPr lang="en-GB" smtClean="0"/>
              <a:pPr/>
              <a:t>21</a:t>
            </a:fld>
            <a:endParaRPr lang="en-GB"/>
          </a:p>
        </p:txBody>
      </p:sp>
    </p:spTree>
    <p:extLst>
      <p:ext uri="{BB962C8B-B14F-4D97-AF65-F5344CB8AC3E}">
        <p14:creationId xmlns:p14="http://schemas.microsoft.com/office/powerpoint/2010/main" xmlns="" val="239788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55713"/>
            <a:ext cx="5953125" cy="3349625"/>
          </a:xfrm>
        </p:spPr>
      </p:sp>
      <p:sp>
        <p:nvSpPr>
          <p:cNvPr id="3" name="Notes Placeholder 2"/>
          <p:cNvSpPr>
            <a:spLocks noGrp="1"/>
          </p:cNvSpPr>
          <p:nvPr>
            <p:ph type="body" idx="1"/>
          </p:nvPr>
        </p:nvSpPr>
        <p:spPr/>
        <p:txBody>
          <a:bodyPr/>
          <a:lstStyle/>
          <a:p>
            <a:r>
              <a:rPr lang="en-GB" dirty="0" smtClean="0"/>
              <a:t>Consists  of 2 collections</a:t>
            </a:r>
          </a:p>
          <a:p>
            <a:endParaRPr lang="en-GB" dirty="0" smtClean="0"/>
          </a:p>
          <a:p>
            <a:r>
              <a:rPr lang="en-GB" dirty="0" smtClean="0"/>
              <a:t>I will talk a little</a:t>
            </a:r>
            <a:r>
              <a:rPr lang="en-GB" baseline="0" dirty="0" smtClean="0"/>
              <a:t> about the 1937-1950s material, but my specialism lies with the 1981 Mass Observation Project (MOP) collection, so my presentation today will concentrate on the MOP.</a:t>
            </a:r>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2</a:t>
            </a:fld>
            <a:endParaRPr lang="en-GB"/>
          </a:p>
        </p:txBody>
      </p:sp>
    </p:spTree>
    <p:extLst>
      <p:ext uri="{BB962C8B-B14F-4D97-AF65-F5344CB8AC3E}">
        <p14:creationId xmlns:p14="http://schemas.microsoft.com/office/powerpoint/2010/main" xmlns="" val="128784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5083" y="4684542"/>
            <a:ext cx="6572592" cy="5119858"/>
          </a:xfrm>
        </p:spPr>
        <p:txBody>
          <a:bodyPr/>
          <a:lstStyle/>
          <a:p>
            <a:pPr>
              <a:lnSpc>
                <a:spcPct val="90000"/>
              </a:lnSpc>
              <a:spcBef>
                <a:spcPts val="1000"/>
              </a:spcBef>
            </a:pPr>
            <a:r>
              <a:rPr lang="en-GB" sz="1400" dirty="0">
                <a:solidFill>
                  <a:prstClr val="black"/>
                </a:solidFill>
              </a:rPr>
              <a:t>Founded 1937 to create an </a:t>
            </a:r>
            <a:r>
              <a:rPr lang="en-GB" sz="1400" i="1" dirty="0">
                <a:solidFill>
                  <a:prstClr val="black"/>
                </a:solidFill>
              </a:rPr>
              <a:t>'anthropology at home… a science of ourselves‘ (New Statesman, 30 January 1937)</a:t>
            </a:r>
            <a:r>
              <a:rPr lang="en-GB" sz="1400" dirty="0">
                <a:solidFill>
                  <a:prstClr val="black"/>
                </a:solidFill>
              </a:rPr>
              <a:t>. </a:t>
            </a:r>
            <a:endParaRPr lang="en-GB" sz="1400" dirty="0" smtClean="0">
              <a:solidFill>
                <a:prstClr val="black"/>
              </a:solidFill>
            </a:endParaRPr>
          </a:p>
          <a:p>
            <a:pPr>
              <a:lnSpc>
                <a:spcPct val="90000"/>
              </a:lnSpc>
              <a:spcBef>
                <a:spcPts val="1000"/>
              </a:spcBef>
            </a:pPr>
            <a:r>
              <a:rPr lang="en-GB" sz="1400" b="1" dirty="0" smtClean="0">
                <a:solidFill>
                  <a:prstClr val="black"/>
                </a:solidFill>
              </a:rPr>
              <a:t>Mass-Observation wanted to plot "weather-maps of public feeling", to make ordinary citizens' lives and thoughts better known to the people who governed them. </a:t>
            </a:r>
            <a:r>
              <a:rPr lang="en-GB" sz="1400" dirty="0" smtClean="0">
                <a:solidFill>
                  <a:prstClr val="black"/>
                </a:solidFill>
              </a:rPr>
              <a:t>( Joe Moran</a:t>
            </a:r>
            <a:r>
              <a:rPr lang="en-GB" sz="1400" i="1" dirty="0" smtClean="0">
                <a:solidFill>
                  <a:prstClr val="black"/>
                </a:solidFill>
              </a:rPr>
              <a:t> New Statesman, 29 January 2007</a:t>
            </a:r>
            <a:r>
              <a:rPr lang="en-GB" sz="1400" dirty="0" smtClean="0">
                <a:solidFill>
                  <a:prstClr val="black"/>
                </a:solidFill>
              </a:rPr>
              <a:t> )</a:t>
            </a:r>
          </a:p>
          <a:p>
            <a:pPr lvl="0">
              <a:lnSpc>
                <a:spcPct val="90000"/>
              </a:lnSpc>
              <a:spcBef>
                <a:spcPts val="1000"/>
              </a:spcBef>
            </a:pPr>
            <a:r>
              <a:rPr lang="en-GB" sz="1400" b="1" dirty="0" smtClean="0">
                <a:solidFill>
                  <a:prstClr val="black"/>
                </a:solidFill>
              </a:rPr>
              <a:t>National panels </a:t>
            </a:r>
            <a:r>
              <a:rPr lang="en-GB" sz="1400" b="1" dirty="0">
                <a:solidFill>
                  <a:prstClr val="black"/>
                </a:solidFill>
              </a:rPr>
              <a:t>of volunteer </a:t>
            </a:r>
            <a:r>
              <a:rPr lang="en-GB" sz="1400" b="1" dirty="0" smtClean="0">
                <a:solidFill>
                  <a:prstClr val="black"/>
                </a:solidFill>
              </a:rPr>
              <a:t>writers – </a:t>
            </a:r>
            <a:r>
              <a:rPr lang="en-GB" sz="1400" dirty="0" smtClean="0">
                <a:solidFill>
                  <a:prstClr val="black"/>
                </a:solidFill>
              </a:rPr>
              <a:t>writing replies to regular questionnaires and tasks, including diaries (</a:t>
            </a:r>
            <a:r>
              <a:rPr lang="en-GB" sz="1400" dirty="0" err="1" smtClean="0">
                <a:solidFill>
                  <a:prstClr val="black"/>
                </a:solidFill>
              </a:rPr>
              <a:t>Nella’s</a:t>
            </a:r>
            <a:r>
              <a:rPr lang="en-GB" sz="1400" dirty="0" smtClean="0">
                <a:solidFill>
                  <a:prstClr val="black"/>
                </a:solidFill>
              </a:rPr>
              <a:t> Diary – Victoria Wood)</a:t>
            </a:r>
            <a:endParaRPr lang="en-GB" sz="1400" b="1" dirty="0">
              <a:solidFill>
                <a:prstClr val="black"/>
              </a:solidFill>
            </a:endParaRPr>
          </a:p>
          <a:p>
            <a:pPr>
              <a:lnSpc>
                <a:spcPct val="90000"/>
              </a:lnSpc>
              <a:spcBef>
                <a:spcPts val="1000"/>
              </a:spcBef>
            </a:pPr>
            <a:r>
              <a:rPr lang="en-GB" sz="1400" b="1" dirty="0" smtClean="0">
                <a:solidFill>
                  <a:prstClr val="black"/>
                </a:solidFill>
              </a:rPr>
              <a:t>Teams </a:t>
            </a:r>
            <a:r>
              <a:rPr lang="en-GB" sz="1400" b="1" dirty="0">
                <a:solidFill>
                  <a:prstClr val="black"/>
                </a:solidFill>
              </a:rPr>
              <a:t>of paid and unpaid observers</a:t>
            </a:r>
          </a:p>
          <a:p>
            <a:pPr marL="228600" lvl="0" indent="-228600">
              <a:lnSpc>
                <a:spcPct val="90000"/>
              </a:lnSpc>
              <a:spcBef>
                <a:spcPts val="1000"/>
              </a:spcBef>
              <a:buFont typeface="Arial" panose="020B0604020202020204" pitchFamily="34" charset="0"/>
              <a:buChar char="•"/>
            </a:pPr>
            <a:r>
              <a:rPr lang="en-GB" sz="1400" dirty="0" smtClean="0">
                <a:solidFill>
                  <a:prstClr val="black"/>
                </a:solidFill>
              </a:rPr>
              <a:t>Interviews </a:t>
            </a:r>
            <a:r>
              <a:rPr lang="en-GB" sz="1400" dirty="0">
                <a:solidFill>
                  <a:prstClr val="black"/>
                </a:solidFill>
              </a:rPr>
              <a:t>with people in the </a:t>
            </a:r>
            <a:r>
              <a:rPr lang="en-GB" sz="1400" dirty="0" smtClean="0">
                <a:solidFill>
                  <a:prstClr val="black"/>
                </a:solidFill>
              </a:rPr>
              <a:t>street</a:t>
            </a:r>
          </a:p>
          <a:p>
            <a:pPr marL="228600" lvl="0" indent="-228600">
              <a:lnSpc>
                <a:spcPct val="90000"/>
              </a:lnSpc>
              <a:spcBef>
                <a:spcPts val="1000"/>
              </a:spcBef>
              <a:buFont typeface="Arial" panose="020B0604020202020204" pitchFamily="34" charset="0"/>
              <a:buChar char="•"/>
            </a:pPr>
            <a:r>
              <a:rPr lang="en-GB" sz="1400" dirty="0" smtClean="0">
                <a:solidFill>
                  <a:prstClr val="black"/>
                </a:solidFill>
              </a:rPr>
              <a:t>Eavesdropped </a:t>
            </a:r>
            <a:r>
              <a:rPr lang="en-GB" sz="1400" dirty="0">
                <a:solidFill>
                  <a:prstClr val="black"/>
                </a:solidFill>
              </a:rPr>
              <a:t>&amp; recorded conversations in everyday places</a:t>
            </a:r>
          </a:p>
          <a:p>
            <a:pPr marL="228600" lvl="0" indent="-228600">
              <a:lnSpc>
                <a:spcPct val="90000"/>
              </a:lnSpc>
              <a:spcBef>
                <a:spcPts val="1000"/>
              </a:spcBef>
              <a:buFont typeface="Arial" panose="020B0604020202020204" pitchFamily="34" charset="0"/>
              <a:buChar char="•"/>
            </a:pPr>
            <a:r>
              <a:rPr lang="en-GB" sz="1400" dirty="0">
                <a:solidFill>
                  <a:prstClr val="black"/>
                </a:solidFill>
              </a:rPr>
              <a:t>Observed people carrying out everyday </a:t>
            </a:r>
            <a:r>
              <a:rPr lang="en-GB" sz="1400" dirty="0" smtClean="0">
                <a:solidFill>
                  <a:prstClr val="black"/>
                </a:solidFill>
              </a:rPr>
              <a:t>activities – study of Bolton</a:t>
            </a:r>
            <a:endParaRPr lang="en-GB" sz="1400" dirty="0">
              <a:solidFill>
                <a:prstClr val="black"/>
              </a:solidFill>
            </a:endParaRPr>
          </a:p>
          <a:p>
            <a:pPr marL="228600" lvl="0" indent="-228600">
              <a:lnSpc>
                <a:spcPct val="90000"/>
              </a:lnSpc>
              <a:spcBef>
                <a:spcPts val="1000"/>
              </a:spcBef>
              <a:buFont typeface="Arial" panose="020B0604020202020204" pitchFamily="34" charset="0"/>
              <a:buChar char="•"/>
            </a:pPr>
            <a:r>
              <a:rPr lang="en-GB" sz="1400" dirty="0" smtClean="0">
                <a:solidFill>
                  <a:prstClr val="black"/>
                </a:solidFill>
              </a:rPr>
              <a:t>Photographs</a:t>
            </a:r>
            <a:r>
              <a:rPr lang="en-GB" sz="1400" dirty="0">
                <a:solidFill>
                  <a:prstClr val="black"/>
                </a:solidFill>
              </a:rPr>
              <a:t>, film making</a:t>
            </a:r>
          </a:p>
          <a:p>
            <a:pPr marL="228600" lvl="0" indent="-228600">
              <a:lnSpc>
                <a:spcPct val="90000"/>
              </a:lnSpc>
              <a:spcBef>
                <a:spcPts val="1000"/>
              </a:spcBef>
              <a:buFont typeface="Arial" panose="020B0604020202020204" pitchFamily="34" charset="0"/>
              <a:buChar char="•"/>
            </a:pPr>
            <a:r>
              <a:rPr lang="en-GB" sz="1400" dirty="0" smtClean="0">
                <a:solidFill>
                  <a:prstClr val="black"/>
                </a:solidFill>
              </a:rPr>
              <a:t>Anthropological </a:t>
            </a:r>
            <a:r>
              <a:rPr lang="en-GB" sz="1400" dirty="0">
                <a:solidFill>
                  <a:prstClr val="black"/>
                </a:solidFill>
              </a:rPr>
              <a:t>reports</a:t>
            </a:r>
          </a:p>
          <a:p>
            <a:pPr>
              <a:lnSpc>
                <a:spcPct val="90000"/>
              </a:lnSpc>
              <a:spcBef>
                <a:spcPts val="1000"/>
              </a:spcBef>
            </a:pPr>
            <a:r>
              <a:rPr lang="en-GB" sz="1400" dirty="0" smtClean="0">
                <a:solidFill>
                  <a:prstClr val="black"/>
                </a:solidFill>
              </a:rPr>
              <a:t>Wartime social survey - used by the government during WW2 to investigate</a:t>
            </a:r>
            <a:r>
              <a:rPr lang="en-GB" sz="1400" baseline="0" dirty="0" smtClean="0">
                <a:solidFill>
                  <a:prstClr val="black"/>
                </a:solidFill>
              </a:rPr>
              <a:t> public morale</a:t>
            </a:r>
          </a:p>
          <a:p>
            <a:pPr marL="0" lvl="0" indent="0">
              <a:lnSpc>
                <a:spcPct val="90000"/>
              </a:lnSpc>
              <a:spcBef>
                <a:spcPts val="1000"/>
              </a:spcBef>
              <a:buFont typeface="Arial" panose="020B0604020202020204" pitchFamily="34" charset="0"/>
              <a:buNone/>
            </a:pPr>
            <a:r>
              <a:rPr lang="en-GB" sz="1400" baseline="0" dirty="0" smtClean="0">
                <a:solidFill>
                  <a:prstClr val="black"/>
                </a:solidFill>
              </a:rPr>
              <a:t>Became a market research tool in late 1940s – </a:t>
            </a:r>
          </a:p>
          <a:p>
            <a:pPr marL="0" lvl="0" indent="0">
              <a:lnSpc>
                <a:spcPct val="90000"/>
              </a:lnSpc>
              <a:spcBef>
                <a:spcPts val="1000"/>
              </a:spcBef>
              <a:buFont typeface="Arial" panose="020B0604020202020204" pitchFamily="34" charset="0"/>
              <a:buNone/>
            </a:pPr>
            <a:r>
              <a:rPr lang="en-GB" sz="1400" baseline="0" dirty="0" smtClean="0">
                <a:solidFill>
                  <a:prstClr val="black"/>
                </a:solidFill>
              </a:rPr>
              <a:t>All material available at The Mass Observation Archive, in Sussex or through Adam Matthew Online – some university libraries have access to this</a:t>
            </a:r>
            <a:endParaRPr lang="en-GB" sz="1400" dirty="0">
              <a:solidFill>
                <a:prstClr val="black"/>
              </a:solidFill>
            </a:endParaRPr>
          </a:p>
        </p:txBody>
      </p:sp>
      <p:sp>
        <p:nvSpPr>
          <p:cNvPr id="4" name="Slide Number Placeholder 3"/>
          <p:cNvSpPr>
            <a:spLocks noGrp="1"/>
          </p:cNvSpPr>
          <p:nvPr>
            <p:ph type="sldNum" sz="quarter" idx="10"/>
          </p:nvPr>
        </p:nvSpPr>
        <p:spPr/>
        <p:txBody>
          <a:bodyPr/>
          <a:lstStyle/>
          <a:p>
            <a:fld id="{0A9B2F4D-C322-4381-A726-E032CFEB2A46}" type="slidenum">
              <a:rPr lang="en-GB" smtClean="0"/>
              <a:pPr/>
              <a:t>3</a:t>
            </a:fld>
            <a:endParaRPr lang="en-GB" dirty="0"/>
          </a:p>
        </p:txBody>
      </p:sp>
    </p:spTree>
    <p:extLst>
      <p:ext uri="{BB962C8B-B14F-4D97-AF65-F5344CB8AC3E}">
        <p14:creationId xmlns:p14="http://schemas.microsoft.com/office/powerpoint/2010/main" xmlns="" val="366090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A9B2F4D-C322-4381-A726-E032CFEB2A4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55493"/>
            <a:ext cx="5953125" cy="3349625"/>
          </a:xfrm>
        </p:spPr>
      </p:sp>
      <p:sp>
        <p:nvSpPr>
          <p:cNvPr id="3" name="Notes Placeholder 2"/>
          <p:cNvSpPr>
            <a:spLocks noGrp="1"/>
          </p:cNvSpPr>
          <p:nvPr>
            <p:ph type="body" idx="1"/>
          </p:nvPr>
        </p:nvSpPr>
        <p:spPr/>
        <p:txBody>
          <a:bodyPr/>
          <a:lstStyle/>
          <a:p>
            <a:r>
              <a:rPr lang="en-GB" dirty="0" smtClean="0"/>
              <a:t>1930s</a:t>
            </a:r>
            <a:r>
              <a:rPr lang="en-GB" baseline="0" dirty="0" smtClean="0"/>
              <a:t> to 1950s Mass Observation Archive material available by visiting the archive, at The Keep in Brighton</a:t>
            </a:r>
          </a:p>
          <a:p>
            <a:endParaRPr lang="en-GB" baseline="0" dirty="0" smtClean="0"/>
          </a:p>
          <a:p>
            <a:r>
              <a:rPr lang="en-GB" baseline="0" dirty="0" smtClean="0"/>
              <a:t>Or through the Adam Matthew digital collection, which 41 UK university libraries subscribe to</a:t>
            </a:r>
            <a:r>
              <a:rPr lang="en-GB" dirty="0" smtClean="0"/>
              <a:t>. These include:</a:t>
            </a:r>
            <a:r>
              <a:rPr lang="en-GB" baseline="0" dirty="0" smtClean="0"/>
              <a:t> Aberystwyth,</a:t>
            </a:r>
            <a:r>
              <a:rPr lang="en-GB" dirty="0" smtClean="0"/>
              <a:t> </a:t>
            </a:r>
            <a:r>
              <a:rPr lang="en-GB" baseline="0" dirty="0" smtClean="0"/>
              <a:t>Bath Spa, Bristol,</a:t>
            </a:r>
            <a:r>
              <a:rPr lang="en-GB" dirty="0" smtClean="0"/>
              <a:t> Cambridge, Durham, Edinburgh, Exeter, Kent, Lancaster, Leeds, Leicester, Manchester, Northumbria, </a:t>
            </a:r>
            <a:r>
              <a:rPr lang="en-GB" dirty="0" err="1" smtClean="0"/>
              <a:t>Oxford,Portsmouth</a:t>
            </a:r>
            <a:r>
              <a:rPr lang="en-GB" dirty="0" smtClean="0"/>
              <a:t>, Sheffield, Southampton, Swansea, UWE, UCL. Also universities outside the UK – Australia, Canada USA </a:t>
            </a:r>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5</a:t>
            </a:fld>
            <a:endParaRPr lang="en-GB"/>
          </a:p>
        </p:txBody>
      </p:sp>
    </p:spTree>
    <p:extLst>
      <p:ext uri="{BB962C8B-B14F-4D97-AF65-F5344CB8AC3E}">
        <p14:creationId xmlns:p14="http://schemas.microsoft.com/office/powerpoint/2010/main" xmlns="" val="352094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6</a:t>
            </a:fld>
            <a:endParaRPr lang="en-GB"/>
          </a:p>
        </p:txBody>
      </p:sp>
    </p:spTree>
    <p:extLst>
      <p:ext uri="{BB962C8B-B14F-4D97-AF65-F5344CB8AC3E}">
        <p14:creationId xmlns:p14="http://schemas.microsoft.com/office/powerpoint/2010/main" xmlns="" val="274149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7</a:t>
            </a:fld>
            <a:endParaRPr lang="en-GB"/>
          </a:p>
        </p:txBody>
      </p:sp>
    </p:spTree>
    <p:extLst>
      <p:ext uri="{BB962C8B-B14F-4D97-AF65-F5344CB8AC3E}">
        <p14:creationId xmlns:p14="http://schemas.microsoft.com/office/powerpoint/2010/main" xmlns="" val="18376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8</a:t>
            </a:fld>
            <a:endParaRPr lang="en-GB"/>
          </a:p>
        </p:txBody>
      </p:sp>
    </p:spTree>
    <p:extLst>
      <p:ext uri="{BB962C8B-B14F-4D97-AF65-F5344CB8AC3E}">
        <p14:creationId xmlns:p14="http://schemas.microsoft.com/office/powerpoint/2010/main" xmlns="" val="183766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9B2F4D-C322-4381-A726-E032CFEB2A46}" type="slidenum">
              <a:rPr lang="en-GB" smtClean="0"/>
              <a:pPr/>
              <a:t>9</a:t>
            </a:fld>
            <a:endParaRPr lang="en-GB"/>
          </a:p>
        </p:txBody>
      </p:sp>
    </p:spTree>
    <p:extLst>
      <p:ext uri="{BB962C8B-B14F-4D97-AF65-F5344CB8AC3E}">
        <p14:creationId xmlns:p14="http://schemas.microsoft.com/office/powerpoint/2010/main" xmlns="" val="17996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417691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41618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2021076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256951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184307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346055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298089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429451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353906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229148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9BC24-3ED4-4FD9-8204-25E069EC8E98}" type="datetimeFigureOut">
              <a:rPr lang="en-GB" smtClean="0"/>
              <a:pPr/>
              <a:t>06/07/2016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144450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9BC24-3ED4-4FD9-8204-25E069EC8E98}" type="datetimeFigureOut">
              <a:rPr lang="en-GB" smtClean="0"/>
              <a:pPr/>
              <a:t>06/07/2016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A3026-FB19-41F4-9C0C-DF859676622B}" type="slidenum">
              <a:rPr lang="en-GB" smtClean="0"/>
              <a:pPr/>
              <a:t>‹#›</a:t>
            </a:fld>
            <a:endParaRPr lang="en-GB"/>
          </a:p>
        </p:txBody>
      </p:sp>
    </p:spTree>
    <p:extLst>
      <p:ext uri="{BB962C8B-B14F-4D97-AF65-F5344CB8AC3E}">
        <p14:creationId xmlns:p14="http://schemas.microsoft.com/office/powerpoint/2010/main" xmlns="" val="2063592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R.Lindsey@soton.ac.uk"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finingmassobservation.wordpress.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eventbrite.co.uk/e/who-are-the-mass-observation-writers-1981-2016-tickets-25268705378" TargetMode="External"/><Relationship Id="rId4" Type="http://schemas.openxmlformats.org/officeDocument/2006/relationships/hyperlink" Target="http://database.massobs.org.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mailto:G.S.M.Stevenson@durham.ac.uk" TargetMode="External"/><Relationship Id="rId3" Type="http://schemas.openxmlformats.org/officeDocument/2006/relationships/hyperlink" Target="mailto:D.Kamerade@bham.ac.uk" TargetMode="External"/><Relationship Id="rId7" Type="http://schemas.openxmlformats.org/officeDocument/2006/relationships/hyperlink" Target="mailto:C.Silver@surrey.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J.C.Scantelbury@sussex.ac.uk" TargetMode="External"/><Relationship Id="rId5" Type="http://schemas.openxmlformats.org/officeDocument/2006/relationships/hyperlink" Target="mailto:J.Mohan@bham.ac.uk" TargetMode="External"/><Relationship Id="rId4" Type="http://schemas.openxmlformats.org/officeDocument/2006/relationships/hyperlink" Target="mailto:R.Lindsey@soton.ac.uk" TargetMode="External"/><Relationship Id="rId9" Type="http://schemas.openxmlformats.org/officeDocument/2006/relationships/hyperlink" Target="https://definingmassobservation.wordpres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6019" y="77399"/>
            <a:ext cx="9245600" cy="1709737"/>
          </a:xfrm>
          <a:prstGeom prst="rect">
            <a:avLst/>
          </a:prstGeom>
        </p:spPr>
      </p:pic>
      <p:sp>
        <p:nvSpPr>
          <p:cNvPr id="6" name="Title 5"/>
          <p:cNvSpPr>
            <a:spLocks noGrp="1"/>
          </p:cNvSpPr>
          <p:nvPr>
            <p:ph type="ctrTitle"/>
          </p:nvPr>
        </p:nvSpPr>
        <p:spPr>
          <a:xfrm>
            <a:off x="1282700" y="2147455"/>
            <a:ext cx="9128919" cy="5218545"/>
          </a:xfrm>
        </p:spPr>
        <p:txBody>
          <a:bodyPr>
            <a:normAutofit fontScale="90000"/>
          </a:bodyPr>
          <a:lstStyle/>
          <a:p>
            <a:pPr lvl="0" eaLnBrk="0" fontAlgn="base" hangingPunct="0">
              <a:lnSpc>
                <a:spcPct val="100000"/>
              </a:lnSpc>
              <a:spcBef>
                <a:spcPts val="300"/>
              </a:spcBef>
              <a:spcAft>
                <a:spcPct val="0"/>
              </a:spcAft>
              <a:buClr>
                <a:srgbClr val="663366"/>
              </a:buClr>
              <a:buSzPct val="75000"/>
              <a:defRPr/>
            </a:pPr>
            <a:r>
              <a:rPr lang="en-GB" sz="4000" dirty="0" smtClean="0"/>
              <a:t/>
            </a:r>
            <a:br>
              <a:rPr lang="en-GB" sz="4000" dirty="0" smtClean="0"/>
            </a:br>
            <a:r>
              <a:rPr lang="en-GB" sz="4000" dirty="0" smtClean="0"/>
              <a:t/>
            </a:r>
            <a:br>
              <a:rPr lang="en-GB" sz="4000" dirty="0" smtClean="0"/>
            </a:br>
            <a:r>
              <a:rPr lang="en-GB" sz="4900" b="1" dirty="0" smtClean="0">
                <a:solidFill>
                  <a:srgbClr val="C00000"/>
                </a:solidFill>
                <a:ea typeface="ＭＳ Ｐゴシック" pitchFamily="-108" charset="-128"/>
              </a:rPr>
              <a:t>WHAT IS MASS OBSERVATION?</a:t>
            </a:r>
            <a:r>
              <a:rPr lang="en-GB" sz="2800" dirty="0" smtClean="0">
                <a:solidFill>
                  <a:srgbClr val="663366"/>
                </a:solidFill>
                <a:latin typeface="Arial" charset="0"/>
                <a:ea typeface="ＭＳ Ｐゴシック" pitchFamily="-108" charset="-128"/>
              </a:rPr>
              <a:t/>
            </a:r>
            <a:br>
              <a:rPr lang="en-GB" sz="2800" dirty="0" smtClean="0">
                <a:solidFill>
                  <a:srgbClr val="663366"/>
                </a:solidFill>
                <a:latin typeface="Arial" charset="0"/>
                <a:ea typeface="ＭＳ Ｐゴシック" pitchFamily="-108" charset="-128"/>
              </a:rPr>
            </a:br>
            <a:r>
              <a:rPr lang="en-GB" sz="2800" dirty="0">
                <a:solidFill>
                  <a:srgbClr val="663366"/>
                </a:solidFill>
                <a:latin typeface="Arial" charset="0"/>
                <a:ea typeface="ＭＳ Ｐゴシック" pitchFamily="-108" charset="-128"/>
              </a:rPr>
              <a:t/>
            </a:r>
            <a:br>
              <a:rPr lang="en-GB" sz="2800" dirty="0">
                <a:solidFill>
                  <a:srgbClr val="663366"/>
                </a:solidFill>
                <a:latin typeface="Arial" charset="0"/>
                <a:ea typeface="ＭＳ Ｐゴシック" pitchFamily="-108" charset="-128"/>
              </a:rPr>
            </a:br>
            <a:r>
              <a:rPr lang="en-GB" sz="2000" dirty="0">
                <a:solidFill>
                  <a:srgbClr val="663366"/>
                </a:solidFill>
                <a:latin typeface="Arial" charset="0"/>
                <a:ea typeface="ＭＳ Ｐゴシック" pitchFamily="-108" charset="-128"/>
              </a:rPr>
              <a:t/>
            </a:r>
            <a:br>
              <a:rPr lang="en-GB" sz="2000" dirty="0">
                <a:solidFill>
                  <a:srgbClr val="663366"/>
                </a:solidFill>
                <a:latin typeface="Arial" charset="0"/>
                <a:ea typeface="ＭＳ Ｐゴシック" pitchFamily="-108" charset="-128"/>
              </a:rPr>
            </a:br>
            <a:r>
              <a:rPr lang="en-GB" sz="2000" dirty="0" smtClean="0">
                <a:solidFill>
                  <a:srgbClr val="C00000"/>
                </a:solidFill>
                <a:latin typeface="Arial" charset="0"/>
                <a:ea typeface="ＭＳ Ｐゴシック" pitchFamily="-108" charset="-128"/>
              </a:rPr>
              <a:t>Dr Rose Lindsey</a:t>
            </a:r>
            <a:r>
              <a:rPr lang="en-GB" sz="2000" dirty="0">
                <a:solidFill>
                  <a:srgbClr val="C00000"/>
                </a:solidFill>
                <a:latin typeface="Arial" charset="0"/>
                <a:ea typeface="ＭＳ Ｐゴシック" pitchFamily="-108" charset="-128"/>
              </a:rPr>
              <a:t/>
            </a:r>
            <a:br>
              <a:rPr lang="en-GB" sz="2000" dirty="0">
                <a:solidFill>
                  <a:srgbClr val="C00000"/>
                </a:solidFill>
                <a:latin typeface="Arial" charset="0"/>
                <a:ea typeface="ＭＳ Ｐゴシック" pitchFamily="-108" charset="-128"/>
              </a:rPr>
            </a:br>
            <a:r>
              <a:rPr lang="en-GB" sz="2000" dirty="0" smtClean="0">
                <a:solidFill>
                  <a:srgbClr val="C00000"/>
                </a:solidFill>
                <a:latin typeface="Arial" charset="0"/>
                <a:ea typeface="ＭＳ Ｐゴシック" pitchFamily="-108" charset="-128"/>
              </a:rPr>
              <a:t>ESRC RESEARCH METHODS FESTIVAL 2016</a:t>
            </a:r>
            <a:r>
              <a:rPr lang="en-GB" sz="2000" dirty="0" smtClean="0">
                <a:solidFill>
                  <a:prstClr val="black">
                    <a:tint val="75000"/>
                  </a:prstClr>
                </a:solidFill>
                <a:latin typeface="Arial" charset="0"/>
                <a:ea typeface="ＭＳ Ｐゴシック" pitchFamily="-108" charset="-128"/>
              </a:rPr>
              <a:t/>
            </a:r>
            <a:br>
              <a:rPr lang="en-GB" sz="2000" dirty="0" smtClean="0">
                <a:solidFill>
                  <a:prstClr val="black">
                    <a:tint val="75000"/>
                  </a:prstClr>
                </a:solidFill>
                <a:latin typeface="Arial" charset="0"/>
                <a:ea typeface="ＭＳ Ｐゴシック" pitchFamily="-108" charset="-128"/>
              </a:rPr>
            </a:br>
            <a:r>
              <a:rPr lang="en-GB" sz="2000" dirty="0" smtClean="0">
                <a:solidFill>
                  <a:prstClr val="black">
                    <a:tint val="75000"/>
                  </a:prstClr>
                </a:solidFill>
                <a:latin typeface="Arial" charset="0"/>
                <a:ea typeface="ＭＳ Ｐゴシック" pitchFamily="-108" charset="-128"/>
                <a:hlinkClick r:id="rId4"/>
              </a:rPr>
              <a:t>R.Lindsey@soton.ac.uk</a:t>
            </a:r>
            <a:r>
              <a:rPr lang="en-GB" sz="2000" dirty="0" smtClean="0">
                <a:solidFill>
                  <a:prstClr val="black">
                    <a:tint val="75000"/>
                  </a:prstClr>
                </a:solidFill>
                <a:latin typeface="Arial" charset="0"/>
                <a:ea typeface="ＭＳ Ｐゴシック" pitchFamily="-108" charset="-128"/>
              </a:rPr>
              <a:t/>
            </a:r>
            <a:br>
              <a:rPr lang="en-GB" sz="2000" dirty="0" smtClean="0">
                <a:solidFill>
                  <a:prstClr val="black">
                    <a:tint val="75000"/>
                  </a:prstClr>
                </a:solidFill>
                <a:latin typeface="Arial" charset="0"/>
                <a:ea typeface="ＭＳ Ｐゴシック" pitchFamily="-108" charset="-128"/>
              </a:rPr>
            </a:br>
            <a:r>
              <a:rPr lang="en-GB" sz="2000" dirty="0" smtClean="0">
                <a:solidFill>
                  <a:prstClr val="black">
                    <a:tint val="75000"/>
                  </a:prstClr>
                </a:solidFill>
                <a:latin typeface="Arial" charset="0"/>
                <a:ea typeface="ＭＳ Ｐゴシック" pitchFamily="-108" charset="-128"/>
              </a:rPr>
              <a:t/>
            </a:r>
            <a:br>
              <a:rPr lang="en-GB" sz="2000" dirty="0" smtClean="0">
                <a:solidFill>
                  <a:prstClr val="black">
                    <a:tint val="75000"/>
                  </a:prstClr>
                </a:solidFill>
                <a:latin typeface="Arial" charset="0"/>
                <a:ea typeface="ＭＳ Ｐゴシック" pitchFamily="-108" charset="-128"/>
              </a:rPr>
            </a:br>
            <a:r>
              <a:rPr lang="en-GB" sz="1900" dirty="0">
                <a:solidFill>
                  <a:prstClr val="black">
                    <a:tint val="75000"/>
                  </a:prstClr>
                </a:solidFill>
                <a:latin typeface="Arial" charset="0"/>
                <a:ea typeface="ＭＳ Ｐゴシック" pitchFamily="-108" charset="-128"/>
              </a:rPr>
              <a:t/>
            </a:r>
            <a:br>
              <a:rPr lang="en-GB" sz="1900" dirty="0">
                <a:solidFill>
                  <a:prstClr val="black">
                    <a:tint val="75000"/>
                  </a:prstClr>
                </a:solidFill>
                <a:latin typeface="Arial" charset="0"/>
                <a:ea typeface="ＭＳ Ｐゴシック" pitchFamily="-108" charset="-128"/>
              </a:rPr>
            </a:br>
            <a:r>
              <a:rPr lang="en-GB" sz="2800" dirty="0"/>
              <a:t/>
            </a:r>
            <a:br>
              <a:rPr lang="en-GB" sz="2800" dirty="0"/>
            </a:br>
            <a:r>
              <a:rPr lang="en-GB" sz="2800" dirty="0" smtClean="0">
                <a:solidFill>
                  <a:srgbClr val="663366"/>
                </a:solidFill>
                <a:latin typeface="Arial" charset="0"/>
                <a:ea typeface="ＭＳ Ｐゴシック" pitchFamily="-108" charset="-128"/>
              </a:rPr>
              <a:t/>
            </a:r>
            <a:br>
              <a:rPr lang="en-GB" sz="2800" dirty="0" smtClean="0">
                <a:solidFill>
                  <a:srgbClr val="663366"/>
                </a:solidFill>
                <a:latin typeface="Arial" charset="0"/>
                <a:ea typeface="ＭＳ Ｐゴシック" pitchFamily="-108" charset="-128"/>
              </a:rPr>
            </a:br>
            <a:r>
              <a:rPr lang="en-GB" sz="2200" dirty="0" smtClean="0"/>
              <a:t/>
            </a:r>
            <a:br>
              <a:rPr lang="en-GB" sz="2200" dirty="0" smtClean="0"/>
            </a:br>
            <a:r>
              <a:rPr lang="en-GB" sz="2000" dirty="0" smtClean="0"/>
              <a:t/>
            </a:r>
            <a:br>
              <a:rPr lang="en-GB" sz="2000" dirty="0" smtClean="0"/>
            </a:br>
            <a:endParaRPr lang="en-GB" sz="2000" dirty="0"/>
          </a:p>
        </p:txBody>
      </p:sp>
      <p:pic>
        <p:nvPicPr>
          <p:cNvPr id="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67047" y="5780908"/>
            <a:ext cx="1358900" cy="751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40737" y="5769868"/>
            <a:ext cx="1528567" cy="819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82700" y="5780908"/>
            <a:ext cx="1436685" cy="8754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p:cNvPicPr>
          <p:nvPr/>
        </p:nvPicPr>
        <p:blipFill>
          <a:blip r:embed="rId8" cstate="print"/>
          <a:stretch>
            <a:fillRect/>
          </a:stretch>
        </p:blipFill>
        <p:spPr>
          <a:xfrm>
            <a:off x="6794502" y="5769868"/>
            <a:ext cx="1295398" cy="819180"/>
          </a:xfrm>
          <a:prstGeom prst="rect">
            <a:avLst/>
          </a:prstGeom>
        </p:spPr>
      </p:pic>
      <p:pic>
        <p:nvPicPr>
          <p:cNvPr id="9" name="Picture 8"/>
          <p:cNvPicPr>
            <a:picLocks noChangeAspect="1"/>
          </p:cNvPicPr>
          <p:nvPr/>
        </p:nvPicPr>
        <p:blipFill>
          <a:blip r:embed="rId9" cstate="print"/>
          <a:stretch>
            <a:fillRect/>
          </a:stretch>
        </p:blipFill>
        <p:spPr>
          <a:xfrm>
            <a:off x="3355778" y="5780908"/>
            <a:ext cx="1154113" cy="931717"/>
          </a:xfrm>
          <a:prstGeom prst="rect">
            <a:avLst/>
          </a:prstGeom>
        </p:spPr>
      </p:pic>
      <p:pic>
        <p:nvPicPr>
          <p:cNvPr id="10" name="Picture 9"/>
          <p:cNvPicPr>
            <a:picLocks noChangeAspect="1"/>
          </p:cNvPicPr>
          <p:nvPr/>
        </p:nvPicPr>
        <p:blipFill>
          <a:blip r:embed="rId10" cstate="print"/>
          <a:stretch>
            <a:fillRect/>
          </a:stretch>
        </p:blipFill>
        <p:spPr>
          <a:xfrm>
            <a:off x="5068887" y="5746720"/>
            <a:ext cx="1439864" cy="909637"/>
          </a:xfrm>
          <a:prstGeom prst="rect">
            <a:avLst/>
          </a:prstGeom>
        </p:spPr>
      </p:pic>
    </p:spTree>
    <p:extLst>
      <p:ext uri="{BB962C8B-B14F-4D97-AF65-F5344CB8AC3E}">
        <p14:creationId xmlns:p14="http://schemas.microsoft.com/office/powerpoint/2010/main" xmlns="" val="2909528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365125"/>
            <a:ext cx="11901055" cy="895639"/>
          </a:xfrm>
          <a:solidFill>
            <a:schemeClr val="accent2">
              <a:lumMod val="20000"/>
              <a:lumOff val="80000"/>
            </a:schemeClr>
          </a:solidFill>
        </p:spPr>
        <p:txBody>
          <a:bodyPr/>
          <a:lstStyle/>
          <a:p>
            <a:pPr algn="ctr"/>
            <a:r>
              <a:rPr lang="en-GB" b="1" dirty="0" smtClean="0">
                <a:solidFill>
                  <a:srgbClr val="C00000"/>
                </a:solidFill>
              </a:rPr>
              <a:t>EXAMPLES OF DIRECTIVES</a:t>
            </a:r>
            <a:endParaRPr lang="en-GB" b="1" dirty="0">
              <a:solidFill>
                <a:srgbClr val="C0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0836" y="1468582"/>
            <a:ext cx="5915891" cy="5195454"/>
          </a:xfrm>
          <a:ln>
            <a:solidFill>
              <a:srgbClr val="C00000"/>
            </a:solidFill>
          </a:ln>
        </p:spPr>
      </p:pic>
      <p:pic>
        <p:nvPicPr>
          <p:cNvPr id="5" name="Picture 4"/>
          <p:cNvPicPr>
            <a:picLocks noChangeAspect="1"/>
          </p:cNvPicPr>
          <p:nvPr/>
        </p:nvPicPr>
        <p:blipFill>
          <a:blip r:embed="rId4" cstate="print"/>
          <a:stretch>
            <a:fillRect/>
          </a:stretch>
        </p:blipFill>
        <p:spPr>
          <a:xfrm>
            <a:off x="6165274" y="1468582"/>
            <a:ext cx="5846618" cy="5195453"/>
          </a:xfrm>
          <a:prstGeom prst="rect">
            <a:avLst/>
          </a:prstGeom>
          <a:ln>
            <a:solidFill>
              <a:srgbClr val="C00000"/>
            </a:solidFill>
          </a:ln>
        </p:spPr>
      </p:pic>
    </p:spTree>
    <p:extLst>
      <p:ext uri="{BB962C8B-B14F-4D97-AF65-F5344CB8AC3E}">
        <p14:creationId xmlns:p14="http://schemas.microsoft.com/office/powerpoint/2010/main" xmlns="" val="955364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104931"/>
            <a:ext cx="11872210" cy="1184223"/>
          </a:xfrm>
          <a:solidFill>
            <a:schemeClr val="accent2">
              <a:lumMod val="20000"/>
              <a:lumOff val="80000"/>
            </a:schemeClr>
          </a:solidFill>
        </p:spPr>
        <p:txBody>
          <a:bodyPr>
            <a:normAutofit fontScale="90000"/>
          </a:bodyPr>
          <a:lstStyle/>
          <a:p>
            <a:pPr algn="ctr"/>
            <a:r>
              <a:rPr lang="en-GB" sz="4000" b="1" dirty="0" smtClean="0">
                <a:solidFill>
                  <a:srgbClr val="C00000"/>
                </a:solidFill>
              </a:rPr>
              <a:t/>
            </a:r>
            <a:br>
              <a:rPr lang="en-GB" sz="4000" b="1" dirty="0" smtClean="0">
                <a:solidFill>
                  <a:srgbClr val="C00000"/>
                </a:solidFill>
              </a:rPr>
            </a:br>
            <a:r>
              <a:rPr lang="en-GB" sz="4000" b="1" dirty="0" smtClean="0">
                <a:solidFill>
                  <a:srgbClr val="C00000"/>
                </a:solidFill>
              </a:rPr>
              <a:t>  </a:t>
            </a:r>
            <a:br>
              <a:rPr lang="en-GB" sz="4000" b="1" dirty="0" smtClean="0">
                <a:solidFill>
                  <a:srgbClr val="C00000"/>
                </a:solidFill>
              </a:rPr>
            </a:br>
            <a:r>
              <a:rPr lang="en-GB" sz="4000" b="1" dirty="0" smtClean="0">
                <a:solidFill>
                  <a:srgbClr val="C00000"/>
                </a:solidFill>
                <a:latin typeface="+mn-lt"/>
              </a:rPr>
              <a:t>DIRECTIVES ARE RESEARCH INSTRUMENTS: </a:t>
            </a:r>
            <a:br>
              <a:rPr lang="en-GB" sz="4000" b="1" dirty="0" smtClean="0">
                <a:solidFill>
                  <a:srgbClr val="C00000"/>
                </a:solidFill>
                <a:latin typeface="+mn-lt"/>
              </a:rPr>
            </a:br>
            <a:r>
              <a:rPr lang="en-GB" sz="4000" b="1" dirty="0" smtClean="0">
                <a:latin typeface="Arial" panose="020B0604020202020204" pitchFamily="34" charset="0"/>
              </a:rPr>
              <a:t/>
            </a:r>
            <a:br>
              <a:rPr lang="en-GB" sz="4000" b="1" dirty="0" smtClean="0">
                <a:latin typeface="Arial" panose="020B0604020202020204" pitchFamily="34" charset="0"/>
              </a:rPr>
            </a:br>
            <a:r>
              <a:rPr lang="en-GB" sz="4000" b="1" dirty="0" smtClean="0">
                <a:solidFill>
                  <a:srgbClr val="C00000"/>
                </a:solidFill>
              </a:rPr>
              <a:t> </a:t>
            </a:r>
            <a:endParaRPr lang="en-GB" sz="4000" b="1" dirty="0">
              <a:solidFill>
                <a:srgbClr val="C00000"/>
              </a:solidFill>
            </a:endParaRPr>
          </a:p>
        </p:txBody>
      </p:sp>
      <p:sp>
        <p:nvSpPr>
          <p:cNvPr id="3" name="Content Placeholder 2"/>
          <p:cNvSpPr>
            <a:spLocks noGrp="1"/>
          </p:cNvSpPr>
          <p:nvPr>
            <p:ph idx="1"/>
          </p:nvPr>
        </p:nvSpPr>
        <p:spPr>
          <a:xfrm>
            <a:off x="164892" y="1678898"/>
            <a:ext cx="11872210" cy="5179102"/>
          </a:xfrm>
        </p:spPr>
        <p:txBody>
          <a:bodyPr>
            <a:normAutofit lnSpcReduction="10000"/>
          </a:bodyPr>
          <a:lstStyle/>
          <a:p>
            <a:pPr marL="457200" lvl="1" indent="0" algn="just">
              <a:buNone/>
            </a:pPr>
            <a:r>
              <a:rPr lang="en-GB" sz="4400" b="1" dirty="0">
                <a:solidFill>
                  <a:srgbClr val="C00000"/>
                </a:solidFill>
              </a:rPr>
              <a:t>2008 Directive - Part 2: Your life line </a:t>
            </a:r>
            <a:endParaRPr lang="en-GB" sz="4400" b="1" dirty="0" smtClean="0">
              <a:solidFill>
                <a:srgbClr val="C00000"/>
              </a:solidFill>
            </a:endParaRPr>
          </a:p>
          <a:p>
            <a:pPr marL="457200" lvl="1" indent="0" algn="just">
              <a:buNone/>
            </a:pPr>
            <a:r>
              <a:rPr lang="en-GB" sz="4400" i="1" dirty="0" smtClean="0"/>
              <a:t>“</a:t>
            </a:r>
            <a:r>
              <a:rPr lang="en-GB" sz="4400" i="1" dirty="0"/>
              <a:t>Mass Observation is all about people’s lives looking backwards and forwards. Could you draw us your “lifeline” marked up with the key events in your life. If you have never done one before, you start in the year of your birth and come up to the present. Then you mark off as many key events as you think are really important to </a:t>
            </a:r>
            <a:r>
              <a:rPr lang="en-GB" sz="4400" i="1" dirty="0" smtClean="0"/>
              <a:t>you….”</a:t>
            </a:r>
            <a:endParaRPr lang="en-GB" sz="4400" i="1" dirty="0"/>
          </a:p>
          <a:p>
            <a:pPr marL="457200" lvl="1" indent="0">
              <a:buNone/>
            </a:pPr>
            <a:endParaRPr lang="en-GB" sz="2600" dirty="0" smtClean="0"/>
          </a:p>
        </p:txBody>
      </p:sp>
    </p:spTree>
    <p:extLst>
      <p:ext uri="{BB962C8B-B14F-4D97-AF65-F5344CB8AC3E}">
        <p14:creationId xmlns:p14="http://schemas.microsoft.com/office/powerpoint/2010/main" xmlns="" val="7811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1" cy="1543792"/>
          </a:xfrm>
          <a:solidFill>
            <a:schemeClr val="accent2">
              <a:lumMod val="20000"/>
              <a:lumOff val="80000"/>
            </a:schemeClr>
          </a:solidFill>
        </p:spPr>
        <p:txBody>
          <a:bodyPr>
            <a:normAutofit fontScale="90000"/>
          </a:bodyPr>
          <a:lstStyle/>
          <a:p>
            <a:pPr algn="ctr"/>
            <a:r>
              <a:rPr lang="en-GB" sz="4200" b="1" dirty="0" smtClean="0">
                <a:solidFill>
                  <a:srgbClr val="C00000"/>
                </a:solidFill>
                <a:latin typeface="+mn-lt"/>
              </a:rPr>
              <a:t/>
            </a:r>
            <a:br>
              <a:rPr lang="en-GB" sz="4200" b="1" dirty="0" smtClean="0">
                <a:solidFill>
                  <a:srgbClr val="C00000"/>
                </a:solidFill>
                <a:latin typeface="+mn-lt"/>
              </a:rPr>
            </a:br>
            <a:r>
              <a:rPr lang="en-GB" sz="4200" b="1" dirty="0" smtClean="0">
                <a:solidFill>
                  <a:srgbClr val="C00000"/>
                </a:solidFill>
                <a:latin typeface="+mn-lt"/>
              </a:rPr>
              <a:t>NOT ALL WRITERS RESPOND TO DIRECTIVES</a:t>
            </a:r>
            <a:br>
              <a:rPr lang="en-GB" sz="4200" b="1" dirty="0" smtClean="0">
                <a:solidFill>
                  <a:srgbClr val="C00000"/>
                </a:solidFill>
                <a:latin typeface="+mn-lt"/>
              </a:rPr>
            </a:br>
            <a:r>
              <a:rPr lang="en-GB" sz="4200" b="1" dirty="0" smtClean="0">
                <a:solidFill>
                  <a:srgbClr val="C00000"/>
                </a:solidFill>
                <a:latin typeface="+mn-lt"/>
              </a:rPr>
              <a:t>NOT ALL WRITERS STICK TO THE SUGGESTED FORMAT</a:t>
            </a:r>
            <a:br>
              <a:rPr lang="en-GB" sz="4200" b="1" dirty="0" smtClean="0">
                <a:solidFill>
                  <a:srgbClr val="C00000"/>
                </a:solidFill>
                <a:latin typeface="+mn-lt"/>
              </a:rPr>
            </a:br>
            <a:r>
              <a:rPr lang="en-GB" sz="4200" b="1" dirty="0" smtClean="0">
                <a:solidFill>
                  <a:srgbClr val="C00000"/>
                </a:solidFill>
                <a:latin typeface="+mn-lt"/>
              </a:rPr>
              <a:t>NOT ALL WRITERS RESPOND TO THE QUESTIONS ASKED….</a:t>
            </a:r>
            <a:r>
              <a:rPr lang="en-GB" b="1" dirty="0" smtClean="0">
                <a:solidFill>
                  <a:srgbClr val="C00000"/>
                </a:solidFill>
                <a:latin typeface="+mn-lt"/>
              </a:rPr>
              <a:t/>
            </a:r>
            <a:br>
              <a:rPr lang="en-GB" b="1" dirty="0" smtClean="0">
                <a:solidFill>
                  <a:srgbClr val="C00000"/>
                </a:solidFill>
                <a:latin typeface="+mn-lt"/>
              </a:rPr>
            </a:br>
            <a:endParaRPr lang="en-GB" sz="3100" b="1" dirty="0">
              <a:solidFill>
                <a:srgbClr val="C00000"/>
              </a:solidFill>
              <a:latin typeface="+mn-lt"/>
            </a:endParaRPr>
          </a:p>
        </p:txBody>
      </p:sp>
      <p:sp>
        <p:nvSpPr>
          <p:cNvPr id="3" name="Content Placeholder 2"/>
          <p:cNvSpPr>
            <a:spLocks noGrp="1"/>
          </p:cNvSpPr>
          <p:nvPr>
            <p:ph idx="1"/>
          </p:nvPr>
        </p:nvSpPr>
        <p:spPr>
          <a:xfrm>
            <a:off x="0" y="1551709"/>
            <a:ext cx="12192000" cy="5167746"/>
          </a:xfrm>
        </p:spPr>
        <p:txBody>
          <a:bodyPr>
            <a:normAutofit/>
          </a:bodyPr>
          <a:lstStyle/>
          <a:p>
            <a:pPr marL="0" indent="0">
              <a:lnSpc>
                <a:spcPct val="115000"/>
              </a:lnSpc>
              <a:spcAft>
                <a:spcPts val="1000"/>
              </a:spcAft>
              <a:buNone/>
            </a:pPr>
            <a:r>
              <a:rPr lang="en-GB" b="1" dirty="0" smtClean="0">
                <a:solidFill>
                  <a:schemeClr val="tx1">
                    <a:lumMod val="50000"/>
                    <a:lumOff val="50000"/>
                  </a:schemeClr>
                </a:solidFill>
                <a:ea typeface="SimSun" panose="02010600030101010101" pitchFamily="2" charset="-122"/>
                <a:cs typeface="Arial" panose="020B0604020202020204" pitchFamily="34" charset="0"/>
              </a:rPr>
              <a:t>M2854/M/56/</a:t>
            </a:r>
            <a:r>
              <a:rPr lang="en-GB" b="1" dirty="0" err="1" smtClean="0">
                <a:solidFill>
                  <a:schemeClr val="tx1">
                    <a:lumMod val="50000"/>
                    <a:lumOff val="50000"/>
                  </a:schemeClr>
                </a:solidFill>
                <a:ea typeface="SimSun" panose="02010600030101010101" pitchFamily="2" charset="-122"/>
                <a:cs typeface="Arial" panose="020B0604020202020204" pitchFamily="34" charset="0"/>
              </a:rPr>
              <a:t>Wisbech</a:t>
            </a:r>
            <a:r>
              <a:rPr lang="en-GB" b="1" dirty="0" smtClean="0">
                <a:solidFill>
                  <a:schemeClr val="tx1">
                    <a:lumMod val="50000"/>
                    <a:lumOff val="50000"/>
                  </a:schemeClr>
                </a:solidFill>
                <a:ea typeface="SimSun" panose="02010600030101010101" pitchFamily="2" charset="-122"/>
                <a:cs typeface="Arial" panose="020B0604020202020204" pitchFamily="34" charset="0"/>
              </a:rPr>
              <a:t>/retired/layabout</a:t>
            </a:r>
            <a:endParaRPr lang="en-GB" b="1" dirty="0">
              <a:solidFill>
                <a:schemeClr val="tx1">
                  <a:lumMod val="50000"/>
                  <a:lumOff val="50000"/>
                </a:schemeClr>
              </a:solidFill>
              <a:ea typeface="SimSun" panose="02010600030101010101" pitchFamily="2" charset="-122"/>
              <a:cs typeface="Arial" panose="020B0604020202020204" pitchFamily="34" charset="0"/>
            </a:endParaRPr>
          </a:p>
          <a:p>
            <a:pPr marL="914400" lvl="2" indent="0">
              <a:lnSpc>
                <a:spcPct val="115000"/>
              </a:lnSpc>
              <a:buNone/>
            </a:pPr>
            <a:r>
              <a:rPr lang="en-GB" sz="2800" i="1" dirty="0" smtClean="0">
                <a:latin typeface="Calibri" panose="020F0502020204030204" pitchFamily="34" charset="0"/>
                <a:ea typeface="SimSun" panose="02010600030101010101" pitchFamily="2" charset="-122"/>
                <a:cs typeface="Arial" panose="020B0604020202020204" pitchFamily="34" charset="0"/>
              </a:rPr>
              <a:t>“I don’t want to do this – it’s far too depressing. I’ve had such a miserable and wasted time. I want to write about my tree instead.”</a:t>
            </a:r>
          </a:p>
          <a:p>
            <a:pPr marL="914400" lvl="2" indent="0">
              <a:lnSpc>
                <a:spcPct val="115000"/>
              </a:lnSpc>
              <a:buNone/>
            </a:pPr>
            <a:endParaRPr lang="en-GB" sz="2800" i="1" dirty="0" smtClean="0">
              <a:latin typeface="Calibri" panose="020F0502020204030204" pitchFamily="34" charset="0"/>
              <a:ea typeface="SimSun" panose="02010600030101010101" pitchFamily="2" charset="-122"/>
              <a:cs typeface="Arial" panose="020B0604020202020204" pitchFamily="34" charset="0"/>
            </a:endParaRPr>
          </a:p>
          <a:p>
            <a:pPr marL="0" indent="0">
              <a:buNone/>
            </a:pPr>
            <a:r>
              <a:rPr lang="en-GB" b="1" dirty="0" smtClean="0">
                <a:solidFill>
                  <a:schemeClr val="tx1">
                    <a:lumMod val="50000"/>
                    <a:lumOff val="50000"/>
                  </a:schemeClr>
                </a:solidFill>
              </a:rPr>
              <a:t>F-2218/ 79yr old/white/Anglo-Caledonian/single man/retired NHS Supplies Officer/resident in village of NE England.</a:t>
            </a:r>
          </a:p>
          <a:p>
            <a:pPr marL="0" indent="0">
              <a:buNone/>
            </a:pPr>
            <a:r>
              <a:rPr lang="en-GB" dirty="0"/>
              <a:t>	</a:t>
            </a:r>
            <a:r>
              <a:rPr lang="en-GB" dirty="0" smtClean="0"/>
              <a:t>“</a:t>
            </a:r>
            <a:r>
              <a:rPr lang="en-GB" i="1" dirty="0" smtClean="0"/>
              <a:t>I’m sure you do not want a recital of memorable events (even if I could </a:t>
            </a:r>
          </a:p>
          <a:p>
            <a:pPr marL="0" indent="0">
              <a:buNone/>
            </a:pPr>
            <a:r>
              <a:rPr lang="en-GB" i="1" dirty="0" smtClean="0"/>
              <a:t>	remember them): memories fade and become part of a homogenous mass. </a:t>
            </a:r>
          </a:p>
          <a:p>
            <a:pPr marL="0" indent="0">
              <a:buNone/>
            </a:pPr>
            <a:r>
              <a:rPr lang="en-GB" i="1" dirty="0"/>
              <a:t>	</a:t>
            </a:r>
            <a:r>
              <a:rPr lang="en-GB" i="1" dirty="0" smtClean="0"/>
              <a:t>If your life is a series of “occasions”, how do you cope with in-betweens?”</a:t>
            </a:r>
            <a:endParaRPr lang="en-GB" dirty="0"/>
          </a:p>
        </p:txBody>
      </p:sp>
    </p:spTree>
    <p:extLst>
      <p:ext uri="{BB962C8B-B14F-4D97-AF65-F5344CB8AC3E}">
        <p14:creationId xmlns:p14="http://schemas.microsoft.com/office/powerpoint/2010/main" xmlns="" val="126661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GB" b="1" dirty="0" smtClean="0">
                <a:solidFill>
                  <a:srgbClr val="C00000"/>
                </a:solidFill>
              </a:rPr>
              <a:t>RESPONSES TO DIRECTIVES</a:t>
            </a:r>
            <a:endParaRPr lang="en-GB" b="1" dirty="0">
              <a:solidFill>
                <a:srgbClr val="C00000"/>
              </a:solidFill>
            </a:endParaRPr>
          </a:p>
        </p:txBody>
      </p:sp>
      <p:sp>
        <p:nvSpPr>
          <p:cNvPr id="3" name="Content Placeholder 2"/>
          <p:cNvSpPr>
            <a:spLocks noGrp="1"/>
          </p:cNvSpPr>
          <p:nvPr>
            <p:ph idx="1"/>
          </p:nvPr>
        </p:nvSpPr>
        <p:spPr>
          <a:xfrm>
            <a:off x="838200" y="1825625"/>
            <a:ext cx="10515600" cy="4874978"/>
          </a:xfrm>
        </p:spPr>
        <p:txBody>
          <a:bodyPr>
            <a:normAutofit fontScale="92500" lnSpcReduction="20000"/>
          </a:bodyPr>
          <a:lstStyle/>
          <a:p>
            <a:pPr marL="342900" lvl="2" indent="-342900">
              <a:spcBef>
                <a:spcPts val="1800"/>
              </a:spcBef>
              <a:defRPr/>
            </a:pPr>
            <a:r>
              <a:rPr lang="en-GB" sz="3200" dirty="0" smtClean="0">
                <a:solidFill>
                  <a:srgbClr val="C00000"/>
                </a:solidFill>
                <a:latin typeface="Calibri" panose="020F0502020204030204" pitchFamily="34" charset="0"/>
              </a:rPr>
              <a:t>Writers </a:t>
            </a:r>
            <a:r>
              <a:rPr lang="en-GB" sz="3200" b="1" dirty="0" smtClean="0">
                <a:solidFill>
                  <a:srgbClr val="C00000"/>
                </a:solidFill>
                <a:latin typeface="Calibri" panose="020F0502020204030204" pitchFamily="34" charset="0"/>
              </a:rPr>
              <a:t>don’t </a:t>
            </a:r>
            <a:r>
              <a:rPr lang="en-GB" sz="3200" dirty="0" smtClean="0">
                <a:solidFill>
                  <a:srgbClr val="C00000"/>
                </a:solidFill>
                <a:latin typeface="Calibri" panose="020F0502020204030204" pitchFamily="34" charset="0"/>
              </a:rPr>
              <a:t>have to answer a directive, can choose to ignore any or all questions asked, and can ignore directions on format.</a:t>
            </a:r>
          </a:p>
          <a:p>
            <a:pPr marL="342900" lvl="2" indent="-342900">
              <a:spcBef>
                <a:spcPts val="1800"/>
              </a:spcBef>
              <a:defRPr/>
            </a:pPr>
            <a:r>
              <a:rPr lang="en-GB" sz="3200" dirty="0" smtClean="0">
                <a:latin typeface="Calibri" panose="020F0502020204030204" pitchFamily="34" charset="0"/>
              </a:rPr>
              <a:t>Majority do answer most of the questions, and often stick to the order in which these are asked</a:t>
            </a:r>
          </a:p>
          <a:p>
            <a:pPr marL="342900" lvl="2" indent="-342900">
              <a:spcBef>
                <a:spcPts val="1800"/>
              </a:spcBef>
              <a:defRPr/>
            </a:pPr>
            <a:r>
              <a:rPr lang="en-GB" sz="3200" dirty="0" smtClean="0">
                <a:solidFill>
                  <a:srgbClr val="C00000"/>
                </a:solidFill>
                <a:latin typeface="Calibri" panose="020F0502020204030204" pitchFamily="34" charset="0"/>
              </a:rPr>
              <a:t>NOT THE SAME AS READING INTERVIEW TRANSCRIPTS!</a:t>
            </a:r>
          </a:p>
          <a:p>
            <a:pPr marL="342900" lvl="2" indent="-342900">
              <a:spcBef>
                <a:spcPts val="1800"/>
              </a:spcBef>
              <a:defRPr/>
            </a:pPr>
            <a:r>
              <a:rPr lang="en-GB" sz="3200" dirty="0" smtClean="0">
                <a:latin typeface="Calibri" panose="020F0502020204030204" pitchFamily="34" charset="0"/>
              </a:rPr>
              <a:t>This can be extremely frustrating, but sometimes generates unexpected insights - ‘golden nuggets’</a:t>
            </a:r>
          </a:p>
          <a:p>
            <a:pPr marL="342900" lvl="2" indent="-342900">
              <a:spcBef>
                <a:spcPts val="1800"/>
              </a:spcBef>
              <a:defRPr/>
            </a:pPr>
            <a:r>
              <a:rPr lang="en-GB" sz="3200" dirty="0" smtClean="0">
                <a:solidFill>
                  <a:srgbClr val="C00000"/>
                </a:solidFill>
                <a:latin typeface="Calibri" panose="020F0502020204030204" pitchFamily="34" charset="0"/>
              </a:rPr>
              <a:t>It is important to be aware of the research instrument which represents the context in which responses are produced. </a:t>
            </a:r>
          </a:p>
          <a:p>
            <a:pPr marL="342900" lvl="2" indent="-342900">
              <a:spcBef>
                <a:spcPts val="1800"/>
              </a:spcBef>
              <a:defRPr/>
            </a:pPr>
            <a:r>
              <a:rPr lang="en-GB" sz="3200" dirty="0" smtClean="0">
                <a:latin typeface="Calibri" panose="020F0502020204030204" pitchFamily="34" charset="0"/>
              </a:rPr>
              <a:t>Do you need to consider questions asked in associated directives sent out at the same time?  </a:t>
            </a:r>
          </a:p>
          <a:p>
            <a:endParaRPr lang="en-GB" dirty="0"/>
          </a:p>
        </p:txBody>
      </p:sp>
    </p:spTree>
    <p:extLst>
      <p:ext uri="{BB962C8B-B14F-4D97-AF65-F5344CB8AC3E}">
        <p14:creationId xmlns:p14="http://schemas.microsoft.com/office/powerpoint/2010/main" xmlns="" val="265236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GB" b="1" dirty="0" smtClean="0">
                <a:solidFill>
                  <a:srgbClr val="C00000"/>
                </a:solidFill>
              </a:rPr>
              <a:t>How responses are produced</a:t>
            </a:r>
            <a:endParaRPr lang="en-GB" b="1" dirty="0">
              <a:solidFill>
                <a:srgbClr val="C00000"/>
              </a:solidFill>
            </a:endParaRPr>
          </a:p>
        </p:txBody>
      </p:sp>
      <p:sp>
        <p:nvSpPr>
          <p:cNvPr id="3" name="Content Placeholder 2"/>
          <p:cNvSpPr>
            <a:spLocks noGrp="1"/>
          </p:cNvSpPr>
          <p:nvPr>
            <p:ph idx="1"/>
          </p:nvPr>
        </p:nvSpPr>
        <p:spPr/>
        <p:txBody>
          <a:bodyPr>
            <a:normAutofit lnSpcReduction="10000"/>
          </a:bodyPr>
          <a:lstStyle/>
          <a:p>
            <a:pPr marL="342900" lvl="2" indent="-342900">
              <a:spcBef>
                <a:spcPts val="1800"/>
              </a:spcBef>
              <a:defRPr/>
            </a:pPr>
            <a:r>
              <a:rPr lang="en-GB" sz="3200" dirty="0" smtClean="0">
                <a:solidFill>
                  <a:srgbClr val="C00000"/>
                </a:solidFill>
                <a:latin typeface="Calibri" panose="020F0502020204030204" pitchFamily="34" charset="0"/>
              </a:rPr>
              <a:t>Responses can capture </a:t>
            </a:r>
            <a:r>
              <a:rPr lang="en-GB" sz="3200" dirty="0">
                <a:solidFill>
                  <a:srgbClr val="C00000"/>
                </a:solidFill>
                <a:latin typeface="Calibri" panose="020F0502020204030204" pitchFamily="34" charset="0"/>
              </a:rPr>
              <a:t>experiences, thoughts, views </a:t>
            </a:r>
            <a:r>
              <a:rPr lang="en-GB" sz="3200" dirty="0" smtClean="0">
                <a:solidFill>
                  <a:srgbClr val="C00000"/>
                </a:solidFill>
                <a:latin typeface="Calibri" panose="020F0502020204030204" pitchFamily="34" charset="0"/>
              </a:rPr>
              <a:t>- often </a:t>
            </a:r>
            <a:r>
              <a:rPr lang="en-GB" sz="3200" dirty="0">
                <a:solidFill>
                  <a:srgbClr val="C00000"/>
                </a:solidFill>
                <a:latin typeface="Calibri" panose="020F0502020204030204" pitchFamily="34" charset="0"/>
              </a:rPr>
              <a:t>all in one response – the everyday meets the political </a:t>
            </a:r>
          </a:p>
          <a:p>
            <a:pPr marL="342900" lvl="2" indent="-342900">
              <a:spcBef>
                <a:spcPts val="1800"/>
              </a:spcBef>
              <a:defRPr/>
            </a:pPr>
            <a:r>
              <a:rPr lang="en-GB" sz="3200" dirty="0" smtClean="0">
                <a:solidFill>
                  <a:srgbClr val="C00000"/>
                </a:solidFill>
                <a:latin typeface="Calibri" panose="020F0502020204030204" pitchFamily="34" charset="0"/>
              </a:rPr>
              <a:t>Writing can be both contemporary &amp; retrospective</a:t>
            </a:r>
          </a:p>
          <a:p>
            <a:pPr marL="342900" lvl="2" indent="-342900">
              <a:spcBef>
                <a:spcPts val="1800"/>
              </a:spcBef>
              <a:defRPr/>
            </a:pPr>
            <a:r>
              <a:rPr lang="en-GB" sz="3200" dirty="0" smtClean="0">
                <a:solidFill>
                  <a:srgbClr val="C00000"/>
                </a:solidFill>
                <a:latin typeface="Calibri" panose="020F0502020204030204" pitchFamily="34" charset="0"/>
              </a:rPr>
              <a:t>Big difference in types of responses between early 1980s and late 1980s – directives more relaxed? Cultural change?</a:t>
            </a:r>
          </a:p>
          <a:p>
            <a:pPr marL="342900" lvl="2" indent="-342900">
              <a:spcBef>
                <a:spcPts val="1800"/>
              </a:spcBef>
              <a:defRPr/>
            </a:pPr>
            <a:r>
              <a:rPr lang="en-GB" sz="3200" dirty="0" smtClean="0">
                <a:solidFill>
                  <a:srgbClr val="C00000"/>
                </a:solidFill>
                <a:latin typeface="Calibri" panose="020F0502020204030204" pitchFamily="34" charset="0"/>
              </a:rPr>
              <a:t>Form: handwritten, typed, word processed, one paragraph or 20 pages </a:t>
            </a:r>
          </a:p>
          <a:p>
            <a:pPr marL="342900" lvl="2" indent="-342900">
              <a:spcBef>
                <a:spcPts val="1800"/>
              </a:spcBef>
              <a:defRPr/>
            </a:pPr>
            <a:r>
              <a:rPr lang="en-GB" sz="3200" dirty="0" smtClean="0">
                <a:solidFill>
                  <a:srgbClr val="C00000"/>
                </a:solidFill>
                <a:latin typeface="Calibri" panose="020F0502020204030204" pitchFamily="34" charset="0"/>
              </a:rPr>
              <a:t>Not always written at one sitting</a:t>
            </a:r>
          </a:p>
          <a:p>
            <a:pPr marL="342900" lvl="2" indent="-342900">
              <a:spcBef>
                <a:spcPts val="1800"/>
              </a:spcBef>
              <a:defRPr/>
            </a:pPr>
            <a:endParaRPr lang="en-GB" sz="3200" dirty="0">
              <a:solidFill>
                <a:srgbClr val="C00000"/>
              </a:solidFill>
              <a:latin typeface="Calibri" panose="020F0502020204030204" pitchFamily="34" charset="0"/>
            </a:endParaRPr>
          </a:p>
          <a:p>
            <a:pPr marL="342900" lvl="2" indent="-342900">
              <a:spcBef>
                <a:spcPts val="1800"/>
              </a:spcBef>
              <a:defRPr/>
            </a:pPr>
            <a:endParaRPr lang="en-GB" sz="3200" dirty="0" smtClean="0">
              <a:solidFill>
                <a:srgbClr val="C00000"/>
              </a:solidFill>
              <a:latin typeface="Calibri" panose="020F0502020204030204" pitchFamily="34" charset="0"/>
            </a:endParaRPr>
          </a:p>
          <a:p>
            <a:endParaRPr lang="en-GB" dirty="0"/>
          </a:p>
        </p:txBody>
      </p:sp>
    </p:spTree>
    <p:extLst>
      <p:ext uri="{BB962C8B-B14F-4D97-AF65-F5344CB8AC3E}">
        <p14:creationId xmlns:p14="http://schemas.microsoft.com/office/powerpoint/2010/main" xmlns="" val="1934164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365126"/>
            <a:ext cx="11519065" cy="917410"/>
          </a:xfrm>
          <a:solidFill>
            <a:schemeClr val="accent2">
              <a:lumMod val="20000"/>
              <a:lumOff val="80000"/>
            </a:schemeClr>
          </a:solidFill>
        </p:spPr>
        <p:txBody>
          <a:bodyPr>
            <a:normAutofit/>
          </a:bodyPr>
          <a:lstStyle/>
          <a:p>
            <a:pPr algn="ctr"/>
            <a:r>
              <a:rPr lang="en-GB" b="1" dirty="0" smtClean="0">
                <a:solidFill>
                  <a:srgbClr val="C00000"/>
                </a:solidFill>
              </a:rPr>
              <a:t>WHO ARE THE MASS OBSERVATION WRITERS? </a:t>
            </a:r>
            <a:endParaRPr lang="en-GB" b="1" dirty="0">
              <a:solidFill>
                <a:srgbClr val="C00000"/>
              </a:solidFill>
            </a:endParaRPr>
          </a:p>
        </p:txBody>
      </p:sp>
      <p:sp>
        <p:nvSpPr>
          <p:cNvPr id="3" name="Content Placeholder 2"/>
          <p:cNvSpPr>
            <a:spLocks noGrp="1"/>
          </p:cNvSpPr>
          <p:nvPr>
            <p:ph idx="1"/>
          </p:nvPr>
        </p:nvSpPr>
        <p:spPr>
          <a:xfrm>
            <a:off x="237507" y="1401288"/>
            <a:ext cx="11495314" cy="5456711"/>
          </a:xfrm>
        </p:spPr>
        <p:txBody>
          <a:bodyPr>
            <a:normAutofit fontScale="62500" lnSpcReduction="20000"/>
          </a:bodyPr>
          <a:lstStyle/>
          <a:p>
            <a:pPr marL="0" indent="0">
              <a:buNone/>
            </a:pPr>
            <a:r>
              <a:rPr lang="en-GB" sz="3800" b="1" dirty="0" smtClean="0">
                <a:solidFill>
                  <a:srgbClr val="C00000"/>
                </a:solidFill>
              </a:rPr>
              <a:t>Self selected volunteer writers </a:t>
            </a:r>
          </a:p>
          <a:p>
            <a:pPr marL="0" indent="0">
              <a:buNone/>
            </a:pPr>
            <a:r>
              <a:rPr lang="en-GB" sz="3800" dirty="0" smtClean="0"/>
              <a:t>1981 letters to national and local press (tabloid &amp; broadsheet) appealing for writers. Since then no major campaigns to recruit writers. </a:t>
            </a:r>
          </a:p>
          <a:p>
            <a:pPr marL="0" indent="0">
              <a:buNone/>
            </a:pPr>
            <a:endParaRPr lang="en-GB" sz="3800" dirty="0" smtClean="0"/>
          </a:p>
          <a:p>
            <a:pPr marL="0" indent="0">
              <a:buNone/>
            </a:pPr>
            <a:r>
              <a:rPr lang="en-GB" sz="3800" dirty="0" smtClean="0"/>
              <a:t>Currently archive receives 200 applications to become writers each year</a:t>
            </a:r>
          </a:p>
          <a:p>
            <a:pPr marL="0" indent="0">
              <a:buNone/>
            </a:pPr>
            <a:endParaRPr lang="en-GB" sz="3800" dirty="0" smtClean="0"/>
          </a:p>
          <a:p>
            <a:pPr marL="0" indent="0">
              <a:buNone/>
            </a:pPr>
            <a:r>
              <a:rPr lang="en-GB" sz="3800" b="1" dirty="0" smtClean="0">
                <a:solidFill>
                  <a:srgbClr val="C00000"/>
                </a:solidFill>
              </a:rPr>
              <a:t>Numbers of writers:</a:t>
            </a:r>
          </a:p>
          <a:p>
            <a:pPr marL="0" indent="0">
              <a:buNone/>
            </a:pPr>
            <a:r>
              <a:rPr lang="en-GB" sz="3800" dirty="0" smtClean="0"/>
              <a:t>1988 -1000 writers	1993 - 700 writers	2016 450 writers</a:t>
            </a:r>
          </a:p>
          <a:p>
            <a:pPr marL="0" indent="0">
              <a:buNone/>
            </a:pPr>
            <a:endParaRPr lang="en-GB" sz="3800" dirty="0" smtClean="0"/>
          </a:p>
          <a:p>
            <a:pPr marL="0" indent="0">
              <a:buNone/>
            </a:pPr>
            <a:r>
              <a:rPr lang="en-GB" sz="3800" dirty="0" smtClean="0"/>
              <a:t>Simple analyses undertaken by the Mass Observation Archive (MOA)  suggested over-representation by women over 50 from the South-East.  Selection criteria changed in </a:t>
            </a:r>
            <a:r>
              <a:rPr lang="en-GB" sz="3800" b="1" dirty="0" smtClean="0">
                <a:solidFill>
                  <a:srgbClr val="C00000"/>
                </a:solidFill>
              </a:rPr>
              <a:t>2004 </a:t>
            </a:r>
            <a:r>
              <a:rPr lang="en-GB" sz="3800" dirty="0" smtClean="0"/>
              <a:t>to younger men, from the North East.</a:t>
            </a:r>
          </a:p>
          <a:p>
            <a:pPr marL="0" indent="0">
              <a:buNone/>
            </a:pPr>
            <a:endParaRPr lang="en-GB" sz="3800" dirty="0" smtClean="0"/>
          </a:p>
          <a:p>
            <a:pPr marL="0" indent="0">
              <a:buNone/>
            </a:pPr>
            <a:r>
              <a:rPr lang="en-GB" sz="3800" dirty="0" smtClean="0"/>
              <a:t>Social sciences argument that writers are not representative of the broader UK population - is the Mass Observation Project a trustworthy source of qualitative data?</a:t>
            </a:r>
            <a:r>
              <a:rPr lang="en-GB" dirty="0" smtClean="0"/>
              <a:t> </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xmlns="" val="73774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35" y="365126"/>
            <a:ext cx="11033166" cy="1045664"/>
          </a:xfrm>
          <a:solidFill>
            <a:schemeClr val="accent2">
              <a:lumMod val="20000"/>
              <a:lumOff val="80000"/>
            </a:schemeClr>
          </a:solidFill>
        </p:spPr>
        <p:txBody>
          <a:bodyPr>
            <a:normAutofit/>
          </a:bodyPr>
          <a:lstStyle/>
          <a:p>
            <a:pPr algn="ctr"/>
            <a:r>
              <a:rPr lang="en-GB" b="1" dirty="0" smtClean="0">
                <a:solidFill>
                  <a:srgbClr val="C00000"/>
                </a:solidFill>
              </a:rPr>
              <a:t>Who are the Mass Observation Project writers? </a:t>
            </a:r>
            <a:endParaRPr lang="en-GB" b="1" dirty="0">
              <a:solidFill>
                <a:srgbClr val="C00000"/>
              </a:solidFill>
            </a:endParaRPr>
          </a:p>
        </p:txBody>
      </p:sp>
      <p:sp>
        <p:nvSpPr>
          <p:cNvPr id="3" name="Content Placeholder 2"/>
          <p:cNvSpPr>
            <a:spLocks noGrp="1"/>
          </p:cNvSpPr>
          <p:nvPr>
            <p:ph idx="1"/>
          </p:nvPr>
        </p:nvSpPr>
        <p:spPr>
          <a:xfrm>
            <a:off x="222069" y="1541418"/>
            <a:ext cx="11131731" cy="5316582"/>
          </a:xfrm>
        </p:spPr>
        <p:txBody>
          <a:bodyPr>
            <a:normAutofit fontScale="77500" lnSpcReduction="20000"/>
          </a:bodyPr>
          <a:lstStyle/>
          <a:p>
            <a:pPr marL="0" indent="0">
              <a:buNone/>
            </a:pPr>
            <a:r>
              <a:rPr lang="en-GB" sz="3800" dirty="0" smtClean="0"/>
              <a:t>ESRC funded project to find out more about MOP writers 1981+  - enable confident use of MOP</a:t>
            </a:r>
          </a:p>
          <a:p>
            <a:pPr marL="0" indent="0">
              <a:buNone/>
            </a:pPr>
            <a:r>
              <a:rPr lang="en-GB" sz="3800" dirty="0" smtClean="0"/>
              <a:t> </a:t>
            </a:r>
            <a:r>
              <a:rPr lang="en-GB" sz="3800" b="1" dirty="0" smtClean="0">
                <a:hlinkClick r:id="rId3"/>
              </a:rPr>
              <a:t>https://definingmassobservation.wordpress.com/</a:t>
            </a:r>
            <a:endParaRPr lang="en-GB" sz="3800" b="1" dirty="0" smtClean="0"/>
          </a:p>
          <a:p>
            <a:pPr marL="0" indent="0">
              <a:buNone/>
            </a:pPr>
            <a:endParaRPr lang="en-GB" sz="3500" dirty="0" smtClean="0"/>
          </a:p>
          <a:p>
            <a:pPr marL="0" lvl="1" indent="0">
              <a:spcBef>
                <a:spcPts val="1000"/>
              </a:spcBef>
              <a:buNone/>
            </a:pPr>
            <a:r>
              <a:rPr lang="en-GB" sz="3600" dirty="0" smtClean="0"/>
              <a:t>Creation of database using archival metadata - writers’ demographic characteristics &amp; writing behaviours</a:t>
            </a:r>
            <a:r>
              <a:rPr lang="en-GB" sz="3200" dirty="0" smtClean="0"/>
              <a:t> </a:t>
            </a:r>
          </a:p>
          <a:p>
            <a:pPr marL="0" lvl="1" indent="0">
              <a:spcBef>
                <a:spcPts val="1000"/>
              </a:spcBef>
              <a:buNone/>
            </a:pPr>
            <a:r>
              <a:rPr lang="en-GB" sz="3200" dirty="0" smtClean="0"/>
              <a:t> </a:t>
            </a:r>
            <a:r>
              <a:rPr lang="en-GB" sz="3800" b="1" dirty="0" smtClean="0">
                <a:hlinkClick r:id="rId4"/>
              </a:rPr>
              <a:t>http://database.massobs.org.uk/</a:t>
            </a:r>
            <a:endParaRPr lang="en-GB" sz="3800" b="1" dirty="0" smtClean="0"/>
          </a:p>
          <a:p>
            <a:pPr marL="0" indent="0">
              <a:buNone/>
            </a:pPr>
            <a:r>
              <a:rPr lang="en-GB" sz="3600" dirty="0" smtClean="0"/>
              <a:t>Enables simple comparisons with broader UK population</a:t>
            </a:r>
          </a:p>
          <a:p>
            <a:pPr marL="457200" lvl="1" indent="0"/>
            <a:endParaRPr lang="en-GB" sz="3200" b="1" dirty="0" smtClean="0">
              <a:hlinkClick r:id="rId4"/>
            </a:endParaRPr>
          </a:p>
          <a:p>
            <a:pPr marL="0" indent="0">
              <a:buNone/>
            </a:pPr>
            <a:r>
              <a:rPr lang="en-GB" sz="3800" dirty="0" smtClean="0"/>
              <a:t>Official launch event at The Keep, 18 July </a:t>
            </a:r>
            <a:r>
              <a:rPr lang="en-GB" sz="3800" dirty="0" smtClean="0"/>
              <a:t>2016</a:t>
            </a:r>
            <a:r>
              <a:rPr lang="en-GB" sz="3800" b="1" dirty="0" smtClean="0">
                <a:solidFill>
                  <a:srgbClr val="C00000"/>
                </a:solidFill>
              </a:rPr>
              <a:t>. Sign up closes 12 noon Fri 8</a:t>
            </a:r>
            <a:r>
              <a:rPr lang="en-GB" sz="3800" b="1" baseline="30000" dirty="0" smtClean="0">
                <a:solidFill>
                  <a:srgbClr val="C00000"/>
                </a:solidFill>
              </a:rPr>
              <a:t>th</a:t>
            </a:r>
            <a:r>
              <a:rPr lang="en-GB" sz="3800" b="1" dirty="0" smtClean="0">
                <a:solidFill>
                  <a:srgbClr val="C00000"/>
                </a:solidFill>
              </a:rPr>
              <a:t> July!!</a:t>
            </a:r>
            <a:endParaRPr lang="en-GB" sz="3800" b="1" dirty="0" smtClean="0"/>
          </a:p>
          <a:p>
            <a:pPr marL="0" indent="0">
              <a:buNone/>
            </a:pPr>
            <a:r>
              <a:rPr lang="en-GB" sz="3500" b="1" dirty="0" smtClean="0">
                <a:solidFill>
                  <a:srgbClr val="FF0000"/>
                </a:solidFill>
                <a:hlinkClick r:id="rId5"/>
              </a:rPr>
              <a:t>http://www.eventbrite.co.uk/e/who-are-the-mass-observation-writers-1981-2016-tickets-25268705378</a:t>
            </a:r>
            <a:endParaRPr lang="en-GB" sz="3500" b="1" dirty="0" smtClean="0">
              <a:solidFill>
                <a:srgbClr val="FF0000"/>
              </a:solidFill>
            </a:endParaRPr>
          </a:p>
          <a:p>
            <a:pPr marL="0" indent="0">
              <a:buNone/>
            </a:pPr>
            <a:endParaRPr lang="en-GB" sz="3200" dirty="0" smtClean="0"/>
          </a:p>
          <a:p>
            <a:pPr marL="0" indent="0">
              <a:buNone/>
            </a:pPr>
            <a:endParaRPr lang="en-GB" sz="3200"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xmlns="" val="73774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95" y="365126"/>
            <a:ext cx="10629405" cy="953036"/>
          </a:xfrm>
          <a:solidFill>
            <a:schemeClr val="accent3">
              <a:lumMod val="20000"/>
              <a:lumOff val="80000"/>
            </a:schemeClr>
          </a:solidFill>
        </p:spPr>
        <p:txBody>
          <a:bodyPr/>
          <a:lstStyle/>
          <a:p>
            <a:pPr algn="ctr"/>
            <a:r>
              <a:rPr lang="en-GB" b="1" dirty="0" smtClean="0">
                <a:solidFill>
                  <a:srgbClr val="C00000"/>
                </a:solidFill>
              </a:rPr>
              <a:t>MOP WRITERS’ CHARACTERISTICS</a:t>
            </a:r>
            <a:endParaRPr lang="en-GB" dirty="0"/>
          </a:p>
        </p:txBody>
      </p:sp>
      <p:graphicFrame>
        <p:nvGraphicFramePr>
          <p:cNvPr id="4" name="Content Placeholder 3"/>
          <p:cNvGraphicFramePr>
            <a:graphicFrameLocks noGrp="1"/>
          </p:cNvGraphicFramePr>
          <p:nvPr>
            <p:ph idx="1"/>
          </p:nvPr>
        </p:nvGraphicFramePr>
        <p:xfrm>
          <a:off x="748145" y="297781"/>
          <a:ext cx="10557164" cy="6492240"/>
        </p:xfrm>
        <a:graphic>
          <a:graphicData uri="http://schemas.openxmlformats.org/drawingml/2006/table">
            <a:tbl>
              <a:tblPr firstRow="1" bandRow="1">
                <a:tableStyleId>{5C22544A-7EE6-4342-B048-85BDC9FD1C3A}</a:tableStyleId>
              </a:tblPr>
              <a:tblGrid>
                <a:gridCol w="2449032"/>
                <a:gridCol w="8108132"/>
              </a:tblGrid>
              <a:tr h="353906">
                <a:tc>
                  <a:txBody>
                    <a:bodyPr/>
                    <a:lstStyle/>
                    <a:p>
                      <a:r>
                        <a:rPr lang="en-GB" dirty="0" smtClean="0"/>
                        <a:t>3768 WRITERS</a:t>
                      </a:r>
                      <a:endParaRPr lang="en-GB" dirty="0"/>
                    </a:p>
                  </a:txBody>
                  <a:tcPr/>
                </a:tc>
                <a:tc>
                  <a:txBody>
                    <a:bodyPr/>
                    <a:lstStyle/>
                    <a:p>
                      <a:r>
                        <a:rPr lang="en-GB" dirty="0" smtClean="0"/>
                        <a:t>Data collected</a:t>
                      </a:r>
                      <a:r>
                        <a:rPr lang="en-GB" baseline="0" dirty="0" smtClean="0"/>
                        <a:t> at ONE TIME POINT - 1990s, or when joined if post 1990 </a:t>
                      </a:r>
                    </a:p>
                    <a:p>
                      <a:r>
                        <a:rPr lang="en-GB" baseline="0" dirty="0" smtClean="0"/>
                        <a:t>No info collected on ethnicity!</a:t>
                      </a:r>
                      <a:endParaRPr lang="en-GB" dirty="0"/>
                    </a:p>
                  </a:txBody>
                  <a:tcPr/>
                </a:tc>
              </a:tr>
              <a:tr h="353906">
                <a:tc>
                  <a:txBody>
                    <a:bodyPr/>
                    <a:lstStyle/>
                    <a:p>
                      <a:r>
                        <a:rPr lang="en-GB" b="1" dirty="0" smtClean="0">
                          <a:solidFill>
                            <a:srgbClr val="C00000"/>
                          </a:solidFill>
                        </a:rPr>
                        <a:t>Gender</a:t>
                      </a:r>
                      <a:endParaRPr lang="en-GB" b="1" dirty="0">
                        <a:solidFill>
                          <a:srgbClr val="C00000"/>
                        </a:solidFill>
                      </a:endParaRPr>
                    </a:p>
                  </a:txBody>
                  <a:tcPr/>
                </a:tc>
                <a:tc>
                  <a:txBody>
                    <a:bodyPr/>
                    <a:lstStyle/>
                    <a:p>
                      <a:r>
                        <a:rPr lang="en-GB" dirty="0" smtClean="0"/>
                        <a:t>32% men             68% women</a:t>
                      </a:r>
                      <a:endParaRPr lang="en-GB" dirty="0"/>
                    </a:p>
                  </a:txBody>
                  <a:tcPr/>
                </a:tc>
              </a:tr>
              <a:tr h="884765">
                <a:tc>
                  <a:txBody>
                    <a:bodyPr/>
                    <a:lstStyle/>
                    <a:p>
                      <a:r>
                        <a:rPr lang="en-GB" b="1" dirty="0" smtClean="0">
                          <a:solidFill>
                            <a:srgbClr val="C00000"/>
                          </a:solidFill>
                        </a:rPr>
                        <a:t>Age</a:t>
                      </a:r>
                      <a:endParaRPr lang="en-GB" b="1" dirty="0">
                        <a:solidFill>
                          <a:srgbClr val="C00000"/>
                        </a:solidFill>
                      </a:endParaRPr>
                    </a:p>
                  </a:txBody>
                  <a:tcPr/>
                </a:tc>
                <a:tc>
                  <a:txBody>
                    <a:bodyPr/>
                    <a:lstStyle/>
                    <a:p>
                      <a:r>
                        <a:rPr lang="en-GB" dirty="0" smtClean="0"/>
                        <a:t>Panel</a:t>
                      </a:r>
                      <a:r>
                        <a:rPr lang="en-GB" baseline="0" dirty="0" smtClean="0"/>
                        <a:t> consists of w</a:t>
                      </a:r>
                      <a:r>
                        <a:rPr lang="en-GB" dirty="0" smtClean="0"/>
                        <a:t>riters aged 16 to 94.  </a:t>
                      </a:r>
                    </a:p>
                    <a:p>
                      <a:r>
                        <a:rPr lang="en-GB" dirty="0" smtClean="0"/>
                        <a:t>75% writers born between 1920</a:t>
                      </a:r>
                      <a:r>
                        <a:rPr lang="en-GB" baseline="0" dirty="0" smtClean="0"/>
                        <a:t> and 1969</a:t>
                      </a:r>
                    </a:p>
                    <a:p>
                      <a:r>
                        <a:rPr lang="en-GB" baseline="0" dirty="0" smtClean="0"/>
                        <a:t>Average age at joining MOP – 50</a:t>
                      </a:r>
                      <a:endParaRPr lang="en-GB" dirty="0"/>
                    </a:p>
                  </a:txBody>
                  <a:tcPr/>
                </a:tc>
              </a:tr>
              <a:tr h="353906">
                <a:tc>
                  <a:txBody>
                    <a:bodyPr/>
                    <a:lstStyle/>
                    <a:p>
                      <a:r>
                        <a:rPr lang="en-GB" b="1" dirty="0" smtClean="0">
                          <a:solidFill>
                            <a:srgbClr val="C00000"/>
                          </a:solidFill>
                        </a:rPr>
                        <a:t>Residence</a:t>
                      </a:r>
                      <a:endParaRPr lang="en-GB" b="1" dirty="0">
                        <a:solidFill>
                          <a:srgbClr val="C00000"/>
                        </a:solidFill>
                      </a:endParaRPr>
                    </a:p>
                  </a:txBody>
                  <a:tcPr/>
                </a:tc>
                <a:tc>
                  <a:txBody>
                    <a:bodyPr/>
                    <a:lstStyle/>
                    <a:p>
                      <a:r>
                        <a:rPr lang="en-GB" dirty="0" smtClean="0"/>
                        <a:t>89% </a:t>
                      </a:r>
                      <a:r>
                        <a:rPr lang="en-GB" baseline="0" dirty="0" smtClean="0"/>
                        <a:t>England               5% Scotland     5% Wales       1% Northern Ireland</a:t>
                      </a:r>
                      <a:endParaRPr lang="en-GB" dirty="0"/>
                    </a:p>
                  </a:txBody>
                  <a:tcPr/>
                </a:tc>
              </a:tr>
              <a:tr h="619336">
                <a:tc>
                  <a:txBody>
                    <a:bodyPr/>
                    <a:lstStyle/>
                    <a:p>
                      <a:r>
                        <a:rPr lang="en-GB" b="1" dirty="0" smtClean="0">
                          <a:solidFill>
                            <a:srgbClr val="C00000"/>
                          </a:solidFill>
                        </a:rPr>
                        <a:t>Marital status</a:t>
                      </a:r>
                      <a:endParaRPr lang="en-GB" b="1" dirty="0">
                        <a:solidFill>
                          <a:srgbClr val="C00000"/>
                        </a:solidFill>
                      </a:endParaRPr>
                    </a:p>
                  </a:txBody>
                  <a:tcPr/>
                </a:tc>
                <a:tc>
                  <a:txBody>
                    <a:bodyPr/>
                    <a:lstStyle/>
                    <a:p>
                      <a:r>
                        <a:rPr lang="en-GB" dirty="0" smtClean="0"/>
                        <a:t>50%</a:t>
                      </a:r>
                      <a:r>
                        <a:rPr lang="en-GB" baseline="0" dirty="0" smtClean="0"/>
                        <a:t> married/civil partnerships     10% cohabiting</a:t>
                      </a:r>
                    </a:p>
                    <a:p>
                      <a:r>
                        <a:rPr lang="en-GB" baseline="0" dirty="0" smtClean="0"/>
                        <a:t>25% single (some singles may be in same-sex partnerships)</a:t>
                      </a:r>
                      <a:endParaRPr lang="en-GB" dirty="0"/>
                    </a:p>
                  </a:txBody>
                  <a:tcPr/>
                </a:tc>
              </a:tr>
              <a:tr h="1150195">
                <a:tc>
                  <a:txBody>
                    <a:bodyPr/>
                    <a:lstStyle/>
                    <a:p>
                      <a:r>
                        <a:rPr lang="en-GB" b="1" dirty="0" smtClean="0">
                          <a:solidFill>
                            <a:srgbClr val="C00000"/>
                          </a:solidFill>
                        </a:rPr>
                        <a:t>Who</a:t>
                      </a:r>
                      <a:r>
                        <a:rPr lang="en-GB" b="1" baseline="0" dirty="0" smtClean="0">
                          <a:solidFill>
                            <a:srgbClr val="C00000"/>
                          </a:solidFill>
                        </a:rPr>
                        <a:t> they live with</a:t>
                      </a:r>
                      <a:endParaRPr lang="en-GB" b="1" dirty="0">
                        <a:solidFill>
                          <a:srgbClr val="C00000"/>
                        </a:solidFill>
                      </a:endParaRPr>
                    </a:p>
                  </a:txBody>
                  <a:tcPr/>
                </a:tc>
                <a:tc>
                  <a:txBody>
                    <a:bodyPr/>
                    <a:lstStyle/>
                    <a:p>
                      <a:r>
                        <a:rPr lang="en-GB" b="1" dirty="0" smtClean="0">
                          <a:solidFill>
                            <a:srgbClr val="C00000"/>
                          </a:solidFill>
                        </a:rPr>
                        <a:t>Of</a:t>
                      </a:r>
                      <a:r>
                        <a:rPr lang="en-GB" b="1" baseline="0" dirty="0" smtClean="0">
                          <a:solidFill>
                            <a:srgbClr val="C00000"/>
                          </a:solidFill>
                        </a:rPr>
                        <a:t> </a:t>
                      </a:r>
                      <a:r>
                        <a:rPr lang="en-GB" b="1" dirty="0" smtClean="0">
                          <a:solidFill>
                            <a:srgbClr val="C00000"/>
                          </a:solidFill>
                        </a:rPr>
                        <a:t>30% of 3768 writers who provided</a:t>
                      </a:r>
                      <a:r>
                        <a:rPr lang="en-GB" b="1" baseline="0" dirty="0" smtClean="0">
                          <a:solidFill>
                            <a:srgbClr val="C00000"/>
                          </a:solidFill>
                        </a:rPr>
                        <a:t> information on living arrangements – </a:t>
                      </a:r>
                    </a:p>
                    <a:p>
                      <a:r>
                        <a:rPr lang="en-GB" baseline="0" dirty="0" smtClean="0"/>
                        <a:t>40% living with partner</a:t>
                      </a:r>
                    </a:p>
                    <a:p>
                      <a:r>
                        <a:rPr lang="en-GB" baseline="0" dirty="0" smtClean="0"/>
                        <a:t>21% with partner and child</a:t>
                      </a:r>
                    </a:p>
                    <a:p>
                      <a:r>
                        <a:rPr lang="en-GB" baseline="0" dirty="0" smtClean="0"/>
                        <a:t>20% live alone</a:t>
                      </a:r>
                      <a:endParaRPr lang="en-GB" dirty="0"/>
                    </a:p>
                  </a:txBody>
                  <a:tcPr/>
                </a:tc>
              </a:tr>
              <a:tr h="884765">
                <a:tc>
                  <a:txBody>
                    <a:bodyPr/>
                    <a:lstStyle/>
                    <a:p>
                      <a:r>
                        <a:rPr lang="en-GB" b="1" dirty="0" smtClean="0">
                          <a:solidFill>
                            <a:srgbClr val="C00000"/>
                          </a:solidFill>
                        </a:rPr>
                        <a:t>Labour market</a:t>
                      </a:r>
                      <a:endParaRPr lang="en-GB" b="1" dirty="0">
                        <a:solidFill>
                          <a:srgbClr val="C00000"/>
                        </a:solidFill>
                      </a:endParaRPr>
                    </a:p>
                  </a:txBody>
                  <a:tcPr/>
                </a:tc>
                <a:tc>
                  <a:txBody>
                    <a:bodyPr/>
                    <a:lstStyle/>
                    <a:p>
                      <a:r>
                        <a:rPr lang="en-GB" b="1" dirty="0" smtClean="0">
                          <a:solidFill>
                            <a:srgbClr val="C00000"/>
                          </a:solidFill>
                        </a:rPr>
                        <a:t>Of the half of the 3768</a:t>
                      </a:r>
                      <a:r>
                        <a:rPr lang="en-GB" b="1" baseline="0" dirty="0" smtClean="0">
                          <a:solidFill>
                            <a:srgbClr val="C00000"/>
                          </a:solidFill>
                        </a:rPr>
                        <a:t> </a:t>
                      </a:r>
                      <a:r>
                        <a:rPr lang="en-GB" b="1" dirty="0" smtClean="0">
                          <a:solidFill>
                            <a:srgbClr val="C00000"/>
                          </a:solidFill>
                        </a:rPr>
                        <a:t>writers</a:t>
                      </a:r>
                      <a:r>
                        <a:rPr lang="en-GB" b="1" baseline="0" dirty="0" smtClean="0">
                          <a:solidFill>
                            <a:srgbClr val="C00000"/>
                          </a:solidFill>
                        </a:rPr>
                        <a:t> who </a:t>
                      </a:r>
                      <a:r>
                        <a:rPr lang="en-GB" b="1" dirty="0" smtClean="0">
                          <a:solidFill>
                            <a:srgbClr val="C00000"/>
                          </a:solidFill>
                        </a:rPr>
                        <a:t>provided employment</a:t>
                      </a:r>
                      <a:r>
                        <a:rPr lang="en-GB" b="1" baseline="0" dirty="0" smtClean="0">
                          <a:solidFill>
                            <a:srgbClr val="C00000"/>
                          </a:solidFill>
                        </a:rPr>
                        <a:t> status:</a:t>
                      </a:r>
                    </a:p>
                    <a:p>
                      <a:r>
                        <a:rPr lang="en-GB" dirty="0" smtClean="0"/>
                        <a:t>50% employed –</a:t>
                      </a:r>
                      <a:r>
                        <a:rPr lang="en-GB" baseline="0" dirty="0" smtClean="0"/>
                        <a:t> half in public sector, half in private sector</a:t>
                      </a:r>
                      <a:endParaRPr lang="en-GB" dirty="0" smtClean="0"/>
                    </a:p>
                    <a:p>
                      <a:r>
                        <a:rPr lang="en-GB" dirty="0" smtClean="0"/>
                        <a:t>27% retired</a:t>
                      </a:r>
                    </a:p>
                  </a:txBody>
                  <a:tcPr/>
                </a:tc>
              </a:tr>
              <a:tr h="777845">
                <a:tc>
                  <a:txBody>
                    <a:bodyPr/>
                    <a:lstStyle/>
                    <a:p>
                      <a:r>
                        <a:rPr lang="en-GB" b="1" dirty="0" smtClean="0">
                          <a:solidFill>
                            <a:srgbClr val="C00000"/>
                          </a:solidFill>
                        </a:rPr>
                        <a:t>ONS Standard</a:t>
                      </a:r>
                      <a:r>
                        <a:rPr lang="en-GB" b="1" baseline="0" dirty="0" smtClean="0">
                          <a:solidFill>
                            <a:srgbClr val="C00000"/>
                          </a:solidFill>
                        </a:rPr>
                        <a:t> Occupational Classification (SOC) SOC 2010 and 1990 used as measures</a:t>
                      </a:r>
                      <a:endParaRPr lang="en-GB" b="1" dirty="0">
                        <a:solidFill>
                          <a:srgbClr val="C00000"/>
                        </a:solidFill>
                      </a:endParaRPr>
                    </a:p>
                  </a:txBody>
                  <a:tcPr/>
                </a:tc>
                <a:tc>
                  <a:txBody>
                    <a:bodyPr/>
                    <a:lstStyle/>
                    <a:p>
                      <a:r>
                        <a:rPr lang="en-GB" baseline="0" dirty="0" smtClean="0"/>
                        <a:t>Higher professionals – managers and senior officials are under-represented</a:t>
                      </a:r>
                    </a:p>
                    <a:p>
                      <a:r>
                        <a:rPr lang="en-GB" baseline="0" dirty="0" smtClean="0"/>
                        <a:t>Greater representation of professionals</a:t>
                      </a:r>
                    </a:p>
                    <a:p>
                      <a:r>
                        <a:rPr lang="en-GB" baseline="0" dirty="0" smtClean="0"/>
                        <a:t>Under-representation of skilled and non-skilled professions</a:t>
                      </a:r>
                      <a:endParaRPr lang="en-GB"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379"/>
            <a:ext cx="10515600" cy="1353787"/>
          </a:xfrm>
          <a:solidFill>
            <a:schemeClr val="accent3">
              <a:lumMod val="20000"/>
              <a:lumOff val="80000"/>
            </a:schemeClr>
          </a:solidFill>
        </p:spPr>
        <p:txBody>
          <a:bodyPr>
            <a:noAutofit/>
          </a:bodyPr>
          <a:lstStyle/>
          <a:p>
            <a:pPr algn="ctr"/>
            <a:r>
              <a:rPr lang="en-GB" sz="3600" b="1" dirty="0" smtClean="0">
                <a:solidFill>
                  <a:srgbClr val="C00000"/>
                </a:solidFill>
              </a:rPr>
              <a:t>MOP RESPONDENTS COMPARED TO GENERAL POPULATION AND VOLUNTEERS </a:t>
            </a:r>
            <a:br>
              <a:rPr lang="en-GB" sz="3600" b="1" dirty="0" smtClean="0">
                <a:solidFill>
                  <a:srgbClr val="C00000"/>
                </a:solidFill>
              </a:rPr>
            </a:br>
            <a:r>
              <a:rPr lang="en-GB" sz="2400" b="1" dirty="0" smtClean="0"/>
              <a:t>D.Kamerade@bham.ac.uk</a:t>
            </a:r>
            <a:endParaRPr lang="en-GB" sz="2400" dirty="0"/>
          </a:p>
        </p:txBody>
      </p:sp>
      <p:sp>
        <p:nvSpPr>
          <p:cNvPr id="3" name="Content Placeholder 2"/>
          <p:cNvSpPr>
            <a:spLocks noGrp="1"/>
          </p:cNvSpPr>
          <p:nvPr>
            <p:ph idx="1"/>
          </p:nvPr>
        </p:nvSpPr>
        <p:spPr/>
        <p:txBody>
          <a:bodyPr/>
          <a:lstStyle/>
          <a:p>
            <a:pPr>
              <a:buNone/>
            </a:pP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909638" y="1726250"/>
            <a:ext cx="10375900" cy="49565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09" y="365125"/>
            <a:ext cx="11388437" cy="964911"/>
          </a:xfrm>
          <a:solidFill>
            <a:schemeClr val="accent3">
              <a:lumMod val="20000"/>
              <a:lumOff val="80000"/>
            </a:schemeClr>
          </a:solidFill>
        </p:spPr>
        <p:txBody>
          <a:bodyPr/>
          <a:lstStyle/>
          <a:p>
            <a:pPr algn="ctr"/>
            <a:r>
              <a:rPr lang="en-GB" b="1" dirty="0" smtClean="0">
                <a:solidFill>
                  <a:srgbClr val="C00000"/>
                </a:solidFill>
              </a:rPr>
              <a:t>USES OF MOP: SOURCE OF SECONDARY DATA</a:t>
            </a:r>
            <a:endParaRPr lang="en-GB" b="1" dirty="0">
              <a:solidFill>
                <a:srgbClr val="C00000"/>
              </a:solidFill>
            </a:endParaRPr>
          </a:p>
        </p:txBody>
      </p:sp>
      <p:sp>
        <p:nvSpPr>
          <p:cNvPr id="3" name="Content Placeholder 2"/>
          <p:cNvSpPr>
            <a:spLocks noGrp="1"/>
          </p:cNvSpPr>
          <p:nvPr>
            <p:ph idx="1"/>
          </p:nvPr>
        </p:nvSpPr>
        <p:spPr>
          <a:xfrm>
            <a:off x="439387" y="1825624"/>
            <a:ext cx="11400312" cy="4646427"/>
          </a:xfrm>
        </p:spPr>
        <p:txBody>
          <a:bodyPr>
            <a:normAutofit fontScale="92500" lnSpcReduction="20000"/>
          </a:bodyPr>
          <a:lstStyle/>
          <a:p>
            <a:pPr marL="0" indent="0">
              <a:buNone/>
            </a:pPr>
            <a:r>
              <a:rPr lang="en-GB" sz="3200" b="1" dirty="0" smtClean="0">
                <a:solidFill>
                  <a:srgbClr val="C00000"/>
                </a:solidFill>
              </a:rPr>
              <a:t>Interdisciplinary: </a:t>
            </a:r>
            <a:r>
              <a:rPr lang="en-GB" sz="3200" dirty="0" smtClean="0"/>
              <a:t>widely used across social sciences and humanities. Also used by arts disciplines. Some use by sciences. </a:t>
            </a:r>
          </a:p>
          <a:p>
            <a:pPr>
              <a:buNone/>
            </a:pPr>
            <a:r>
              <a:rPr lang="en-GB" sz="3200" b="1" dirty="0" smtClean="0">
                <a:solidFill>
                  <a:srgbClr val="C00000"/>
                </a:solidFill>
              </a:rPr>
              <a:t>Thematic:  </a:t>
            </a:r>
            <a:r>
              <a:rPr lang="en-GB" sz="3200" dirty="0" smtClean="0"/>
              <a:t>mostly used to look at particular themes at one time point. Or cross-</a:t>
            </a:r>
            <a:r>
              <a:rPr lang="en-GB" sz="3200" dirty="0" err="1" smtClean="0"/>
              <a:t>sectionally</a:t>
            </a:r>
            <a:r>
              <a:rPr lang="en-GB" sz="3200" dirty="0" smtClean="0"/>
              <a:t> at different time-points</a:t>
            </a:r>
          </a:p>
          <a:p>
            <a:pPr>
              <a:buNone/>
            </a:pPr>
            <a:r>
              <a:rPr lang="en-GB" sz="3200" b="1" dirty="0" smtClean="0">
                <a:solidFill>
                  <a:srgbClr val="C00000"/>
                </a:solidFill>
              </a:rPr>
              <a:t>Selective sampling: </a:t>
            </a:r>
            <a:r>
              <a:rPr lang="en-GB" sz="3200" dirty="0" smtClean="0"/>
              <a:t>Database offers opportunities to sample writers by gender, occupational classification, age or year of birth.</a:t>
            </a:r>
            <a:endParaRPr lang="en-GB" sz="3200" b="1" dirty="0" smtClean="0">
              <a:solidFill>
                <a:srgbClr val="C00000"/>
              </a:solidFill>
            </a:endParaRPr>
          </a:p>
          <a:p>
            <a:pPr>
              <a:buNone/>
            </a:pPr>
            <a:r>
              <a:rPr lang="en-GB" sz="3200" b="1" dirty="0" smtClean="0">
                <a:solidFill>
                  <a:srgbClr val="C00000"/>
                </a:solidFill>
              </a:rPr>
              <a:t>Longitudinal: </a:t>
            </a:r>
            <a:r>
              <a:rPr lang="en-GB" sz="3200" dirty="0" smtClean="0"/>
              <a:t>Database offers opportunity to sample writers and follow them through time</a:t>
            </a:r>
          </a:p>
          <a:p>
            <a:pPr>
              <a:buNone/>
            </a:pPr>
            <a:r>
              <a:rPr lang="en-GB" sz="3200" b="1" dirty="0" smtClean="0">
                <a:solidFill>
                  <a:srgbClr val="C00000"/>
                </a:solidFill>
              </a:rPr>
              <a:t>Mixed-method</a:t>
            </a:r>
            <a:r>
              <a:rPr lang="en-GB" sz="3200" dirty="0" smtClean="0">
                <a:solidFill>
                  <a:srgbClr val="C00000"/>
                </a:solidFill>
              </a:rPr>
              <a:t> </a:t>
            </a:r>
            <a:r>
              <a:rPr lang="en-GB" sz="3200" dirty="0" smtClean="0"/>
              <a:t>Can be used with other qualitative/quantitative data </a:t>
            </a:r>
            <a:endParaRPr lang="en-GB" sz="3200" b="1" dirty="0" smtClean="0">
              <a:solidFill>
                <a:srgbClr val="C00000"/>
              </a:solidFill>
            </a:endParaRPr>
          </a:p>
          <a:p>
            <a:pPr>
              <a:buNone/>
            </a:pPr>
            <a:r>
              <a:rPr lang="en-GB" sz="3200" b="1" dirty="0" smtClean="0">
                <a:solidFill>
                  <a:srgbClr val="C00000"/>
                </a:solidFill>
              </a:rPr>
              <a:t>Computer Assisted Qualitative analysis:</a:t>
            </a:r>
            <a:r>
              <a:rPr lang="en-GB" sz="3200" dirty="0" smtClean="0">
                <a:solidFill>
                  <a:srgbClr val="C00000"/>
                </a:solidFill>
              </a:rPr>
              <a:t> </a:t>
            </a:r>
            <a:r>
              <a:rPr lang="en-GB" sz="3200" dirty="0" smtClean="0"/>
              <a:t>Archive gradually increasing its digital collection. Transcription is an option. </a:t>
            </a:r>
            <a:endParaRPr lang="en-GB" sz="32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pPr algn="ctr"/>
            <a:r>
              <a:rPr lang="en-GB" b="1" dirty="0" smtClean="0">
                <a:solidFill>
                  <a:srgbClr val="C00000"/>
                </a:solidFill>
                <a:ea typeface="ＭＳ Ｐゴシック" pitchFamily="-108" charset="-128"/>
              </a:rPr>
              <a:t>2016: MASS OBSERVATION ARCHIVE</a:t>
            </a:r>
            <a:endParaRPr lang="en-GB" dirty="0"/>
          </a:p>
        </p:txBody>
      </p:sp>
      <p:sp>
        <p:nvSpPr>
          <p:cNvPr id="3" name="Content Placeholder 2"/>
          <p:cNvSpPr>
            <a:spLocks noGrp="1"/>
          </p:cNvSpPr>
          <p:nvPr>
            <p:ph idx="1"/>
          </p:nvPr>
        </p:nvSpPr>
        <p:spPr>
          <a:solidFill>
            <a:schemeClr val="bg1">
              <a:lumMod val="85000"/>
            </a:schemeClr>
          </a:solidFill>
        </p:spPr>
        <p:txBody>
          <a:bodyPr>
            <a:normAutofit fontScale="77500" lnSpcReduction="20000"/>
          </a:bodyPr>
          <a:lstStyle/>
          <a:p>
            <a:pPr marL="0" indent="0">
              <a:buNone/>
            </a:pPr>
            <a:r>
              <a:rPr lang="en-GB" sz="4000" dirty="0">
                <a:solidFill>
                  <a:srgbClr val="C00000"/>
                </a:solidFill>
              </a:rPr>
              <a:t>The Mass Observation Archive </a:t>
            </a:r>
            <a:r>
              <a:rPr lang="en-GB" sz="4000" dirty="0" smtClean="0">
                <a:solidFill>
                  <a:srgbClr val="C00000"/>
                </a:solidFill>
              </a:rPr>
              <a:t>is a specialist collection of </a:t>
            </a:r>
            <a:r>
              <a:rPr lang="en-GB" sz="4000" dirty="0">
                <a:solidFill>
                  <a:srgbClr val="C00000"/>
                </a:solidFill>
              </a:rPr>
              <a:t>material about everyday life in Britain. </a:t>
            </a:r>
            <a:endParaRPr lang="en-GB" sz="4000" dirty="0" smtClean="0">
              <a:solidFill>
                <a:srgbClr val="C00000"/>
              </a:solidFill>
            </a:endParaRPr>
          </a:p>
          <a:p>
            <a:pPr marL="457200" lvl="1" indent="0">
              <a:buNone/>
            </a:pPr>
            <a:endParaRPr lang="en-GB" sz="3600" dirty="0" smtClean="0">
              <a:solidFill>
                <a:srgbClr val="C00000"/>
              </a:solidFill>
            </a:endParaRPr>
          </a:p>
          <a:p>
            <a:pPr marL="0" indent="0">
              <a:buNone/>
            </a:pPr>
            <a:r>
              <a:rPr lang="en-GB" sz="4000" dirty="0" smtClean="0">
                <a:solidFill>
                  <a:srgbClr val="C00000"/>
                </a:solidFill>
              </a:rPr>
              <a:t>Contains:</a:t>
            </a:r>
          </a:p>
          <a:p>
            <a:pPr marL="0" indent="0">
              <a:buNone/>
            </a:pPr>
            <a:r>
              <a:rPr lang="en-GB" sz="4000" dirty="0" smtClean="0">
                <a:solidFill>
                  <a:srgbClr val="C00000"/>
                </a:solidFill>
              </a:rPr>
              <a:t>Material </a:t>
            </a:r>
            <a:r>
              <a:rPr lang="en-GB" sz="4000" dirty="0">
                <a:solidFill>
                  <a:srgbClr val="C00000"/>
                </a:solidFill>
              </a:rPr>
              <a:t>generated by the original Mass Observation social research organisation (1937 to early </a:t>
            </a:r>
            <a:r>
              <a:rPr lang="en-GB" sz="4000" dirty="0" smtClean="0">
                <a:solidFill>
                  <a:srgbClr val="C00000"/>
                </a:solidFill>
              </a:rPr>
              <a:t>1950s) – today’s presentation </a:t>
            </a:r>
            <a:r>
              <a:rPr lang="en-GB" sz="4000" b="1" dirty="0" smtClean="0">
                <a:solidFill>
                  <a:srgbClr val="C00000"/>
                </a:solidFill>
              </a:rPr>
              <a:t>signposting on this.</a:t>
            </a:r>
          </a:p>
          <a:p>
            <a:pPr marL="0" indent="0">
              <a:buNone/>
            </a:pPr>
            <a:endParaRPr lang="en-GB" sz="4000" dirty="0" smtClean="0">
              <a:solidFill>
                <a:srgbClr val="C00000"/>
              </a:solidFill>
            </a:endParaRPr>
          </a:p>
          <a:p>
            <a:pPr marL="0" indent="0">
              <a:buNone/>
            </a:pPr>
            <a:r>
              <a:rPr lang="en-GB" sz="4000" dirty="0" smtClean="0">
                <a:solidFill>
                  <a:srgbClr val="C00000"/>
                </a:solidFill>
              </a:rPr>
              <a:t>Newer </a:t>
            </a:r>
            <a:r>
              <a:rPr lang="en-GB" sz="4000" dirty="0">
                <a:solidFill>
                  <a:srgbClr val="C00000"/>
                </a:solidFill>
              </a:rPr>
              <a:t>material collected continuously since 1981 </a:t>
            </a:r>
            <a:r>
              <a:rPr lang="en-GB" sz="4000" dirty="0" smtClean="0">
                <a:solidFill>
                  <a:srgbClr val="C00000"/>
                </a:solidFill>
              </a:rPr>
              <a:t> - referred to as the Mass </a:t>
            </a:r>
            <a:r>
              <a:rPr lang="en-GB" sz="4000" dirty="0">
                <a:solidFill>
                  <a:srgbClr val="C00000"/>
                </a:solidFill>
              </a:rPr>
              <a:t>Observation </a:t>
            </a:r>
            <a:r>
              <a:rPr lang="en-GB" sz="4000" dirty="0" smtClean="0">
                <a:solidFill>
                  <a:srgbClr val="C00000"/>
                </a:solidFill>
              </a:rPr>
              <a:t>Project. </a:t>
            </a:r>
            <a:r>
              <a:rPr lang="en-GB" sz="4000" dirty="0">
                <a:solidFill>
                  <a:srgbClr val="C00000"/>
                </a:solidFill>
              </a:rPr>
              <a:t>(</a:t>
            </a:r>
            <a:r>
              <a:rPr lang="en-GB" sz="4000" dirty="0" smtClean="0">
                <a:solidFill>
                  <a:srgbClr val="C00000"/>
                </a:solidFill>
              </a:rPr>
              <a:t>MOP) –</a:t>
            </a:r>
            <a:r>
              <a:rPr lang="en-GB" sz="4000" b="1" dirty="0" smtClean="0">
                <a:solidFill>
                  <a:srgbClr val="C00000"/>
                </a:solidFill>
              </a:rPr>
              <a:t>focus of this presentation</a:t>
            </a:r>
            <a:endParaRPr lang="en-GB" sz="4000" dirty="0" smtClean="0">
              <a:solidFill>
                <a:srgbClr val="C00000"/>
              </a:solidFill>
            </a:endParaRPr>
          </a:p>
        </p:txBody>
      </p:sp>
    </p:spTree>
    <p:extLst>
      <p:ext uri="{BB962C8B-B14F-4D97-AF65-F5344CB8AC3E}">
        <p14:creationId xmlns:p14="http://schemas.microsoft.com/office/powerpoint/2010/main" xmlns="" val="3017126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10047" y="1"/>
            <a:ext cx="7433953" cy="581890"/>
          </a:xfrm>
          <a:solidFill>
            <a:schemeClr val="accent3">
              <a:lumMod val="20000"/>
              <a:lumOff val="80000"/>
            </a:schemeClr>
          </a:solidFill>
        </p:spPr>
        <p:txBody>
          <a:bodyPr/>
          <a:lstStyle/>
          <a:p>
            <a:pPr algn="ctr"/>
            <a:r>
              <a:rPr lang="en-GB" altLang="en-US" sz="2000" b="1" dirty="0" smtClean="0">
                <a:solidFill>
                  <a:srgbClr val="C00000"/>
                </a:solidFill>
                <a:latin typeface="Calibri" pitchFamily="34" charset="0"/>
                <a:ea typeface="ＭＳ Ｐゴシック" pitchFamily="34" charset="-128"/>
              </a:rPr>
              <a:t>Using MOP with survey data: following 40 writers through time</a:t>
            </a:r>
          </a:p>
        </p:txBody>
      </p:sp>
      <p:sp>
        <p:nvSpPr>
          <p:cNvPr id="12" name="Rectangle 11"/>
          <p:cNvSpPr/>
          <p:nvPr/>
        </p:nvSpPr>
        <p:spPr>
          <a:xfrm>
            <a:off x="0" y="0"/>
            <a:ext cx="1727200" cy="6858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en-GB" b="1">
              <a:solidFill>
                <a:schemeClr val="tx1"/>
              </a:solidFill>
              <a:effectLst>
                <a:outerShdw blurRad="38100" dist="38100" dir="2700000" algn="tl">
                  <a:srgbClr val="FFFFFF"/>
                </a:outerShdw>
              </a:effectLst>
              <a:ea typeface="ＭＳ Ｐゴシック" pitchFamily="34" charset="-128"/>
            </a:endParaRPr>
          </a:p>
        </p:txBody>
      </p:sp>
      <p:sp>
        <p:nvSpPr>
          <p:cNvPr id="13" name="Rectangle 12"/>
          <p:cNvSpPr/>
          <p:nvPr/>
        </p:nvSpPr>
        <p:spPr>
          <a:xfrm>
            <a:off x="9347200" y="0"/>
            <a:ext cx="29464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en-GB">
              <a:solidFill>
                <a:srgbClr val="FFFFFF"/>
              </a:solidFill>
              <a:ea typeface="ＭＳ Ｐゴシック" pitchFamily="34" charset="-128"/>
            </a:endParaRPr>
          </a:p>
        </p:txBody>
      </p:sp>
      <p:pic>
        <p:nvPicPr>
          <p:cNvPr id="32773" name="Picture 5"/>
          <p:cNvPicPr>
            <a:picLocks noChangeAspect="1" noChangeArrowheads="1"/>
          </p:cNvPicPr>
          <p:nvPr/>
        </p:nvPicPr>
        <p:blipFill>
          <a:blip r:embed="rId2" cstate="print"/>
          <a:srcRect/>
          <a:stretch>
            <a:fillRect/>
          </a:stretch>
        </p:blipFill>
        <p:spPr bwMode="auto">
          <a:xfrm>
            <a:off x="1807634" y="431801"/>
            <a:ext cx="7090833" cy="6848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60" y="365127"/>
            <a:ext cx="11352810" cy="361705"/>
          </a:xfrm>
          <a:solidFill>
            <a:schemeClr val="accent3">
              <a:lumMod val="20000"/>
              <a:lumOff val="80000"/>
            </a:schemeClr>
          </a:solidFill>
        </p:spPr>
        <p:txBody>
          <a:bodyPr>
            <a:normAutofit fontScale="90000"/>
          </a:bodyPr>
          <a:lstStyle/>
          <a:p>
            <a:pPr algn="ctr"/>
            <a:r>
              <a:rPr lang="en-GB" sz="2800" b="1" dirty="0" smtClean="0">
                <a:solidFill>
                  <a:srgbClr val="C00000"/>
                </a:solidFill>
                <a:latin typeface="+mn-lt"/>
              </a:rPr>
              <a:t>CONTACT DETAILS</a:t>
            </a:r>
            <a:endParaRPr lang="en-GB" sz="2800" b="1" dirty="0">
              <a:solidFill>
                <a:srgbClr val="C00000"/>
              </a:solidFill>
              <a:latin typeface="+mn-lt"/>
            </a:endParaRPr>
          </a:p>
        </p:txBody>
      </p:sp>
      <p:sp>
        <p:nvSpPr>
          <p:cNvPr id="3" name="Content Placeholder 2"/>
          <p:cNvSpPr>
            <a:spLocks noGrp="1"/>
          </p:cNvSpPr>
          <p:nvPr>
            <p:ph idx="1"/>
          </p:nvPr>
        </p:nvSpPr>
        <p:spPr>
          <a:xfrm>
            <a:off x="304799" y="726832"/>
            <a:ext cx="11570525" cy="5852098"/>
          </a:xfrm>
        </p:spPr>
        <p:txBody>
          <a:bodyPr>
            <a:normAutofit fontScale="70000" lnSpcReduction="20000"/>
          </a:bodyPr>
          <a:lstStyle/>
          <a:p>
            <a:pPr marL="0" indent="0">
              <a:buNone/>
            </a:pPr>
            <a:endParaRPr lang="en-GB" dirty="0" smtClean="0">
              <a:solidFill>
                <a:srgbClr val="C00000"/>
              </a:solidFill>
            </a:endParaRPr>
          </a:p>
          <a:p>
            <a:pPr marL="0" indent="0">
              <a:buNone/>
            </a:pPr>
            <a:r>
              <a:rPr lang="en-GB" dirty="0" smtClean="0">
                <a:solidFill>
                  <a:srgbClr val="C00000"/>
                </a:solidFill>
              </a:rPr>
              <a:t>DAIGA KAMERÃDE </a:t>
            </a:r>
            <a:r>
              <a:rPr lang="en-GB" dirty="0" smtClean="0"/>
              <a:t>– </a:t>
            </a:r>
            <a:r>
              <a:rPr lang="en-GB" dirty="0" smtClean="0">
                <a:hlinkClick r:id="rId3"/>
              </a:rPr>
              <a:t>D.Kamerade@bham.ac.uk</a:t>
            </a:r>
            <a:r>
              <a:rPr lang="en-GB" dirty="0" smtClean="0"/>
              <a:t> –  Cleaning metadata quantitative analysis, comparison of writers with UK population and with volunteering population</a:t>
            </a:r>
          </a:p>
          <a:p>
            <a:pPr marL="0" indent="0">
              <a:buNone/>
            </a:pPr>
            <a:endParaRPr lang="en-GB" dirty="0" smtClean="0">
              <a:solidFill>
                <a:srgbClr val="C00000"/>
              </a:solidFill>
            </a:endParaRPr>
          </a:p>
          <a:p>
            <a:pPr marL="0" indent="0">
              <a:buNone/>
            </a:pPr>
            <a:r>
              <a:rPr lang="en-GB" dirty="0" smtClean="0">
                <a:solidFill>
                  <a:srgbClr val="C00000"/>
                </a:solidFill>
              </a:rPr>
              <a:t>ROSE LINDSEY </a:t>
            </a:r>
            <a:r>
              <a:rPr lang="en-GB" dirty="0" smtClean="0"/>
              <a:t>– </a:t>
            </a:r>
            <a:r>
              <a:rPr lang="en-GB" dirty="0" smtClean="0">
                <a:hlinkClick r:id="rId4"/>
              </a:rPr>
              <a:t>R.Lindsey@soton.ac.uk</a:t>
            </a:r>
            <a:r>
              <a:rPr lang="en-GB" dirty="0" smtClean="0"/>
              <a:t> – Principal investigator, and </a:t>
            </a:r>
            <a:r>
              <a:rPr lang="en-GB" dirty="0" err="1" smtClean="0"/>
              <a:t>LifeLine</a:t>
            </a:r>
            <a:r>
              <a:rPr lang="en-GB" dirty="0" smtClean="0"/>
              <a:t> analysis</a:t>
            </a:r>
          </a:p>
          <a:p>
            <a:pPr marL="0" indent="0">
              <a:buNone/>
            </a:pPr>
            <a:endParaRPr lang="en-GB" dirty="0" smtClean="0">
              <a:solidFill>
                <a:srgbClr val="C00000"/>
              </a:solidFill>
            </a:endParaRPr>
          </a:p>
          <a:p>
            <a:pPr marL="0" indent="0">
              <a:buNone/>
            </a:pPr>
            <a:r>
              <a:rPr lang="en-GB" dirty="0" smtClean="0">
                <a:solidFill>
                  <a:srgbClr val="C00000"/>
                </a:solidFill>
              </a:rPr>
              <a:t>JOHN MOHAN </a:t>
            </a:r>
            <a:r>
              <a:rPr lang="en-GB" dirty="0" smtClean="0"/>
              <a:t>– </a:t>
            </a:r>
            <a:r>
              <a:rPr lang="en-GB" dirty="0" smtClean="0">
                <a:hlinkClick r:id="rId5"/>
              </a:rPr>
              <a:t>J.Mohan@bham.ac.uk</a:t>
            </a:r>
            <a:r>
              <a:rPr lang="en-GB" dirty="0" smtClean="0"/>
              <a:t> – volunteering and the MOP</a:t>
            </a:r>
          </a:p>
          <a:p>
            <a:pPr marL="0" indent="0">
              <a:buNone/>
            </a:pPr>
            <a:endParaRPr lang="en-GB" dirty="0" smtClean="0">
              <a:solidFill>
                <a:srgbClr val="C00000"/>
              </a:solidFill>
            </a:endParaRPr>
          </a:p>
          <a:p>
            <a:pPr marL="0" indent="0">
              <a:buNone/>
            </a:pPr>
            <a:r>
              <a:rPr lang="en-GB" dirty="0" smtClean="0">
                <a:solidFill>
                  <a:srgbClr val="C00000"/>
                </a:solidFill>
              </a:rPr>
              <a:t>JESSICA SCANTLEBURY – </a:t>
            </a:r>
            <a:r>
              <a:rPr lang="en-GB" dirty="0" smtClean="0">
                <a:solidFill>
                  <a:srgbClr val="C00000"/>
                </a:solidFill>
                <a:hlinkClick r:id="rId6"/>
              </a:rPr>
              <a:t>J.C.Scantelbury@sussex.ac.uk</a:t>
            </a:r>
            <a:r>
              <a:rPr lang="en-GB" dirty="0" smtClean="0">
                <a:solidFill>
                  <a:srgbClr val="C00000"/>
                </a:solidFill>
              </a:rPr>
              <a:t> – </a:t>
            </a:r>
            <a:r>
              <a:rPr lang="en-GB" dirty="0" smtClean="0"/>
              <a:t>Mass Observation Archive liaison person re MOA sources and use of database</a:t>
            </a:r>
            <a:endParaRPr lang="en-GB" dirty="0" smtClean="0">
              <a:solidFill>
                <a:srgbClr val="C00000"/>
              </a:solidFill>
            </a:endParaRPr>
          </a:p>
          <a:p>
            <a:pPr marL="0" indent="0">
              <a:buNone/>
            </a:pPr>
            <a:endParaRPr lang="en-GB" dirty="0" smtClean="0">
              <a:solidFill>
                <a:srgbClr val="C00000"/>
              </a:solidFill>
            </a:endParaRPr>
          </a:p>
          <a:p>
            <a:pPr marL="0" indent="0">
              <a:buNone/>
            </a:pPr>
            <a:r>
              <a:rPr lang="en-GB" dirty="0" smtClean="0">
                <a:solidFill>
                  <a:srgbClr val="C00000"/>
                </a:solidFill>
              </a:rPr>
              <a:t>CHRISTINA SILVER </a:t>
            </a:r>
            <a:r>
              <a:rPr lang="en-GB" dirty="0" smtClean="0"/>
              <a:t>– </a:t>
            </a:r>
            <a:r>
              <a:rPr lang="en-GB" dirty="0" smtClean="0">
                <a:hlinkClick r:id="rId7"/>
              </a:rPr>
              <a:t>C.Silver@surrey.ac.uk</a:t>
            </a:r>
            <a:r>
              <a:rPr lang="en-GB" dirty="0" smtClean="0"/>
              <a:t> – computer assisted qualitative analysis</a:t>
            </a:r>
          </a:p>
          <a:p>
            <a:pPr marL="0" indent="0">
              <a:buNone/>
            </a:pPr>
            <a:endParaRPr lang="en-GB" dirty="0"/>
          </a:p>
          <a:p>
            <a:pPr marL="0" indent="0">
              <a:buNone/>
            </a:pPr>
            <a:r>
              <a:rPr lang="en-GB" dirty="0" smtClean="0">
                <a:solidFill>
                  <a:srgbClr val="C00000"/>
                </a:solidFill>
              </a:rPr>
              <a:t>GEORGE STEVENSON </a:t>
            </a:r>
            <a:r>
              <a:rPr lang="en-GB" dirty="0" smtClean="0"/>
              <a:t>– </a:t>
            </a:r>
            <a:r>
              <a:rPr lang="en-GB" dirty="0" smtClean="0">
                <a:hlinkClick r:id="rId8"/>
              </a:rPr>
              <a:t>G.S.M.Stevenson@durham.ac.uk</a:t>
            </a:r>
            <a:r>
              <a:rPr lang="en-GB" dirty="0" smtClean="0"/>
              <a:t> – class and MOP</a:t>
            </a:r>
          </a:p>
          <a:p>
            <a:pPr marL="0" indent="0">
              <a:buNone/>
            </a:pPr>
            <a:endParaRPr lang="en-GB" dirty="0"/>
          </a:p>
          <a:p>
            <a:pPr marL="0" indent="0">
              <a:buNone/>
            </a:pPr>
            <a:endParaRPr lang="en-GB" dirty="0" smtClean="0"/>
          </a:p>
          <a:p>
            <a:pPr marL="0" indent="0" algn="ctr">
              <a:buNone/>
            </a:pPr>
            <a:r>
              <a:rPr lang="en-GB" dirty="0">
                <a:solidFill>
                  <a:srgbClr val="C00000"/>
                </a:solidFill>
              </a:rPr>
              <a:t>Website</a:t>
            </a:r>
            <a:r>
              <a:rPr lang="en-GB" dirty="0"/>
              <a:t>: </a:t>
            </a:r>
            <a:r>
              <a:rPr lang="en-GB" dirty="0">
                <a:hlinkClick r:id="rId9"/>
              </a:rPr>
              <a:t>https://definingmassobservation.wordpress.com</a:t>
            </a:r>
            <a:r>
              <a:rPr lang="en-GB" dirty="0" smtClean="0">
                <a:hlinkClick r:id="rId9"/>
              </a:rPr>
              <a:t>/</a:t>
            </a:r>
            <a:endParaRPr lang="en-GB" dirty="0" smtClean="0"/>
          </a:p>
          <a:p>
            <a:pPr marL="0" indent="0">
              <a:buNone/>
            </a:pPr>
            <a:endParaRPr lang="en-GB" dirty="0"/>
          </a:p>
        </p:txBody>
      </p:sp>
    </p:spTree>
    <p:extLst>
      <p:ext uri="{BB962C8B-B14F-4D97-AF65-F5344CB8AC3E}">
        <p14:creationId xmlns:p14="http://schemas.microsoft.com/office/powerpoint/2010/main" xmlns="" val="2959727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ubble.PNG"/>
          <p:cNvPicPr>
            <a:picLocks noGrp="1" noChangeAspect="1"/>
          </p:cNvPicPr>
          <p:nvPr>
            <p:ph idx="1"/>
          </p:nvPr>
        </p:nvPicPr>
        <p:blipFill>
          <a:blip r:embed="rId2" cstate="print"/>
          <a:stretch>
            <a:fillRect/>
          </a:stretch>
        </p:blipFill>
        <p:spPr>
          <a:xfrm>
            <a:off x="5735782" y="1731226"/>
            <a:ext cx="2565070" cy="3933303"/>
          </a:xfrm>
        </p:spPr>
      </p:pic>
      <p:pic>
        <p:nvPicPr>
          <p:cNvPr id="5" name="Picture 4" descr="sheridan.PNG"/>
          <p:cNvPicPr>
            <a:picLocks noChangeAspect="1"/>
          </p:cNvPicPr>
          <p:nvPr/>
        </p:nvPicPr>
        <p:blipFill>
          <a:blip r:embed="rId3" cstate="print"/>
          <a:stretch>
            <a:fillRect/>
          </a:stretch>
        </p:blipFill>
        <p:spPr>
          <a:xfrm>
            <a:off x="2992582" y="1752625"/>
            <a:ext cx="2552973" cy="3959405"/>
          </a:xfrm>
          <a:prstGeom prst="rect">
            <a:avLst/>
          </a:prstGeom>
        </p:spPr>
      </p:pic>
      <p:pic>
        <p:nvPicPr>
          <p:cNvPr id="6" name="Picture 5" descr="Stanley.PNG"/>
          <p:cNvPicPr>
            <a:picLocks noChangeAspect="1"/>
          </p:cNvPicPr>
          <p:nvPr/>
        </p:nvPicPr>
        <p:blipFill>
          <a:blip r:embed="rId4" cstate="print"/>
          <a:stretch>
            <a:fillRect/>
          </a:stretch>
        </p:blipFill>
        <p:spPr>
          <a:xfrm>
            <a:off x="225631" y="1664735"/>
            <a:ext cx="2541164" cy="4082921"/>
          </a:xfrm>
          <a:prstGeom prst="rect">
            <a:avLst/>
          </a:prstGeom>
        </p:spPr>
      </p:pic>
      <p:pic>
        <p:nvPicPr>
          <p:cNvPr id="7" name="Picture 6" descr="tony kushner.PNG"/>
          <p:cNvPicPr>
            <a:picLocks noChangeAspect="1"/>
          </p:cNvPicPr>
          <p:nvPr/>
        </p:nvPicPr>
        <p:blipFill>
          <a:blip r:embed="rId5" cstate="print"/>
          <a:stretch>
            <a:fillRect/>
          </a:stretch>
        </p:blipFill>
        <p:spPr>
          <a:xfrm>
            <a:off x="8358904" y="1733639"/>
            <a:ext cx="2792025" cy="39783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a:solidFill>
            <a:schemeClr val="accent3">
              <a:lumMod val="20000"/>
              <a:lumOff val="80000"/>
            </a:schemeClr>
          </a:solidFill>
        </p:spPr>
        <p:txBody>
          <a:bodyPr>
            <a:normAutofit/>
          </a:bodyPr>
          <a:lstStyle/>
          <a:p>
            <a:pPr algn="ctr"/>
            <a:r>
              <a:rPr lang="en-GB" sz="3200" b="1" dirty="0" smtClean="0">
                <a:solidFill>
                  <a:srgbClr val="C00000"/>
                </a:solidFill>
              </a:rPr>
              <a:t>Articles on Mass Observation</a:t>
            </a:r>
            <a:endParaRPr lang="en-GB" sz="3200" b="1" dirty="0">
              <a:solidFill>
                <a:srgbClr val="C00000"/>
              </a:solidFill>
            </a:endParaRPr>
          </a:p>
        </p:txBody>
      </p:sp>
      <p:sp>
        <p:nvSpPr>
          <p:cNvPr id="3" name="Content Placeholder 2"/>
          <p:cNvSpPr>
            <a:spLocks noGrp="1"/>
          </p:cNvSpPr>
          <p:nvPr>
            <p:ph idx="1"/>
          </p:nvPr>
        </p:nvSpPr>
        <p:spPr>
          <a:xfrm>
            <a:off x="484909" y="1136074"/>
            <a:ext cx="10868891" cy="5040889"/>
          </a:xfrm>
        </p:spPr>
        <p:txBody>
          <a:bodyPr>
            <a:normAutofit/>
          </a:bodyPr>
          <a:lstStyle/>
          <a:p>
            <a:pPr marL="0" indent="0">
              <a:buNone/>
            </a:pPr>
            <a:endParaRPr lang="en-GB" sz="2400" dirty="0" smtClean="0"/>
          </a:p>
          <a:p>
            <a:pPr marL="0" indent="0">
              <a:buNone/>
            </a:pPr>
            <a:r>
              <a:rPr lang="en-GB" sz="2400" dirty="0" smtClean="0"/>
              <a:t>Casey E., Courage F., Hubble N, ‘Mass </a:t>
            </a:r>
            <a:r>
              <a:rPr lang="en-GB" sz="2400" dirty="0"/>
              <a:t>Observation as Method</a:t>
            </a:r>
            <a:r>
              <a:rPr lang="en-GB" sz="2400" i="1" dirty="0"/>
              <a:t>’ </a:t>
            </a:r>
            <a:r>
              <a:rPr lang="en-GB" sz="2400" dirty="0" smtClean="0"/>
              <a:t>in </a:t>
            </a:r>
            <a:r>
              <a:rPr lang="en-GB" sz="2400" i="1" dirty="0" smtClean="0"/>
              <a:t>Sociological </a:t>
            </a:r>
            <a:r>
              <a:rPr lang="en-GB" sz="2400" i="1" dirty="0"/>
              <a:t>Research Online, 19 (3), </a:t>
            </a:r>
            <a:r>
              <a:rPr lang="en-GB" sz="2400" i="1" dirty="0" smtClean="0"/>
              <a:t>22</a:t>
            </a:r>
          </a:p>
          <a:p>
            <a:pPr marL="0" indent="0">
              <a:buNone/>
            </a:pPr>
            <a:r>
              <a:rPr lang="en-GB" sz="2400" dirty="0" smtClean="0"/>
              <a:t>Lindsey R., </a:t>
            </a:r>
            <a:r>
              <a:rPr lang="en-GB" sz="2400" dirty="0" err="1" smtClean="0"/>
              <a:t>Bulloch</a:t>
            </a:r>
            <a:r>
              <a:rPr lang="en-GB" sz="2400" dirty="0" smtClean="0"/>
              <a:t> S. ‘A </a:t>
            </a:r>
            <a:r>
              <a:rPr lang="en-GB" sz="2400" dirty="0"/>
              <a:t>Sociologist's Field Notes to the Mass Observation Archive: A Consideration of the Challenges of 're-Using' Mass Observation Data in a Longitudinal Mixed-Methods Study’ </a:t>
            </a:r>
            <a:r>
              <a:rPr lang="en-GB" sz="2400" i="1" dirty="0"/>
              <a:t>in Sociological Research Online, 19 (3), </a:t>
            </a:r>
            <a:r>
              <a:rPr lang="en-GB" sz="2400" i="1" dirty="0" smtClean="0"/>
              <a:t>8</a:t>
            </a:r>
          </a:p>
          <a:p>
            <a:pPr marL="0" indent="0">
              <a:buNone/>
            </a:pPr>
            <a:r>
              <a:rPr lang="en-GB" sz="2400" dirty="0" smtClean="0"/>
              <a:t>Pollen A., Research Methodology in Mass Observation Past and Present: ‘Scientifically, about as valuable as a chimpanzee’s tea party at the zoo’?  in </a:t>
            </a:r>
            <a:r>
              <a:rPr lang="en-GB" sz="2400" i="1" dirty="0" smtClean="0"/>
              <a:t>History Workshop Journal</a:t>
            </a:r>
            <a:r>
              <a:rPr lang="en-GB" sz="2400" dirty="0" smtClean="0"/>
              <a:t> 2013</a:t>
            </a:r>
          </a:p>
          <a:p>
            <a:pPr marL="0" indent="0">
              <a:buNone/>
            </a:pPr>
            <a:r>
              <a:rPr lang="en-GB" sz="2400" dirty="0" smtClean="0"/>
              <a:t>Savage M., 2006, ‘Changing Social Class Identities in Post-War Britain: Perspectives from Mass-Observation, in </a:t>
            </a:r>
            <a:r>
              <a:rPr lang="en-GB" sz="2400" i="1" dirty="0" smtClean="0"/>
              <a:t>Sociological Research Online 12(3)6 </a:t>
            </a:r>
          </a:p>
          <a:p>
            <a:pPr marL="0" indent="0">
              <a:buNone/>
            </a:pPr>
            <a:endParaRPr lang="en-GB" sz="2400" i="1" dirty="0"/>
          </a:p>
        </p:txBody>
      </p:sp>
    </p:spTree>
    <p:extLst>
      <p:ext uri="{BB962C8B-B14F-4D97-AF65-F5344CB8AC3E}">
        <p14:creationId xmlns="" xmlns:p14="http://schemas.microsoft.com/office/powerpoint/2010/main" val="117135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2"/>
            <a:ext cx="10515600" cy="1325563"/>
          </a:xfrm>
          <a:solidFill>
            <a:srgbClr val="FFC000"/>
          </a:solidFill>
        </p:spPr>
        <p:txBody>
          <a:bodyPr>
            <a:normAutofit fontScale="90000"/>
          </a:bodyPr>
          <a:lstStyle/>
          <a:p>
            <a:pPr algn="ctr"/>
            <a:r>
              <a:rPr lang="en-GB" b="1" dirty="0" smtClean="0">
                <a:solidFill>
                  <a:srgbClr val="C00000"/>
                </a:solidFill>
              </a:rPr>
              <a:t>MASS OBSERVATION 1937-50s</a:t>
            </a:r>
            <a:br>
              <a:rPr lang="en-GB" b="1" dirty="0" smtClean="0">
                <a:solidFill>
                  <a:srgbClr val="C00000"/>
                </a:solidFill>
              </a:rPr>
            </a:br>
            <a:r>
              <a:rPr lang="en-GB" b="1" i="1" dirty="0" smtClean="0">
                <a:solidFill>
                  <a:srgbClr val="C00000"/>
                </a:solidFill>
              </a:rPr>
              <a:t>‘Anthropology at Home’ </a:t>
            </a:r>
            <a:br>
              <a:rPr lang="en-GB" b="1" i="1" dirty="0" smtClean="0">
                <a:solidFill>
                  <a:srgbClr val="C00000"/>
                </a:solidFill>
              </a:rPr>
            </a:br>
            <a:r>
              <a:rPr lang="en-GB" sz="1800" b="1" i="1" dirty="0" smtClean="0">
                <a:solidFill>
                  <a:srgbClr val="C00000"/>
                </a:solidFill>
              </a:rPr>
              <a:t>(New Statesman, 30/01/1937)</a:t>
            </a:r>
            <a:endParaRPr lang="en-GB" b="1" dirty="0">
              <a:solidFill>
                <a:srgbClr val="C0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38200" y="1496725"/>
            <a:ext cx="10633364" cy="5225180"/>
          </a:xfrm>
        </p:spPr>
      </p:pic>
    </p:spTree>
    <p:extLst>
      <p:ext uri="{BB962C8B-B14F-4D97-AF65-F5344CB8AC3E}">
        <p14:creationId xmlns:p14="http://schemas.microsoft.com/office/powerpoint/2010/main" xmlns="" val="2789271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365125"/>
            <a:ext cx="11376560" cy="1325563"/>
          </a:xfrm>
          <a:solidFill>
            <a:srgbClr val="FFC000"/>
          </a:solidFill>
        </p:spPr>
        <p:txBody>
          <a:bodyPr>
            <a:normAutofit fontScale="90000"/>
          </a:bodyPr>
          <a:lstStyle/>
          <a:p>
            <a:pPr algn="ctr"/>
            <a:r>
              <a:rPr lang="en-GB" b="1" dirty="0" smtClean="0">
                <a:solidFill>
                  <a:srgbClr val="C00000"/>
                </a:solidFill>
              </a:rPr>
              <a:t>MASS OBSERVATION 1937-50s</a:t>
            </a:r>
            <a:br>
              <a:rPr lang="en-GB" b="1" dirty="0" smtClean="0">
                <a:solidFill>
                  <a:srgbClr val="C00000"/>
                </a:solidFill>
              </a:rPr>
            </a:br>
            <a:r>
              <a:rPr lang="en-GB" b="1" i="1" dirty="0" smtClean="0">
                <a:solidFill>
                  <a:srgbClr val="C00000"/>
                </a:solidFill>
              </a:rPr>
              <a:t>‘Anthropology at Home’ </a:t>
            </a:r>
            <a:br>
              <a:rPr lang="en-GB" b="1" i="1" dirty="0" smtClean="0">
                <a:solidFill>
                  <a:srgbClr val="C00000"/>
                </a:solidFill>
              </a:rPr>
            </a:br>
            <a:r>
              <a:rPr lang="en-GB" sz="1800" b="1" i="1" dirty="0" smtClean="0">
                <a:solidFill>
                  <a:srgbClr val="C00000"/>
                </a:solidFill>
              </a:rPr>
              <a:t>(New Statesman, 30/01/1937)</a:t>
            </a:r>
            <a:endParaRPr lang="en-GB" dirty="0"/>
          </a:p>
        </p:txBody>
      </p:sp>
      <p:sp>
        <p:nvSpPr>
          <p:cNvPr id="3" name="Content Placeholder 2"/>
          <p:cNvSpPr>
            <a:spLocks noGrp="1"/>
          </p:cNvSpPr>
          <p:nvPr>
            <p:ph idx="1"/>
          </p:nvPr>
        </p:nvSpPr>
        <p:spPr>
          <a:xfrm>
            <a:off x="439387" y="1825624"/>
            <a:ext cx="11352810" cy="5032375"/>
          </a:xfrm>
          <a:solidFill>
            <a:schemeClr val="bg2"/>
          </a:solidFill>
        </p:spPr>
        <p:txBody>
          <a:bodyPr>
            <a:normAutofit fontScale="40000" lnSpcReduction="20000"/>
          </a:bodyPr>
          <a:lstStyle/>
          <a:p>
            <a:pPr>
              <a:buNone/>
            </a:pPr>
            <a:r>
              <a:rPr lang="en-GB" sz="5000" dirty="0" smtClean="0">
                <a:solidFill>
                  <a:prstClr val="black"/>
                </a:solidFill>
              </a:rPr>
              <a:t>Founded 1937 to create an </a:t>
            </a:r>
            <a:r>
              <a:rPr lang="en-GB" sz="5000" b="1" i="1" dirty="0" smtClean="0">
                <a:solidFill>
                  <a:srgbClr val="C00000"/>
                </a:solidFill>
              </a:rPr>
              <a:t>'anthropology at home… a science of ourselves‘ </a:t>
            </a:r>
            <a:r>
              <a:rPr lang="en-GB" sz="5000" i="1" dirty="0" smtClean="0">
                <a:solidFill>
                  <a:prstClr val="black"/>
                </a:solidFill>
              </a:rPr>
              <a:t>(New Statesman, 30/01/1937)</a:t>
            </a:r>
            <a:r>
              <a:rPr lang="en-GB" sz="5000" dirty="0" smtClean="0">
                <a:solidFill>
                  <a:prstClr val="black"/>
                </a:solidFill>
              </a:rPr>
              <a:t> </a:t>
            </a:r>
          </a:p>
          <a:p>
            <a:pPr lvl="1">
              <a:buNone/>
            </a:pPr>
            <a:endParaRPr lang="en-GB" sz="5000" b="1" i="1" dirty="0" smtClean="0">
              <a:solidFill>
                <a:prstClr val="black"/>
              </a:solidFill>
            </a:endParaRPr>
          </a:p>
          <a:p>
            <a:pPr lvl="1">
              <a:buNone/>
            </a:pPr>
            <a:r>
              <a:rPr lang="en-GB" sz="5000" b="1" i="1" dirty="0" smtClean="0">
                <a:solidFill>
                  <a:srgbClr val="C00000"/>
                </a:solidFill>
              </a:rPr>
              <a:t>Mass-Observation wanted to plot "weather-maps of public feeling", to make ordinary citizens' lives </a:t>
            </a:r>
          </a:p>
          <a:p>
            <a:pPr lvl="1">
              <a:buNone/>
            </a:pPr>
            <a:r>
              <a:rPr lang="en-GB" sz="5000" b="1" i="1" dirty="0" smtClean="0">
                <a:solidFill>
                  <a:srgbClr val="C00000"/>
                </a:solidFill>
              </a:rPr>
              <a:t>and thoughts better known to the people who governed them”. </a:t>
            </a:r>
          </a:p>
          <a:p>
            <a:pPr lvl="1">
              <a:buNone/>
            </a:pPr>
            <a:r>
              <a:rPr lang="en-GB" sz="4000" dirty="0" smtClean="0">
                <a:solidFill>
                  <a:prstClr val="black"/>
                </a:solidFill>
              </a:rPr>
              <a:t>( Joe Moran</a:t>
            </a:r>
            <a:r>
              <a:rPr lang="en-GB" sz="4000" i="1" dirty="0" smtClean="0">
                <a:solidFill>
                  <a:prstClr val="black"/>
                </a:solidFill>
              </a:rPr>
              <a:t> New Statesman, 29 January 2007</a:t>
            </a:r>
            <a:r>
              <a:rPr lang="en-GB" sz="4000" dirty="0" smtClean="0">
                <a:solidFill>
                  <a:prstClr val="black"/>
                </a:solidFill>
              </a:rPr>
              <a:t> )</a:t>
            </a:r>
          </a:p>
          <a:p>
            <a:pPr lvl="1">
              <a:buNone/>
            </a:pPr>
            <a:endParaRPr lang="en-GB" sz="3600" dirty="0" smtClean="0">
              <a:solidFill>
                <a:prstClr val="black"/>
              </a:solidFill>
            </a:endParaRPr>
          </a:p>
          <a:p>
            <a:pPr lvl="0">
              <a:spcBef>
                <a:spcPts val="0"/>
              </a:spcBef>
              <a:buNone/>
            </a:pPr>
            <a:r>
              <a:rPr lang="en-GB" sz="5000" b="1" dirty="0" smtClean="0">
                <a:solidFill>
                  <a:srgbClr val="C00000"/>
                </a:solidFill>
              </a:rPr>
              <a:t>National panels of volunteer writers </a:t>
            </a:r>
          </a:p>
          <a:p>
            <a:pPr lvl="0">
              <a:spcBef>
                <a:spcPts val="0"/>
              </a:spcBef>
            </a:pPr>
            <a:r>
              <a:rPr lang="en-GB" sz="5000" dirty="0" smtClean="0">
                <a:solidFill>
                  <a:prstClr val="black"/>
                </a:solidFill>
              </a:rPr>
              <a:t>writing replies to regular questionnaires and tasks, including diaries (</a:t>
            </a:r>
            <a:r>
              <a:rPr lang="en-GB" sz="5000" dirty="0" err="1" smtClean="0">
                <a:solidFill>
                  <a:prstClr val="black"/>
                </a:solidFill>
              </a:rPr>
              <a:t>Nella’s</a:t>
            </a:r>
            <a:r>
              <a:rPr lang="en-GB" sz="5000" dirty="0" smtClean="0">
                <a:solidFill>
                  <a:prstClr val="black"/>
                </a:solidFill>
              </a:rPr>
              <a:t> Diary – Victoria Wood)</a:t>
            </a:r>
          </a:p>
          <a:p>
            <a:pPr lvl="0">
              <a:spcBef>
                <a:spcPts val="0"/>
              </a:spcBef>
              <a:buNone/>
            </a:pPr>
            <a:endParaRPr lang="en-GB" sz="5000" b="1" dirty="0" smtClean="0">
              <a:solidFill>
                <a:prstClr val="black"/>
              </a:solidFill>
            </a:endParaRPr>
          </a:p>
          <a:p>
            <a:pPr>
              <a:spcBef>
                <a:spcPts val="0"/>
              </a:spcBef>
              <a:buNone/>
            </a:pPr>
            <a:r>
              <a:rPr lang="en-GB" sz="5000" b="1" dirty="0" smtClean="0">
                <a:solidFill>
                  <a:srgbClr val="C00000"/>
                </a:solidFill>
              </a:rPr>
              <a:t>Teams of paid and unpaid observers</a:t>
            </a:r>
          </a:p>
          <a:p>
            <a:pPr lvl="0">
              <a:spcBef>
                <a:spcPts val="0"/>
              </a:spcBef>
            </a:pPr>
            <a:r>
              <a:rPr lang="en-GB" sz="5000" dirty="0" smtClean="0">
                <a:solidFill>
                  <a:prstClr val="black"/>
                </a:solidFill>
              </a:rPr>
              <a:t>Interviews with people in the street</a:t>
            </a:r>
          </a:p>
          <a:p>
            <a:pPr lvl="0">
              <a:spcBef>
                <a:spcPts val="0"/>
              </a:spcBef>
            </a:pPr>
            <a:r>
              <a:rPr lang="en-GB" sz="5000" dirty="0" smtClean="0">
                <a:solidFill>
                  <a:prstClr val="black"/>
                </a:solidFill>
              </a:rPr>
              <a:t>Eavesdropped &amp; recorded conversations in everyday places</a:t>
            </a:r>
          </a:p>
          <a:p>
            <a:pPr lvl="0">
              <a:spcBef>
                <a:spcPts val="0"/>
              </a:spcBef>
            </a:pPr>
            <a:r>
              <a:rPr lang="en-GB" sz="5000" dirty="0" smtClean="0">
                <a:solidFill>
                  <a:prstClr val="black"/>
                </a:solidFill>
              </a:rPr>
              <a:t>Observed people carrying out everyday activities – study of Bolton</a:t>
            </a:r>
          </a:p>
          <a:p>
            <a:pPr lvl="0">
              <a:spcBef>
                <a:spcPts val="0"/>
              </a:spcBef>
            </a:pPr>
            <a:r>
              <a:rPr lang="en-GB" sz="5000" dirty="0" smtClean="0">
                <a:solidFill>
                  <a:prstClr val="black"/>
                </a:solidFill>
              </a:rPr>
              <a:t>Photographs, film making</a:t>
            </a:r>
          </a:p>
          <a:p>
            <a:pPr lvl="0">
              <a:spcBef>
                <a:spcPts val="0"/>
              </a:spcBef>
            </a:pPr>
            <a:r>
              <a:rPr lang="en-GB" sz="5000" dirty="0" smtClean="0">
                <a:solidFill>
                  <a:prstClr val="black"/>
                </a:solidFill>
              </a:rPr>
              <a:t>Anthropological reports</a:t>
            </a:r>
          </a:p>
          <a:p>
            <a:pPr>
              <a:buNone/>
            </a:pPr>
            <a:endParaRPr lang="en-GB" sz="5000" dirty="0" smtClean="0">
              <a:solidFill>
                <a:prstClr val="black"/>
              </a:solidFill>
            </a:endParaRPr>
          </a:p>
          <a:p>
            <a:pPr>
              <a:buNone/>
            </a:pPr>
            <a:r>
              <a:rPr lang="en-GB" sz="5000" b="1" dirty="0" smtClean="0">
                <a:solidFill>
                  <a:srgbClr val="C00000"/>
                </a:solidFill>
              </a:rPr>
              <a:t>Wartime social survey </a:t>
            </a:r>
            <a:r>
              <a:rPr lang="en-GB" sz="5000" dirty="0" smtClean="0"/>
              <a:t>- used by the government during WW2 to investigate public morale</a:t>
            </a:r>
          </a:p>
          <a:p>
            <a:pPr>
              <a:buNone/>
            </a:pPr>
            <a:r>
              <a:rPr lang="en-GB" sz="5000" b="1" dirty="0" smtClean="0">
                <a:solidFill>
                  <a:srgbClr val="C00000"/>
                </a:solidFill>
              </a:rPr>
              <a:t>Late 1940s </a:t>
            </a:r>
            <a:r>
              <a:rPr lang="en-GB" sz="5000" dirty="0" smtClean="0"/>
              <a:t>– becomes a market research tool – stops in early 1950s.  </a:t>
            </a:r>
          </a:p>
          <a:p>
            <a:pPr>
              <a:buNone/>
            </a:pPr>
            <a:r>
              <a:rPr lang="en-GB" sz="5000" dirty="0" smtClean="0"/>
              <a:t>A large proportion of the material generated ended up at the University of Sussex</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5"/>
            <a:ext cx="10515600" cy="1122219"/>
          </a:xfrm>
          <a:solidFill>
            <a:srgbClr val="FFC000"/>
          </a:solidFill>
        </p:spPr>
        <p:txBody>
          <a:bodyPr>
            <a:normAutofit fontScale="90000"/>
          </a:bodyPr>
          <a:lstStyle/>
          <a:p>
            <a:r>
              <a:rPr lang="en-GB" b="1" dirty="0" smtClean="0">
                <a:solidFill>
                  <a:srgbClr val="C00000"/>
                </a:solidFill>
              </a:rPr>
              <a:t>ACCESSING HISTORICAL MATERIAL ONLINE: http</a:t>
            </a:r>
            <a:r>
              <a:rPr lang="en-GB" b="1" dirty="0">
                <a:solidFill>
                  <a:srgbClr val="C00000"/>
                </a:solidFill>
              </a:rPr>
              <a:t>://www.massobservation.amdigital.co.uk/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38200" y="1427018"/>
            <a:ext cx="10515600" cy="5223163"/>
          </a:xfrm>
        </p:spPr>
      </p:pic>
    </p:spTree>
    <p:extLst>
      <p:ext uri="{BB962C8B-B14F-4D97-AF65-F5344CB8AC3E}">
        <p14:creationId xmlns:p14="http://schemas.microsoft.com/office/powerpoint/2010/main" xmlns="" val="3533912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pPr algn="ctr"/>
            <a:r>
              <a:rPr lang="en-GB" b="1" dirty="0" smtClean="0">
                <a:solidFill>
                  <a:srgbClr val="C00000"/>
                </a:solidFill>
              </a:rPr>
              <a:t>Physical archives are held at The Keep, Brighton </a:t>
            </a:r>
            <a:r>
              <a:rPr lang="en-GB" b="1" dirty="0" smtClean="0"/>
              <a:t>(most of contemporary 1981+ archive not digitised)</a:t>
            </a:r>
            <a:endParaRPr lang="en-GB"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71056" y="1690688"/>
            <a:ext cx="11069780" cy="5070330"/>
          </a:xfrm>
        </p:spPr>
      </p:pic>
    </p:spTree>
    <p:extLst>
      <p:ext uri="{BB962C8B-B14F-4D97-AF65-F5344CB8AC3E}">
        <p14:creationId xmlns:p14="http://schemas.microsoft.com/office/powerpoint/2010/main" xmlns="" val="2947943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5125"/>
            <a:ext cx="11291453" cy="1048039"/>
          </a:xfrm>
          <a:solidFill>
            <a:schemeClr val="accent2">
              <a:lumMod val="20000"/>
              <a:lumOff val="80000"/>
            </a:schemeClr>
          </a:solidFill>
        </p:spPr>
        <p:txBody>
          <a:bodyPr>
            <a:normAutofit fontScale="90000"/>
          </a:bodyPr>
          <a:lstStyle/>
          <a:p>
            <a:pPr lvl="2" algn="ctr" rtl="0">
              <a:lnSpc>
                <a:spcPct val="90000"/>
              </a:lnSpc>
              <a:spcBef>
                <a:spcPct val="0"/>
              </a:spcBef>
            </a:pPr>
            <a:r>
              <a:rPr lang="en-GB" sz="4400" b="1" dirty="0" smtClean="0">
                <a:solidFill>
                  <a:srgbClr val="C00000"/>
                </a:solidFill>
                <a:latin typeface="Calibri" panose="020F0502020204030204" pitchFamily="34" charset="0"/>
              </a:rPr>
              <a:t/>
            </a:r>
            <a:br>
              <a:rPr lang="en-GB" sz="4400" b="1" dirty="0" smtClean="0">
                <a:solidFill>
                  <a:srgbClr val="C00000"/>
                </a:solidFill>
                <a:latin typeface="Calibri" panose="020F0502020204030204" pitchFamily="34" charset="0"/>
              </a:rPr>
            </a:br>
            <a:r>
              <a:rPr lang="en-GB" sz="4400" b="1" dirty="0">
                <a:solidFill>
                  <a:srgbClr val="C00000"/>
                </a:solidFill>
                <a:latin typeface="Calibri" panose="020F0502020204030204" pitchFamily="34" charset="0"/>
              </a:rPr>
              <a:t/>
            </a:r>
            <a:br>
              <a:rPr lang="en-GB" sz="4400" b="1" dirty="0">
                <a:solidFill>
                  <a:srgbClr val="C00000"/>
                </a:solidFill>
                <a:latin typeface="Calibri" panose="020F0502020204030204" pitchFamily="34" charset="0"/>
              </a:rPr>
            </a:br>
            <a:r>
              <a:rPr lang="en-GB" sz="4400" b="1" dirty="0" smtClean="0">
                <a:solidFill>
                  <a:srgbClr val="C00000"/>
                </a:solidFill>
                <a:latin typeface="Calibri" panose="020F0502020204030204" pitchFamily="34" charset="0"/>
              </a:rPr>
              <a:t>WHAT IS THE MASS OBSERVATION PROJECT? 1981 +</a:t>
            </a:r>
            <a:br>
              <a:rPr lang="en-GB" sz="4400" b="1" dirty="0" smtClean="0">
                <a:solidFill>
                  <a:srgbClr val="C00000"/>
                </a:solidFill>
                <a:latin typeface="Calibri" panose="020F0502020204030204" pitchFamily="34" charset="0"/>
              </a:rPr>
            </a:br>
            <a:endParaRPr lang="en-GB" sz="4400" dirty="0"/>
          </a:p>
        </p:txBody>
      </p:sp>
      <p:sp>
        <p:nvSpPr>
          <p:cNvPr id="3" name="Content Placeholder 2"/>
          <p:cNvSpPr>
            <a:spLocks noGrp="1"/>
          </p:cNvSpPr>
          <p:nvPr>
            <p:ph idx="1"/>
          </p:nvPr>
        </p:nvSpPr>
        <p:spPr>
          <a:xfrm>
            <a:off x="249383" y="1565564"/>
            <a:ext cx="11291452" cy="5292436"/>
          </a:xfrm>
          <a:solidFill>
            <a:schemeClr val="accent3">
              <a:lumMod val="20000"/>
              <a:lumOff val="80000"/>
            </a:schemeClr>
          </a:solidFill>
        </p:spPr>
        <p:txBody>
          <a:bodyPr>
            <a:normAutofit fontScale="70000" lnSpcReduction="20000"/>
          </a:bodyPr>
          <a:lstStyle/>
          <a:p>
            <a:pPr marL="0" lvl="2" indent="0">
              <a:spcBef>
                <a:spcPts val="1800"/>
              </a:spcBef>
              <a:buNone/>
              <a:defRPr/>
            </a:pPr>
            <a:r>
              <a:rPr lang="en-GB" sz="3200" dirty="0" smtClean="0">
                <a:solidFill>
                  <a:srgbClr val="C00000"/>
                </a:solidFill>
                <a:latin typeface="Calibri" panose="020F0502020204030204" pitchFamily="34" charset="0"/>
              </a:rPr>
              <a:t>Original historical archive was stored at the University of Sussex.</a:t>
            </a:r>
          </a:p>
          <a:p>
            <a:pPr marL="0" lvl="2" indent="0">
              <a:spcBef>
                <a:spcPts val="1800"/>
              </a:spcBef>
              <a:buNone/>
              <a:defRPr/>
            </a:pPr>
            <a:r>
              <a:rPr lang="en-GB" sz="3200" dirty="0" smtClean="0">
                <a:solidFill>
                  <a:srgbClr val="C00000"/>
                </a:solidFill>
                <a:latin typeface="Calibri" panose="020F0502020204030204" pitchFamily="34" charset="0"/>
              </a:rPr>
              <a:t>New Mass Observation Project began at the start of the 1980s at the University of Sussex . </a:t>
            </a:r>
          </a:p>
          <a:p>
            <a:pPr marL="0" lvl="2" indent="0">
              <a:spcBef>
                <a:spcPts val="1800"/>
              </a:spcBef>
              <a:buNone/>
              <a:defRPr/>
            </a:pPr>
            <a:r>
              <a:rPr lang="en-GB" sz="3200" dirty="0" smtClean="0">
                <a:solidFill>
                  <a:srgbClr val="C00000"/>
                </a:solidFill>
                <a:latin typeface="Calibri" panose="020F0502020204030204" pitchFamily="34" charset="0"/>
              </a:rPr>
              <a:t>The contemporary archive consists of the writing of a </a:t>
            </a:r>
            <a:r>
              <a:rPr lang="en-GB" sz="3200" dirty="0">
                <a:solidFill>
                  <a:srgbClr val="C00000"/>
                </a:solidFill>
                <a:latin typeface="Calibri" panose="020F0502020204030204" pitchFamily="34" charset="0"/>
              </a:rPr>
              <a:t>n</a:t>
            </a:r>
            <a:r>
              <a:rPr lang="en-GB" sz="3200" dirty="0" smtClean="0">
                <a:solidFill>
                  <a:srgbClr val="C00000"/>
                </a:solidFill>
                <a:latin typeface="Calibri" panose="020F0502020204030204" pitchFamily="34" charset="0"/>
              </a:rPr>
              <a:t>ational panel of 3768 (correct in May 2016) volunteer writers who have joined and left at different time points between 1981 and present day.</a:t>
            </a:r>
          </a:p>
          <a:p>
            <a:pPr marL="0" lvl="2" indent="0">
              <a:spcBef>
                <a:spcPts val="1800"/>
              </a:spcBef>
              <a:buNone/>
              <a:defRPr/>
            </a:pPr>
            <a:r>
              <a:rPr lang="en-GB" sz="3200" dirty="0" smtClean="0">
                <a:solidFill>
                  <a:srgbClr val="C00000"/>
                </a:solidFill>
                <a:latin typeface="Calibri" panose="020F0502020204030204" pitchFamily="34" charset="0"/>
              </a:rPr>
              <a:t>Writers are given </a:t>
            </a:r>
            <a:r>
              <a:rPr lang="en-GB" sz="3200" b="1" dirty="0" err="1" smtClean="0">
                <a:solidFill>
                  <a:srgbClr val="C00000"/>
                </a:solidFill>
                <a:latin typeface="Calibri" panose="020F0502020204030204" pitchFamily="34" charset="0"/>
              </a:rPr>
              <a:t>anonymised</a:t>
            </a:r>
            <a:r>
              <a:rPr lang="en-GB" sz="3200" b="1" dirty="0" smtClean="0">
                <a:solidFill>
                  <a:srgbClr val="C00000"/>
                </a:solidFill>
                <a:latin typeface="Calibri" panose="020F0502020204030204" pitchFamily="34" charset="0"/>
              </a:rPr>
              <a:t> identities </a:t>
            </a:r>
            <a:r>
              <a:rPr lang="en-GB" sz="3200" dirty="0" smtClean="0">
                <a:solidFill>
                  <a:srgbClr val="C00000"/>
                </a:solidFill>
                <a:latin typeface="Calibri" panose="020F0502020204030204" pitchFamily="34" charset="0"/>
              </a:rPr>
              <a:t>using numbers prefixed by a letter - e.g. A883 </a:t>
            </a:r>
          </a:p>
          <a:p>
            <a:pPr marL="0" lvl="2" indent="0">
              <a:spcBef>
                <a:spcPts val="1800"/>
              </a:spcBef>
              <a:buNone/>
              <a:defRPr/>
            </a:pPr>
            <a:r>
              <a:rPr lang="en-GB" sz="3200" dirty="0" smtClean="0">
                <a:solidFill>
                  <a:srgbClr val="C00000"/>
                </a:solidFill>
                <a:latin typeface="Calibri" panose="020F0502020204030204" pitchFamily="34" charset="0"/>
              </a:rPr>
              <a:t>They are asked to write this number and a brief demographic description on all their writing. </a:t>
            </a:r>
          </a:p>
          <a:p>
            <a:pPr marL="0" lvl="2" indent="0">
              <a:spcBef>
                <a:spcPts val="1800"/>
              </a:spcBef>
              <a:buNone/>
              <a:defRPr/>
            </a:pPr>
            <a:r>
              <a:rPr lang="en-GB" sz="3200" dirty="0" smtClean="0">
                <a:solidFill>
                  <a:srgbClr val="C00000"/>
                </a:solidFill>
                <a:latin typeface="Calibri" panose="020F0502020204030204" pitchFamily="34" charset="0"/>
              </a:rPr>
              <a:t>This will change over time – quality of description can vary - tensions between demographic data and writing – this makes MOP interesting!</a:t>
            </a:r>
            <a:endParaRPr lang="en-GB" sz="3200" smtClean="0">
              <a:solidFill>
                <a:srgbClr val="C00000"/>
              </a:solidFill>
              <a:latin typeface="Calibri" panose="020F0502020204030204" pitchFamily="34" charset="0"/>
            </a:endParaRPr>
          </a:p>
          <a:p>
            <a:pPr marL="0" lvl="2" indent="0">
              <a:spcBef>
                <a:spcPts val="1800"/>
              </a:spcBef>
              <a:buNone/>
              <a:defRPr/>
            </a:pPr>
            <a:r>
              <a:rPr lang="en-GB" sz="3200" b="1" i="1" dirty="0" smtClean="0">
                <a:solidFill>
                  <a:srgbClr val="C00000"/>
                </a:solidFill>
                <a:latin typeface="Calibri" panose="020F0502020204030204" pitchFamily="34" charset="0"/>
              </a:rPr>
              <a:t>	“B1898, female, 76, married but husband resident in nursing home, </a:t>
            </a:r>
            <a:r>
              <a:rPr lang="en-GB" sz="3200" b="1" i="1" dirty="0" err="1" smtClean="0">
                <a:solidFill>
                  <a:srgbClr val="C00000"/>
                </a:solidFill>
                <a:latin typeface="Calibri" panose="020F0502020204030204" pitchFamily="34" charset="0"/>
              </a:rPr>
              <a:t>Hailsham</a:t>
            </a:r>
            <a:r>
              <a:rPr lang="en-GB" sz="3200" b="1" i="1" dirty="0" smtClean="0">
                <a:solidFill>
                  <a:srgbClr val="C00000"/>
                </a:solidFill>
                <a:latin typeface="Calibri" panose="020F0502020204030204" pitchFamily="34" charset="0"/>
              </a:rPr>
              <a:t> East 	Sussex, claims assessor”</a:t>
            </a:r>
            <a:endParaRPr lang="en-GB" sz="3200" dirty="0" smtClean="0">
              <a:solidFill>
                <a:srgbClr val="C00000"/>
              </a:solidFill>
              <a:latin typeface="Calibri" panose="020F0502020204030204" pitchFamily="34" charset="0"/>
            </a:endParaRPr>
          </a:p>
          <a:p>
            <a:pPr marL="0" lvl="2" indent="0">
              <a:spcBef>
                <a:spcPts val="1800"/>
              </a:spcBef>
              <a:buNone/>
              <a:defRPr/>
            </a:pPr>
            <a:r>
              <a:rPr lang="en-GB" sz="3200" dirty="0" smtClean="0">
                <a:solidFill>
                  <a:srgbClr val="C00000"/>
                </a:solidFill>
                <a:latin typeface="Calibri" panose="020F0502020204030204" pitchFamily="34" charset="0"/>
              </a:rPr>
              <a:t>They are asked not to name others.  </a:t>
            </a:r>
          </a:p>
          <a:p>
            <a:pPr marL="0" lvl="2" indent="0">
              <a:spcBef>
                <a:spcPts val="1800"/>
              </a:spcBef>
              <a:buNone/>
              <a:defRPr/>
            </a:pPr>
            <a:r>
              <a:rPr lang="en-GB" sz="3200" dirty="0" smtClean="0">
                <a:solidFill>
                  <a:srgbClr val="C00000"/>
                </a:solidFill>
                <a:latin typeface="Calibri" panose="020F0502020204030204" pitchFamily="34" charset="0"/>
              </a:rPr>
              <a:t>Consent  has been given for secondary use.</a:t>
            </a:r>
          </a:p>
          <a:p>
            <a:pPr marL="0" lvl="2" indent="0">
              <a:spcBef>
                <a:spcPts val="1800"/>
              </a:spcBef>
              <a:buNone/>
              <a:defRPr/>
            </a:pPr>
            <a:endParaRPr lang="en-GB" sz="3200" dirty="0" smtClean="0">
              <a:solidFill>
                <a:srgbClr val="C00000"/>
              </a:solidFill>
              <a:latin typeface="Calibri" panose="020F0502020204030204" pitchFamily="34" charset="0"/>
            </a:endParaRPr>
          </a:p>
          <a:p>
            <a:pPr marL="0" lvl="2" indent="0">
              <a:spcBef>
                <a:spcPts val="1000"/>
              </a:spcBef>
              <a:buNone/>
            </a:pPr>
            <a:endParaRPr lang="en-GB" sz="3200" dirty="0" smtClean="0">
              <a:solidFill>
                <a:srgbClr val="C00000"/>
              </a:solidFill>
              <a:latin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xmlns="" val="4148525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5125"/>
            <a:ext cx="11291453" cy="1048039"/>
          </a:xfrm>
          <a:solidFill>
            <a:schemeClr val="accent2">
              <a:lumMod val="20000"/>
              <a:lumOff val="80000"/>
            </a:schemeClr>
          </a:solidFill>
        </p:spPr>
        <p:txBody>
          <a:bodyPr>
            <a:normAutofit fontScale="90000"/>
          </a:bodyPr>
          <a:lstStyle/>
          <a:p>
            <a:pPr lvl="2" algn="ctr" rtl="0">
              <a:lnSpc>
                <a:spcPct val="90000"/>
              </a:lnSpc>
              <a:spcBef>
                <a:spcPct val="0"/>
              </a:spcBef>
            </a:pPr>
            <a:r>
              <a:rPr lang="en-GB" sz="4400" b="1" dirty="0" smtClean="0">
                <a:solidFill>
                  <a:srgbClr val="C00000"/>
                </a:solidFill>
                <a:latin typeface="Calibri" panose="020F0502020204030204" pitchFamily="34" charset="0"/>
              </a:rPr>
              <a:t/>
            </a:r>
            <a:br>
              <a:rPr lang="en-GB" sz="4400" b="1" dirty="0" smtClean="0">
                <a:solidFill>
                  <a:srgbClr val="C00000"/>
                </a:solidFill>
                <a:latin typeface="Calibri" panose="020F0502020204030204" pitchFamily="34" charset="0"/>
              </a:rPr>
            </a:br>
            <a:r>
              <a:rPr lang="en-GB" sz="4400" b="1" dirty="0">
                <a:solidFill>
                  <a:srgbClr val="C00000"/>
                </a:solidFill>
                <a:latin typeface="Calibri" panose="020F0502020204030204" pitchFamily="34" charset="0"/>
              </a:rPr>
              <a:t/>
            </a:r>
            <a:br>
              <a:rPr lang="en-GB" sz="4400" b="1" dirty="0">
                <a:solidFill>
                  <a:srgbClr val="C00000"/>
                </a:solidFill>
                <a:latin typeface="Calibri" panose="020F0502020204030204" pitchFamily="34" charset="0"/>
              </a:rPr>
            </a:br>
            <a:r>
              <a:rPr lang="en-GB" sz="4400" b="1" dirty="0" smtClean="0">
                <a:solidFill>
                  <a:srgbClr val="C00000"/>
                </a:solidFill>
                <a:latin typeface="Calibri" panose="020F0502020204030204" pitchFamily="34" charset="0"/>
              </a:rPr>
              <a:t>WHAT DO THEY WRITE?</a:t>
            </a:r>
            <a:br>
              <a:rPr lang="en-GB" sz="4400" b="1" dirty="0" smtClean="0">
                <a:solidFill>
                  <a:srgbClr val="C00000"/>
                </a:solidFill>
                <a:latin typeface="Calibri" panose="020F0502020204030204" pitchFamily="34" charset="0"/>
              </a:rPr>
            </a:br>
            <a:endParaRPr lang="en-GB" sz="4400" dirty="0"/>
          </a:p>
        </p:txBody>
      </p:sp>
      <p:sp>
        <p:nvSpPr>
          <p:cNvPr id="3" name="Content Placeholder 2"/>
          <p:cNvSpPr>
            <a:spLocks noGrp="1"/>
          </p:cNvSpPr>
          <p:nvPr>
            <p:ph idx="1"/>
          </p:nvPr>
        </p:nvSpPr>
        <p:spPr>
          <a:xfrm>
            <a:off x="249383" y="1565564"/>
            <a:ext cx="11291452" cy="5001491"/>
          </a:xfrm>
          <a:solidFill>
            <a:schemeClr val="accent3">
              <a:lumMod val="20000"/>
              <a:lumOff val="80000"/>
            </a:schemeClr>
          </a:solidFill>
        </p:spPr>
        <p:txBody>
          <a:bodyPr>
            <a:normAutofit/>
          </a:bodyPr>
          <a:lstStyle/>
          <a:p>
            <a:pPr marL="0" lvl="2" indent="0">
              <a:spcBef>
                <a:spcPts val="1800"/>
              </a:spcBef>
              <a:buNone/>
              <a:defRPr/>
            </a:pPr>
            <a:r>
              <a:rPr lang="en-GB" sz="3200" dirty="0" smtClean="0">
                <a:solidFill>
                  <a:srgbClr val="C00000"/>
                </a:solidFill>
                <a:latin typeface="Calibri" panose="020F0502020204030204" pitchFamily="34" charset="0"/>
              </a:rPr>
              <a:t>Primary source of writing are responses to DIRECTIVES.</a:t>
            </a:r>
          </a:p>
          <a:p>
            <a:pPr marL="0" lvl="2" indent="0">
              <a:spcBef>
                <a:spcPts val="1800"/>
              </a:spcBef>
              <a:buNone/>
              <a:defRPr/>
            </a:pPr>
            <a:r>
              <a:rPr lang="en-GB" sz="3200" dirty="0" smtClean="0">
                <a:solidFill>
                  <a:srgbClr val="C00000"/>
                </a:solidFill>
                <a:latin typeface="Calibri" panose="020F0502020204030204" pitchFamily="34" charset="0"/>
              </a:rPr>
              <a:t> 2 or 3 sets of themed  questions/directives on different topics, sent out by the archive to writers 3 times a year.</a:t>
            </a:r>
          </a:p>
          <a:p>
            <a:pPr marL="0" lvl="2" indent="0">
              <a:spcBef>
                <a:spcPts val="1800"/>
              </a:spcBef>
              <a:buNone/>
              <a:defRPr/>
            </a:pPr>
            <a:r>
              <a:rPr lang="en-GB" sz="3200" dirty="0" smtClean="0">
                <a:solidFill>
                  <a:srgbClr val="C00000"/>
                </a:solidFill>
                <a:latin typeface="Calibri" panose="020F0502020204030204" pitchFamily="34" charset="0"/>
              </a:rPr>
              <a:t>Directives ask for writers’:</a:t>
            </a:r>
          </a:p>
          <a:p>
            <a:r>
              <a:rPr lang="en-GB" i="1" dirty="0" smtClean="0">
                <a:solidFill>
                  <a:srgbClr val="C00000"/>
                </a:solidFill>
              </a:rPr>
              <a:t>Views</a:t>
            </a:r>
            <a:r>
              <a:rPr lang="en-GB" dirty="0" smtClean="0"/>
              <a:t> </a:t>
            </a:r>
            <a:r>
              <a:rPr lang="en-GB" dirty="0"/>
              <a:t>on issues such as</a:t>
            </a:r>
            <a:r>
              <a:rPr lang="en-GB" dirty="0" smtClean="0"/>
              <a:t>: </a:t>
            </a:r>
            <a:r>
              <a:rPr lang="en-GB" dirty="0"/>
              <a:t>the NHS, </a:t>
            </a:r>
            <a:r>
              <a:rPr lang="en-GB" dirty="0" smtClean="0"/>
              <a:t>legislation</a:t>
            </a:r>
            <a:r>
              <a:rPr lang="en-GB" dirty="0"/>
              <a:t>, </a:t>
            </a:r>
            <a:r>
              <a:rPr lang="en-GB" dirty="0" smtClean="0"/>
              <a:t>general elections</a:t>
            </a:r>
            <a:r>
              <a:rPr lang="en-GB" dirty="0"/>
              <a:t>, wars, class, race, </a:t>
            </a:r>
            <a:r>
              <a:rPr lang="en-GB" dirty="0" smtClean="0"/>
              <a:t>new advances in science or technology, </a:t>
            </a:r>
            <a:r>
              <a:rPr lang="en-GB" dirty="0"/>
              <a:t>and topical </a:t>
            </a:r>
            <a:r>
              <a:rPr lang="en-GB" dirty="0" smtClean="0"/>
              <a:t>events </a:t>
            </a:r>
            <a:r>
              <a:rPr lang="en-GB" dirty="0"/>
              <a:t> </a:t>
            </a:r>
          </a:p>
          <a:p>
            <a:r>
              <a:rPr lang="en-GB" i="1" dirty="0" smtClean="0">
                <a:solidFill>
                  <a:srgbClr val="C00000"/>
                </a:solidFill>
              </a:rPr>
              <a:t>Descriptions</a:t>
            </a:r>
            <a:r>
              <a:rPr lang="en-GB" dirty="0" smtClean="0"/>
              <a:t> </a:t>
            </a:r>
            <a:r>
              <a:rPr lang="en-GB" dirty="0"/>
              <a:t>of their lives, such as </a:t>
            </a:r>
            <a:r>
              <a:rPr lang="en-GB" dirty="0" smtClean="0"/>
              <a:t>their experience </a:t>
            </a:r>
            <a:r>
              <a:rPr lang="en-GB" dirty="0"/>
              <a:t>of the labour market, voluntarism, unemployment, bereavement, </a:t>
            </a:r>
            <a:r>
              <a:rPr lang="en-GB" dirty="0" smtClean="0"/>
              <a:t>family, having a pet.</a:t>
            </a:r>
            <a:endParaRPr lang="en-GB" dirty="0"/>
          </a:p>
          <a:p>
            <a:pPr marL="228600" lvl="2">
              <a:spcBef>
                <a:spcPts val="1000"/>
              </a:spcBef>
            </a:pPr>
            <a:r>
              <a:rPr lang="en-GB" sz="2800" i="1" dirty="0" smtClean="0">
                <a:solidFill>
                  <a:srgbClr val="C00000"/>
                </a:solidFill>
              </a:rPr>
              <a:t>Descriptions</a:t>
            </a:r>
            <a:r>
              <a:rPr lang="en-GB" sz="2800" dirty="0" smtClean="0"/>
              <a:t> </a:t>
            </a:r>
            <a:r>
              <a:rPr lang="en-GB" sz="2800" dirty="0"/>
              <a:t>of themselves, for example, their class, wellbeing, or sense of belonging to community</a:t>
            </a:r>
            <a:r>
              <a:rPr lang="en-GB" sz="2800" dirty="0" smtClean="0"/>
              <a:t>.</a:t>
            </a:r>
            <a:r>
              <a:rPr lang="en-GB" sz="2800" dirty="0">
                <a:solidFill>
                  <a:srgbClr val="C00000"/>
                </a:solidFill>
                <a:latin typeface="Calibri" panose="020F0502020204030204" pitchFamily="34" charset="0"/>
              </a:rPr>
              <a:t> </a:t>
            </a:r>
            <a:endParaRPr lang="en-GB" sz="2800" dirty="0" smtClean="0">
              <a:solidFill>
                <a:srgbClr val="C00000"/>
              </a:solidFill>
              <a:latin typeface="Calibri" panose="020F0502020204030204" pitchFamily="34" charset="0"/>
            </a:endParaRPr>
          </a:p>
          <a:p>
            <a:pPr marL="0" lvl="2" indent="0">
              <a:spcBef>
                <a:spcPts val="1000"/>
              </a:spcBef>
              <a:buNone/>
            </a:pPr>
            <a:endParaRPr lang="en-GB" sz="3200" dirty="0" smtClean="0">
              <a:solidFill>
                <a:srgbClr val="C00000"/>
              </a:solidFill>
              <a:latin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xmlns="" val="4148525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365125"/>
            <a:ext cx="10882745" cy="1325563"/>
          </a:xfrm>
          <a:solidFill>
            <a:schemeClr val="accent2">
              <a:lumMod val="20000"/>
              <a:lumOff val="80000"/>
            </a:schemeClr>
          </a:solidFill>
        </p:spPr>
        <p:txBody>
          <a:bodyPr>
            <a:normAutofit fontScale="90000"/>
          </a:bodyPr>
          <a:lstStyle/>
          <a:p>
            <a:pPr marL="0" lvl="2" indent="0" algn="ctr">
              <a:spcBef>
                <a:spcPts val="1800"/>
              </a:spcBef>
              <a:defRPr/>
            </a:pPr>
            <a:r>
              <a:rPr lang="en-GB" sz="3600" b="1" dirty="0" smtClean="0">
                <a:solidFill>
                  <a:srgbClr val="C00000"/>
                </a:solidFill>
                <a:latin typeface="Calibri" panose="020F0502020204030204" pitchFamily="34" charset="0"/>
              </a:rPr>
              <a:t/>
            </a:r>
            <a:br>
              <a:rPr lang="en-GB" sz="3600" b="1" dirty="0" smtClean="0">
                <a:solidFill>
                  <a:srgbClr val="C00000"/>
                </a:solidFill>
                <a:latin typeface="Calibri" panose="020F0502020204030204" pitchFamily="34" charset="0"/>
              </a:rPr>
            </a:br>
            <a:r>
              <a:rPr lang="en-GB" sz="4400" b="1" dirty="0" smtClean="0">
                <a:solidFill>
                  <a:srgbClr val="C00000"/>
                </a:solidFill>
                <a:latin typeface="Calibri" panose="020F0502020204030204" pitchFamily="34" charset="0"/>
              </a:rPr>
              <a:t>DIRECTIVES: thought up by archive staff or commissioned by researchers</a:t>
            </a:r>
            <a:r>
              <a:rPr lang="en-GB" sz="3600" b="1" dirty="0" smtClean="0">
                <a:solidFill>
                  <a:srgbClr val="C00000"/>
                </a:solidFill>
                <a:latin typeface="Calibri" panose="020F0502020204030204" pitchFamily="34" charset="0"/>
              </a:rPr>
              <a:t/>
            </a:r>
            <a:br>
              <a:rPr lang="en-GB" sz="3600" b="1" dirty="0" smtClean="0">
                <a:solidFill>
                  <a:srgbClr val="C00000"/>
                </a:solidFill>
                <a:latin typeface="Calibri" panose="020F0502020204030204" pitchFamily="34" charset="0"/>
              </a:rPr>
            </a:br>
            <a:r>
              <a:rPr lang="en-GB" sz="3600" b="1" dirty="0">
                <a:solidFill>
                  <a:srgbClr val="C00000"/>
                </a:solidFill>
                <a:latin typeface="Calibri" panose="020F0502020204030204" pitchFamily="34" charset="0"/>
              </a:rPr>
              <a:t/>
            </a:r>
            <a:br>
              <a:rPr lang="en-GB" sz="3600" b="1" dirty="0">
                <a:solidFill>
                  <a:srgbClr val="C00000"/>
                </a:solidFill>
                <a:latin typeface="Calibri" panose="020F0502020204030204" pitchFamily="34" charset="0"/>
              </a:rPr>
            </a:br>
            <a:endParaRPr lang="en-GB" dirty="0"/>
          </a:p>
        </p:txBody>
      </p:sp>
      <p:pic>
        <p:nvPicPr>
          <p:cNvPr id="4" name="Content Placeholder 3"/>
          <p:cNvPicPr>
            <a:picLocks noGrp="1" noChangeAspect="1"/>
          </p:cNvPicPr>
          <p:nvPr>
            <p:ph idx="1"/>
          </p:nvPr>
        </p:nvPicPr>
        <p:blipFill>
          <a:blip r:embed="rId3" cstate="print"/>
          <a:stretch>
            <a:fillRect/>
          </a:stretch>
        </p:blipFill>
        <p:spPr>
          <a:xfrm>
            <a:off x="435430" y="1793174"/>
            <a:ext cx="5027219" cy="5064826"/>
          </a:xfrm>
          <a:prstGeom prst="rect">
            <a:avLst/>
          </a:prstGeom>
          <a:solidFill>
            <a:schemeClr val="accent1">
              <a:lumMod val="20000"/>
              <a:lumOff val="80000"/>
            </a:schemeClr>
          </a:solidFill>
        </p:spPr>
      </p:pic>
      <p:pic>
        <p:nvPicPr>
          <p:cNvPr id="1026" name="Picture 2"/>
          <p:cNvPicPr>
            <a:picLocks noChangeAspect="1" noChangeArrowheads="1"/>
          </p:cNvPicPr>
          <p:nvPr/>
        </p:nvPicPr>
        <p:blipFill>
          <a:blip r:embed="rId4" cstate="print"/>
          <a:srcRect/>
          <a:stretch>
            <a:fillRect/>
          </a:stretch>
        </p:blipFill>
        <p:spPr bwMode="auto">
          <a:xfrm>
            <a:off x="5637316" y="1758972"/>
            <a:ext cx="5699492" cy="5099028"/>
          </a:xfrm>
          <a:prstGeom prst="rect">
            <a:avLst/>
          </a:prstGeom>
          <a:noFill/>
          <a:ln w="9525">
            <a:noFill/>
            <a:miter lim="800000"/>
            <a:headEnd/>
            <a:tailEnd/>
          </a:ln>
        </p:spPr>
      </p:pic>
    </p:spTree>
    <p:extLst>
      <p:ext uri="{BB962C8B-B14F-4D97-AF65-F5344CB8AC3E}">
        <p14:creationId xmlns:p14="http://schemas.microsoft.com/office/powerpoint/2010/main" xmlns="" val="820835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3813</TotalTime>
  <Words>2008</Words>
  <Application>Microsoft Office PowerPoint</Application>
  <PresentationFormat>Custom</PresentationFormat>
  <Paragraphs>232</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WHAT IS MASS OBSERVATION?   Dr Rose Lindsey ESRC RESEARCH METHODS FESTIVAL 2016 R.Lindsey@soton.ac.uk       </vt:lpstr>
      <vt:lpstr>2016: MASS OBSERVATION ARCHIVE</vt:lpstr>
      <vt:lpstr>MASS OBSERVATION 1937-50s ‘Anthropology at Home’  (New Statesman, 30/01/1937)</vt:lpstr>
      <vt:lpstr>MASS OBSERVATION 1937-50s ‘Anthropology at Home’  (New Statesman, 30/01/1937)</vt:lpstr>
      <vt:lpstr>ACCESSING HISTORICAL MATERIAL ONLINE: http://www.massobservation.amdigital.co.uk/</vt:lpstr>
      <vt:lpstr>Physical archives are held at The Keep, Brighton (most of contemporary 1981+ archive not digitised)</vt:lpstr>
      <vt:lpstr>  WHAT IS THE MASS OBSERVATION PROJECT? 1981 + </vt:lpstr>
      <vt:lpstr>  WHAT DO THEY WRITE? </vt:lpstr>
      <vt:lpstr> DIRECTIVES: thought up by archive staff or commissioned by researchers  </vt:lpstr>
      <vt:lpstr>EXAMPLES OF DIRECTIVES</vt:lpstr>
      <vt:lpstr>    DIRECTIVES ARE RESEARCH INSTRUMENTS:    </vt:lpstr>
      <vt:lpstr> NOT ALL WRITERS RESPOND TO DIRECTIVES NOT ALL WRITERS STICK TO THE SUGGESTED FORMAT NOT ALL WRITERS RESPOND TO THE QUESTIONS ASKED…. </vt:lpstr>
      <vt:lpstr>RESPONSES TO DIRECTIVES</vt:lpstr>
      <vt:lpstr>How responses are produced</vt:lpstr>
      <vt:lpstr>WHO ARE THE MASS OBSERVATION WRITERS? </vt:lpstr>
      <vt:lpstr>Who are the Mass Observation Project writers? </vt:lpstr>
      <vt:lpstr>MOP WRITERS’ CHARACTERISTICS</vt:lpstr>
      <vt:lpstr>MOP RESPONDENTS COMPARED TO GENERAL POPULATION AND VOLUNTEERS  D.Kamerade@bham.ac.uk</vt:lpstr>
      <vt:lpstr>USES OF MOP: SOURCE OF SECONDARY DATA</vt:lpstr>
      <vt:lpstr>Using MOP with survey data: following 40 writers through time</vt:lpstr>
      <vt:lpstr>CONTACT DETAILS</vt:lpstr>
      <vt:lpstr>Slide 22</vt:lpstr>
      <vt:lpstr>Articles on Mass Observation</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R.</dc:creator>
  <cp:lastModifiedBy>Rose</cp:lastModifiedBy>
  <cp:revision>405</cp:revision>
  <cp:lastPrinted>2016-04-06T16:13:36Z</cp:lastPrinted>
  <dcterms:created xsi:type="dcterms:W3CDTF">2015-04-09T14:18:23Z</dcterms:created>
  <dcterms:modified xsi:type="dcterms:W3CDTF">2016-07-06T10:44:44Z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136689534</vt:i4>
  </property>
  <property fmtid="{D5CDD505-2E9C-101B-9397-08002B2CF9AE}" pid="3" name="_NewReviewCycle">
    <vt:lpwstr/>
  </property>
  <property fmtid="{D5CDD505-2E9C-101B-9397-08002B2CF9AE}" pid="4" name="_EmailSubject">
    <vt:lpwstr>BSA conference</vt:lpwstr>
  </property>
  <property fmtid="{D5CDD505-2E9C-101B-9397-08002B2CF9AE}" pid="5" name="_AuthorEmailDisplayName">
    <vt:lpwstr>Lindsey R.</vt:lpwstr>
  </property>
</Properties>
</file>