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1" r:id="rId3"/>
    <p:sldId id="292" r:id="rId4"/>
    <p:sldId id="293" r:id="rId5"/>
    <p:sldId id="264" r:id="rId6"/>
    <p:sldId id="265" r:id="rId7"/>
    <p:sldId id="289" r:id="rId8"/>
    <p:sldId id="290" r:id="rId9"/>
    <p:sldId id="268" r:id="rId10"/>
    <p:sldId id="269" r:id="rId11"/>
    <p:sldId id="270" r:id="rId12"/>
    <p:sldId id="272" r:id="rId13"/>
    <p:sldId id="286" r:id="rId14"/>
    <p:sldId id="285" r:id="rId15"/>
    <p:sldId id="287" r:id="rId16"/>
    <p:sldId id="288" r:id="rId17"/>
    <p:sldId id="275" r:id="rId18"/>
    <p:sldId id="276" r:id="rId19"/>
    <p:sldId id="261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94" r:id="rId28"/>
    <p:sldId id="277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9803"/>
    <a:srgbClr val="003D6E"/>
    <a:srgbClr val="8BBD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50" autoAdjust="0"/>
    <p:restoredTop sz="94660"/>
  </p:normalViewPr>
  <p:slideViewPr>
    <p:cSldViewPr>
      <p:cViewPr varScale="1">
        <p:scale>
          <a:sx n="95" d="100"/>
          <a:sy n="95" d="100"/>
        </p:scale>
        <p:origin x="1166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3872" y="1988840"/>
            <a:ext cx="7270576" cy="1512168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600" baseline="0">
                <a:solidFill>
                  <a:srgbClr val="003D6E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3573016"/>
            <a:ext cx="6984776" cy="1512168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pic>
        <p:nvPicPr>
          <p:cNvPr id="1028" name="Picture 4" descr="R:\CENTRES\NCRM\Publicity\Logos\NCRM Logo\NCRM logo for Word and PowerPoint\NCRM Logo Horizontal (CMYK)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32656"/>
            <a:ext cx="3096344" cy="378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R:\CENTRES\NCRM\Publicity\Logos\ESRC\JPG RGB Large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257205"/>
            <a:ext cx="581845" cy="484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:\CENTRES\NCRM\Publicity\Logos\University of Southampton\university logo copy.jp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6391078"/>
            <a:ext cx="1944216" cy="422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R:\CENTRES\NCRM\Publicity\Logos\Other\TAB_col_white_background.pn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6381328"/>
            <a:ext cx="936104" cy="39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R:\CENTRES\NCRM\Publicity\Logos\Other\298px-University_of_Edinburgh_logo.svg.pn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6305938"/>
            <a:ext cx="504056" cy="507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\\soton.ac.uk\ude\personalfiles\users\kjph1a06\mydesktop\background_topleftGreen.pn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3574849" cy="2924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\\soton.ac.uk\ude\personalfiles\users\kjph1a06\mydesktop\background_bottomrightOrange.png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857634"/>
            <a:ext cx="2348011" cy="2009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1044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kjph1a06\Downloads\small_green_triangles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58" y="-8878"/>
            <a:ext cx="1768923" cy="1781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340768"/>
            <a:ext cx="8291264" cy="576064"/>
          </a:xfrm>
        </p:spPr>
        <p:txBody>
          <a:bodyPr anchor="t">
            <a:noAutofit/>
          </a:bodyPr>
          <a:lstStyle>
            <a:lvl1pPr>
              <a:defRPr sz="3200" baseline="0">
                <a:solidFill>
                  <a:srgbClr val="003D6E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988840"/>
            <a:ext cx="8291264" cy="4320480"/>
          </a:xfrm>
        </p:spPr>
        <p:txBody>
          <a:bodyPr/>
          <a:lstStyle>
            <a:lvl1pPr>
              <a:buClr>
                <a:schemeClr val="bg1">
                  <a:lumMod val="75000"/>
                </a:schemeClr>
              </a:buClr>
              <a:defRPr sz="2800"/>
            </a:lvl1pPr>
            <a:lvl2pPr>
              <a:buClr>
                <a:schemeClr val="bg1">
                  <a:lumMod val="75000"/>
                </a:schemeClr>
              </a:buClr>
              <a:defRPr sz="2400"/>
            </a:lvl2pPr>
            <a:lvl3pPr>
              <a:buClr>
                <a:schemeClr val="bg1">
                  <a:lumMod val="75000"/>
                </a:schemeClr>
              </a:buClr>
              <a:defRPr sz="2000"/>
            </a:lvl3pPr>
            <a:lvl4pPr>
              <a:buClr>
                <a:schemeClr val="bg1">
                  <a:lumMod val="75000"/>
                </a:schemeClr>
              </a:buClr>
              <a:defRPr sz="1800"/>
            </a:lvl4pPr>
            <a:lvl5pPr>
              <a:buClr>
                <a:schemeClr val="bg1">
                  <a:lumMod val="75000"/>
                </a:schemeClr>
              </a:buCl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pic>
        <p:nvPicPr>
          <p:cNvPr id="9" name="Picture 4" descr="R:\CENTRES\NCRM\Publicity\Logos\NCRM Logo\NCRM logo for Word and PowerPoint\NCRM Logo Horizontal (CMYK)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32656"/>
            <a:ext cx="3096344" cy="378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88230" y="6304235"/>
            <a:ext cx="2133600" cy="365125"/>
          </a:xfrm>
        </p:spPr>
        <p:txBody>
          <a:bodyPr/>
          <a:lstStyle>
            <a:lvl1pPr>
              <a:defRPr sz="1200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FA53D53-8024-485A-AF10-8351CA8F8D5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4167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552" y="4149080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3800" u="none" baseline="0">
                <a:solidFill>
                  <a:srgbClr val="FD9803"/>
                </a:solidFill>
                <a:latin typeface="Gill Sans MT" panose="020B05020201040202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6BA3B-96CA-4DEA-A85B-351F07F12EB3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4" descr="R:\CENTRES\NCRM\Publicity\Logos\NCRM Logo\NCRM logo for Word and PowerPoint\NCRM Logo Horizontal (CMYK)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32656"/>
            <a:ext cx="3096344" cy="378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\\soton.ac.uk\ude\personalfiles\users\kjph1a06\mydesktop\background_bottomrightOrange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867" y="4856884"/>
            <a:ext cx="2348011" cy="2009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5376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6BA3B-96CA-4DEA-A85B-351F07F12EB3}" type="slidenum">
              <a:rPr lang="en-GB" smtClean="0"/>
              <a:t>‹#›</a:t>
            </a:fld>
            <a:endParaRPr lang="en-GB"/>
          </a:p>
        </p:txBody>
      </p:sp>
      <p:pic>
        <p:nvPicPr>
          <p:cNvPr id="5" name="Picture 4" descr="R:\CENTRES\NCRM\Publicity\Logos\NCRM Logo\NCRM logo for Word and PowerPoint\NCRM Logo Horizontal (CMYK)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32656"/>
            <a:ext cx="3096344" cy="378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51520" y="710648"/>
            <a:ext cx="4968552" cy="918152"/>
          </a:xfrm>
        </p:spPr>
        <p:txBody>
          <a:bodyPr anchor="t">
            <a:noAutofit/>
          </a:bodyPr>
          <a:lstStyle>
            <a:lvl1pPr>
              <a:defRPr sz="2800">
                <a:solidFill>
                  <a:srgbClr val="003D6E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2037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kjph1a06\Downloads\small_green_triangles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58" y="-8878"/>
            <a:ext cx="1768923" cy="1781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340768"/>
            <a:ext cx="8291264" cy="580926"/>
          </a:xfrm>
        </p:spPr>
        <p:txBody>
          <a:bodyPr anchor="t">
            <a:noAutofit/>
          </a:bodyPr>
          <a:lstStyle>
            <a:lvl1pPr>
              <a:defRPr sz="3200" baseline="0">
                <a:solidFill>
                  <a:srgbClr val="003D6E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536" y="1988840"/>
            <a:ext cx="4038600" cy="4320480"/>
          </a:xfrm>
        </p:spPr>
        <p:txBody>
          <a:bodyPr/>
          <a:lstStyle>
            <a:lvl1pPr>
              <a:buClr>
                <a:schemeClr val="bg1">
                  <a:lumMod val="75000"/>
                </a:schemeClr>
              </a:buClr>
              <a:defRPr sz="2800"/>
            </a:lvl1pPr>
            <a:lvl2pPr>
              <a:buClr>
                <a:schemeClr val="bg1">
                  <a:lumMod val="75000"/>
                </a:schemeClr>
              </a:buClr>
              <a:defRPr sz="2400"/>
            </a:lvl2pPr>
            <a:lvl3pPr>
              <a:buClr>
                <a:schemeClr val="bg1">
                  <a:lumMod val="75000"/>
                </a:schemeClr>
              </a:buClr>
              <a:defRPr sz="2000"/>
            </a:lvl3pPr>
            <a:lvl4pPr>
              <a:buClr>
                <a:schemeClr val="bg1">
                  <a:lumMod val="75000"/>
                </a:schemeClr>
              </a:buClr>
              <a:defRPr sz="1800"/>
            </a:lvl4pPr>
            <a:lvl5pPr>
              <a:buClr>
                <a:schemeClr val="bg1">
                  <a:lumMod val="75000"/>
                </a:schemeClr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8840"/>
            <a:ext cx="4038600" cy="4320480"/>
          </a:xfrm>
        </p:spPr>
        <p:txBody>
          <a:bodyPr/>
          <a:lstStyle>
            <a:lvl1pPr>
              <a:buClr>
                <a:schemeClr val="bg1">
                  <a:lumMod val="75000"/>
                </a:schemeClr>
              </a:buClr>
              <a:defRPr sz="2800"/>
            </a:lvl1pPr>
            <a:lvl2pPr>
              <a:buClr>
                <a:schemeClr val="bg1">
                  <a:lumMod val="75000"/>
                </a:schemeClr>
              </a:buClr>
              <a:defRPr sz="2400"/>
            </a:lvl2pPr>
            <a:lvl3pPr>
              <a:buClr>
                <a:schemeClr val="bg1">
                  <a:lumMod val="75000"/>
                </a:schemeClr>
              </a:buClr>
              <a:defRPr sz="2000"/>
            </a:lvl3pPr>
            <a:lvl4pPr>
              <a:buClr>
                <a:schemeClr val="bg1">
                  <a:lumMod val="75000"/>
                </a:schemeClr>
              </a:buClr>
              <a:defRPr sz="1800"/>
            </a:lvl4pPr>
            <a:lvl5pPr>
              <a:buClr>
                <a:schemeClr val="bg1">
                  <a:lumMod val="75000"/>
                </a:schemeClr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6BA3B-96CA-4DEA-A85B-351F07F12EB3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 descr="R:\CENTRES\NCRM\Publicity\Logos\NCRM Logo\NCRM logo for Word and PowerPoint\NCRM Logo Horizontal (CMYK)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32656"/>
            <a:ext cx="3096344" cy="378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2472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BD830-2B73-47E2-B7C6-7ED86D7FD57B}" type="datetimeFigureOut">
              <a:rPr lang="en-GB" smtClean="0"/>
              <a:t>05/07/2016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6BA3B-96CA-4DEA-A85B-351F07F12EB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4512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5" r:id="rId4"/>
    <p:sldLayoutId id="2147483652" r:id="rId5"/>
  </p:sldLayoutIdLst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rgbClr val="003D6E"/>
          </a:solidFill>
          <a:latin typeface="Gill Sans MT" panose="020B0502020104020203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 panose="020B0604020202020204" pitchFamily="34" charset="0"/>
        <a:buChar char="•"/>
        <a:defRPr sz="3200" kern="12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crm.ac.uk/research/WP6/wp6.php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b="1" dirty="0"/>
              <a:t>'Statistics Anxiety' A Fairy Tale For Our Times?</a:t>
            </a:r>
            <a:endParaRPr lang="en-GB" b="1" dirty="0">
              <a:solidFill>
                <a:srgbClr val="003D6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3717032"/>
            <a:ext cx="6984776" cy="1368152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Kevin </a:t>
            </a:r>
            <a:r>
              <a:rPr lang="en-GB" dirty="0" smtClean="0"/>
              <a:t>Ralston and John </a:t>
            </a:r>
            <a:r>
              <a:rPr lang="en-GB" dirty="0" err="1" smtClean="0"/>
              <a:t>MacInnes</a:t>
            </a:r>
            <a:endParaRPr lang="en-GB" dirty="0" smtClean="0"/>
          </a:p>
          <a:p>
            <a:r>
              <a:rPr lang="en-GB" dirty="0" smtClean="0"/>
              <a:t>Project team: Graham </a:t>
            </a:r>
            <a:r>
              <a:rPr lang="en-GB" dirty="0"/>
              <a:t>Crow and Vernon Gayle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47664" y="5229200"/>
            <a:ext cx="5760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NCRM RFM festival, 6</a:t>
            </a:r>
            <a:r>
              <a:rPr lang="en-GB" baseline="30000" dirty="0" smtClean="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July 2016</a:t>
            </a:r>
          </a:p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kev.ralston@ed.ac.uk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89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 literature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988840"/>
            <a:ext cx="8291264" cy="4752528"/>
          </a:xfrm>
        </p:spPr>
        <p:txBody>
          <a:bodyPr>
            <a:normAutofit lnSpcReduction="10000"/>
          </a:bodyPr>
          <a:lstStyle/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GB" dirty="0"/>
              <a:t>In the SA literature </a:t>
            </a:r>
            <a:r>
              <a:rPr lang="en-GB" dirty="0" smtClean="0"/>
              <a:t>it is often </a:t>
            </a:r>
            <a:r>
              <a:rPr lang="en-GB" dirty="0"/>
              <a:t>accepted that its a measurable thing and that its bad </a:t>
            </a:r>
          </a:p>
          <a:p>
            <a:pPr marL="857250" lvl="2" indent="-457200"/>
            <a:r>
              <a:rPr lang="en-GB" dirty="0"/>
              <a:t>Construct validity</a:t>
            </a:r>
          </a:p>
          <a:p>
            <a:pPr marL="857250" lvl="2" indent="-457200"/>
            <a:r>
              <a:rPr lang="en-GB" dirty="0"/>
              <a:t>Predictive validity</a:t>
            </a:r>
          </a:p>
          <a:p>
            <a:r>
              <a:rPr lang="en-GB" dirty="0" smtClean="0"/>
              <a:t>Largely missing </a:t>
            </a:r>
            <a:r>
              <a:rPr lang="en-GB" dirty="0"/>
              <a:t>from the definitions of statistical anxiety is the idea that could be positive</a:t>
            </a:r>
          </a:p>
          <a:p>
            <a:pPr lvl="1"/>
            <a:r>
              <a:rPr lang="en-GB" dirty="0"/>
              <a:t>Related to motivation</a:t>
            </a:r>
          </a:p>
          <a:p>
            <a:pPr lvl="1"/>
            <a:r>
              <a:rPr lang="en-GB" dirty="0"/>
              <a:t>Could help focus performance?</a:t>
            </a:r>
          </a:p>
          <a:p>
            <a:pPr lvl="1"/>
            <a:r>
              <a:rPr lang="en-GB" b="1" dirty="0"/>
              <a:t>What evidence is there that SA is negative?</a:t>
            </a:r>
          </a:p>
          <a:p>
            <a:pPr lvl="2"/>
            <a:r>
              <a:rPr lang="en-GB" dirty="0"/>
              <a:t>42 papers recommending simulations only x2 assessing simulations (Smith 2003)</a:t>
            </a:r>
          </a:p>
          <a:p>
            <a:pPr lvl="3"/>
            <a:r>
              <a:rPr lang="en-GB" dirty="0"/>
              <a:t>Its a bit like this in the social science QM pedagogy literature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395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evidence is there of predictive validity?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420888"/>
            <a:ext cx="8291264" cy="4680520"/>
          </a:xfrm>
        </p:spPr>
        <p:txBody>
          <a:bodyPr/>
          <a:lstStyle/>
          <a:p>
            <a:r>
              <a:rPr lang="en-GB" dirty="0"/>
              <a:t>Chew and Dillon (2014) and </a:t>
            </a:r>
            <a:r>
              <a:rPr lang="en-GB" dirty="0" err="1"/>
              <a:t>Onwuegbuzie</a:t>
            </a:r>
            <a:r>
              <a:rPr lang="en-GB" dirty="0"/>
              <a:t> and Wilson (2003) </a:t>
            </a:r>
            <a:endParaRPr lang="en-GB" dirty="0" smtClean="0"/>
          </a:p>
          <a:p>
            <a:pPr lvl="1"/>
            <a:r>
              <a:rPr lang="en-GB" dirty="0" smtClean="0"/>
              <a:t>specifically </a:t>
            </a:r>
            <a:r>
              <a:rPr lang="en-GB" dirty="0"/>
              <a:t>cite </a:t>
            </a:r>
            <a:r>
              <a:rPr lang="en-GB" dirty="0" smtClean="0"/>
              <a:t>several </a:t>
            </a:r>
            <a:r>
              <a:rPr lang="en-GB" dirty="0"/>
              <a:t>papers which find a negative relationship between anxiety and performance</a:t>
            </a:r>
          </a:p>
          <a:p>
            <a:pPr lvl="1"/>
            <a:r>
              <a:rPr lang="en-GB" dirty="0" smtClean="0"/>
              <a:t>5 </a:t>
            </a:r>
            <a:r>
              <a:rPr lang="en-GB" dirty="0"/>
              <a:t>report just a simple regression or correlation between a measure of anxiety and exam/test score</a:t>
            </a:r>
          </a:p>
          <a:p>
            <a:pPr lvl="1"/>
            <a:r>
              <a:rPr lang="en-GB" dirty="0"/>
              <a:t>4 papers undertake multivariate analysis</a:t>
            </a:r>
          </a:p>
        </p:txBody>
      </p:sp>
    </p:spTree>
    <p:extLst>
      <p:ext uri="{BB962C8B-B14F-4D97-AF65-F5344CB8AC3E}">
        <p14:creationId xmlns:p14="http://schemas.microsoft.com/office/powerpoint/2010/main" val="316004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Multivariate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Modelling evidence:</a:t>
            </a:r>
          </a:p>
          <a:p>
            <a:pPr lvl="1"/>
            <a:r>
              <a:rPr lang="en-GB" dirty="0"/>
              <a:t>Lalonde and Gardner (1993), SEM approach, finding no association</a:t>
            </a:r>
          </a:p>
          <a:p>
            <a:pPr lvl="1"/>
            <a:r>
              <a:rPr lang="en-GB" dirty="0" err="1"/>
              <a:t>Onwuegbuzie</a:t>
            </a:r>
            <a:r>
              <a:rPr lang="en-GB" dirty="0"/>
              <a:t> (2003), similar SEM analysis, finds a significant association</a:t>
            </a:r>
          </a:p>
          <a:p>
            <a:pPr lvl="1"/>
            <a:r>
              <a:rPr lang="en-GB" dirty="0" err="1"/>
              <a:t>Zanekis</a:t>
            </a:r>
            <a:r>
              <a:rPr lang="en-GB" dirty="0"/>
              <a:t> and </a:t>
            </a:r>
            <a:r>
              <a:rPr lang="en-GB" dirty="0" err="1"/>
              <a:t>Valenzi</a:t>
            </a:r>
            <a:r>
              <a:rPr lang="en-GB" dirty="0"/>
              <a:t> (1997), control only GPA and experience of working with computers, finds an association</a:t>
            </a:r>
          </a:p>
          <a:p>
            <a:pPr lvl="1"/>
            <a:r>
              <a:rPr lang="en-GB" dirty="0" err="1"/>
              <a:t>Onwuegbuzie</a:t>
            </a:r>
            <a:r>
              <a:rPr lang="en-GB" dirty="0"/>
              <a:t> and Seaman (1995), control various co-variates n=26, only reports correlation </a:t>
            </a:r>
          </a:p>
          <a:p>
            <a:r>
              <a:rPr lang="en-GB" dirty="0"/>
              <a:t>Does this convincingly demonstrate an association?</a:t>
            </a:r>
          </a:p>
        </p:txBody>
      </p:sp>
    </p:spTree>
    <p:extLst>
      <p:ext uri="{BB962C8B-B14F-4D97-AF65-F5344CB8AC3E}">
        <p14:creationId xmlns:p14="http://schemas.microsoft.com/office/powerpoint/2010/main" val="2335666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Even More Recently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Macher</a:t>
            </a:r>
            <a:r>
              <a:rPr lang="en-GB" dirty="0"/>
              <a:t> et al. </a:t>
            </a:r>
            <a:r>
              <a:rPr lang="en-GB" dirty="0" smtClean="0"/>
              <a:t>2015</a:t>
            </a:r>
          </a:p>
          <a:p>
            <a:pPr lvl="1"/>
            <a:r>
              <a:rPr lang="en-GB" dirty="0" smtClean="0"/>
              <a:t>Identifies 11 papers measuring SA and performance</a:t>
            </a:r>
          </a:p>
          <a:p>
            <a:pPr lvl="2"/>
            <a:r>
              <a:rPr lang="en-GB" dirty="0" smtClean="0"/>
              <a:t>5 present non significant correlations</a:t>
            </a:r>
          </a:p>
          <a:p>
            <a:pPr lvl="2"/>
            <a:r>
              <a:rPr lang="en-GB" dirty="0" smtClean="0"/>
              <a:t>6 report significant –</a:t>
            </a:r>
            <a:r>
              <a:rPr lang="en-GB" dirty="0" err="1" smtClean="0"/>
              <a:t>ve</a:t>
            </a:r>
            <a:r>
              <a:rPr lang="en-GB" dirty="0" smtClean="0"/>
              <a:t> correlation</a:t>
            </a:r>
          </a:p>
          <a:p>
            <a:pPr lvl="3"/>
            <a:r>
              <a:rPr lang="en-GB" dirty="0" smtClean="0"/>
              <a:t>Largest association</a:t>
            </a:r>
            <a:r>
              <a:rPr lang="en-GB" i="1" dirty="0" smtClean="0"/>
              <a:t> r</a:t>
            </a:r>
            <a:r>
              <a:rPr lang="en-GB" dirty="0" smtClean="0"/>
              <a:t>=-0.49 in research </a:t>
            </a:r>
          </a:p>
          <a:p>
            <a:pPr lvl="3"/>
            <a:endParaRPr lang="en-GB" dirty="0"/>
          </a:p>
          <a:p>
            <a:pPr lvl="1"/>
            <a:r>
              <a:rPr lang="en-GB" dirty="0" smtClean="0"/>
              <a:t>Generally a weak relationship is found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606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6613" y="-99392"/>
            <a:ext cx="9250147" cy="6768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34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Zero effect?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GB" dirty="0" smtClean="0"/>
          </a:p>
          <a:p>
            <a:r>
              <a:rPr lang="en-GB" dirty="0" err="1" smtClean="0"/>
              <a:t>Macher</a:t>
            </a:r>
            <a:r>
              <a:rPr lang="en-GB" dirty="0" smtClean="0"/>
              <a:t> </a:t>
            </a:r>
            <a:r>
              <a:rPr lang="en-GB" i="1" dirty="0" smtClean="0"/>
              <a:t>et al. </a:t>
            </a:r>
            <a:r>
              <a:rPr lang="en-GB" dirty="0" smtClean="0"/>
              <a:t>(2011) They suggest their work points </a:t>
            </a:r>
            <a:r>
              <a:rPr lang="en-GB" dirty="0"/>
              <a:t>to a suppression effect between statistics anxiety and </a:t>
            </a:r>
            <a:r>
              <a:rPr lang="en-GB" dirty="0" smtClean="0"/>
              <a:t>performance</a:t>
            </a:r>
          </a:p>
          <a:p>
            <a:endParaRPr lang="en-GB" dirty="0" smtClean="0"/>
          </a:p>
          <a:p>
            <a:pPr lvl="1"/>
            <a:r>
              <a:rPr lang="en-GB" dirty="0" smtClean="0"/>
              <a:t>statistics </a:t>
            </a:r>
            <a:r>
              <a:rPr lang="en-GB" dirty="0"/>
              <a:t>anxiety had a small but significant negative influence on performance, via state anxiety experienced immediately before and during the </a:t>
            </a:r>
            <a:r>
              <a:rPr lang="en-GB" dirty="0" smtClean="0"/>
              <a:t>examination.</a:t>
            </a:r>
          </a:p>
          <a:p>
            <a:pPr lvl="1"/>
            <a:endParaRPr lang="en-GB" dirty="0" smtClean="0"/>
          </a:p>
          <a:p>
            <a:pPr lvl="1"/>
            <a:r>
              <a:rPr lang="en-GB" dirty="0"/>
              <a:t>But statistics anxiety also had a small but significant positive influence on performance (probably </a:t>
            </a:r>
            <a:r>
              <a:rPr lang="en-GB" dirty="0" smtClean="0"/>
              <a:t>through more </a:t>
            </a:r>
            <a:r>
              <a:rPr lang="en-GB" dirty="0"/>
              <a:t>efficient learning </a:t>
            </a:r>
            <a:r>
              <a:rPr lang="en-GB" dirty="0" err="1"/>
              <a:t>behaviors</a:t>
            </a:r>
            <a:r>
              <a:rPr lang="en-GB" dirty="0"/>
              <a:t> </a:t>
            </a:r>
            <a:r>
              <a:rPr lang="en-GB" dirty="0" smtClean="0"/>
              <a:t>and/or more </a:t>
            </a:r>
            <a:r>
              <a:rPr lang="en-GB" dirty="0"/>
              <a:t>time spent on learning)</a:t>
            </a:r>
          </a:p>
        </p:txBody>
      </p:sp>
    </p:spTree>
    <p:extLst>
      <p:ext uri="{BB962C8B-B14F-4D97-AF65-F5344CB8AC3E}">
        <p14:creationId xmlns:p14="http://schemas.microsoft.com/office/powerpoint/2010/main" val="1387686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944" y="980728"/>
            <a:ext cx="8291264" cy="576064"/>
          </a:xfrm>
        </p:spPr>
        <p:txBody>
          <a:bodyPr/>
          <a:lstStyle/>
          <a:p>
            <a:r>
              <a:rPr lang="en-GB" dirty="0" smtClean="0"/>
              <a:t>Model of SA: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52" y="1639335"/>
            <a:ext cx="9130848" cy="439940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32944" y="6121288"/>
            <a:ext cx="829126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err="1"/>
              <a:t>Macher</a:t>
            </a:r>
            <a:r>
              <a:rPr lang="en-GB" sz="1400" dirty="0"/>
              <a:t>, D., </a:t>
            </a:r>
            <a:r>
              <a:rPr lang="en-GB" sz="1400" dirty="0" err="1"/>
              <a:t>Papousek</a:t>
            </a:r>
            <a:r>
              <a:rPr lang="en-GB" sz="1400" dirty="0"/>
              <a:t>, I., Ruggeri, K., </a:t>
            </a:r>
            <a:r>
              <a:rPr lang="en-GB" sz="1400" dirty="0" err="1"/>
              <a:t>Paechter</a:t>
            </a:r>
            <a:r>
              <a:rPr lang="en-GB" sz="1400" dirty="0"/>
              <a:t>, M., 2015. Statistics anxiety and performance: blessings in disguise. </a:t>
            </a:r>
            <a:r>
              <a:rPr lang="en-GB" sz="1400" i="1" dirty="0"/>
              <a:t>Frontiers in psychology </a:t>
            </a:r>
            <a:r>
              <a:rPr lang="en-GB" sz="1400" dirty="0"/>
              <a:t>6.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0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Anxiety as facilitating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This idea exists in the sports, language and test anxiety literatures</a:t>
            </a:r>
          </a:p>
          <a:p>
            <a:r>
              <a:rPr lang="en-GB" dirty="0"/>
              <a:t>Alpert and Haber (1960), paper on </a:t>
            </a:r>
            <a:r>
              <a:rPr lang="en-GB" dirty="0" smtClean="0"/>
              <a:t>test </a:t>
            </a:r>
            <a:r>
              <a:rPr lang="en-GB" dirty="0"/>
              <a:t>anxiety</a:t>
            </a:r>
          </a:p>
          <a:p>
            <a:r>
              <a:rPr lang="en-GB" dirty="0"/>
              <a:t>SA concentrates almost exclusively on intensity, not direction </a:t>
            </a:r>
          </a:p>
          <a:p>
            <a:pPr lvl="1"/>
            <a:r>
              <a:rPr lang="en-GB" dirty="0"/>
              <a:t>It is implicit that SA is negative/bad</a:t>
            </a:r>
          </a:p>
          <a:p>
            <a:r>
              <a:rPr lang="en-GB" dirty="0"/>
              <a:t>Keeley et al. (2008) Curvilinear relationships between statistics anxiety and performance among undergraduate students: Evidence for optimal anxiety,</a:t>
            </a:r>
            <a:r>
              <a:rPr lang="en-GB" i="1" dirty="0"/>
              <a:t> Statistics Education Research Journal</a:t>
            </a:r>
            <a:endParaRPr lang="en-GB" dirty="0"/>
          </a:p>
          <a:p>
            <a:pPr lvl="1"/>
            <a:r>
              <a:rPr lang="en-GB" dirty="0"/>
              <a:t>Only applies STARS measure, not multivariate</a:t>
            </a:r>
          </a:p>
        </p:txBody>
      </p:sp>
    </p:spTree>
    <p:extLst>
      <p:ext uri="{BB962C8B-B14F-4D97-AF65-F5344CB8AC3E}">
        <p14:creationId xmlns:p14="http://schemas.microsoft.com/office/powerpoint/2010/main" val="1237770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GB" sz="6600" dirty="0"/>
              <a:t>Secondary Analysis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249469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Secondary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Data are limited for such a niche subject</a:t>
            </a:r>
          </a:p>
          <a:p>
            <a:r>
              <a:rPr lang="en-GB" dirty="0"/>
              <a:t>Williams et al. 2009 </a:t>
            </a:r>
          </a:p>
          <a:p>
            <a:pPr lvl="1"/>
            <a:r>
              <a:rPr lang="en-GB" dirty="0"/>
              <a:t>SN: 6173 UK data archive, Student Perceptions and Experiences of Quantitative Methods, 2006</a:t>
            </a:r>
            <a:endParaRPr lang="en-GB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en-GB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Asks this question: </a:t>
            </a:r>
          </a:p>
          <a:p>
            <a:pPr lvl="1"/>
            <a:r>
              <a:rPr lang="en-GB" sz="3600" i="1" dirty="0"/>
              <a:t>The idea of learning statistics makes me feel anxious, agree, disagree, not sure.</a:t>
            </a:r>
          </a:p>
        </p:txBody>
      </p:sp>
    </p:spTree>
    <p:extLst>
      <p:ext uri="{BB962C8B-B14F-4D97-AF65-F5344CB8AC3E}">
        <p14:creationId xmlns:p14="http://schemas.microsoft.com/office/powerpoint/2010/main" val="847239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27584" y="792088"/>
            <a:ext cx="7653536" cy="620688"/>
          </a:xfrm>
        </p:spPr>
        <p:txBody>
          <a:bodyPr/>
          <a:lstStyle/>
          <a:p>
            <a:r>
              <a:rPr lang="en-GB" dirty="0" smtClean="0"/>
              <a:t>Study: General Aims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23528" y="1556792"/>
            <a:ext cx="8435280" cy="5301208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>
                <a:latin typeface="+mj-lt"/>
              </a:rPr>
              <a:t>QM pedagogy:</a:t>
            </a:r>
          </a:p>
          <a:p>
            <a:pPr lvl="1"/>
            <a:r>
              <a:rPr lang="en-GB" i="1" dirty="0" smtClean="0">
                <a:latin typeface="Gill Sans MT" panose="020B0502020104020203" pitchFamily="34" charset="0"/>
              </a:rPr>
              <a:t>http</a:t>
            </a:r>
            <a:r>
              <a:rPr lang="en-GB" i="1" dirty="0">
                <a:latin typeface="Gill Sans MT" panose="020B0502020104020203" pitchFamily="34" charset="0"/>
              </a:rPr>
              <a:t>://</a:t>
            </a:r>
            <a:r>
              <a:rPr lang="en-GB" i="1" dirty="0" smtClean="0">
                <a:latin typeface="Gill Sans MT" panose="020B0502020104020203" pitchFamily="34" charset="0"/>
              </a:rPr>
              <a:t>www.ncrm.ac.uk/research/WP6/wp6.php</a:t>
            </a:r>
          </a:p>
          <a:p>
            <a:pPr marL="0" indent="0">
              <a:buNone/>
            </a:pPr>
            <a:endParaRPr lang="en-GB" dirty="0" smtClean="0">
              <a:latin typeface="+mj-lt"/>
            </a:endParaRPr>
          </a:p>
          <a:p>
            <a:r>
              <a:rPr lang="en-GB" dirty="0" smtClean="0">
                <a:latin typeface="+mj-lt"/>
              </a:rPr>
              <a:t>Substantial primary data collection component</a:t>
            </a:r>
          </a:p>
          <a:p>
            <a:pPr lvl="1"/>
            <a:r>
              <a:rPr lang="en-GB" dirty="0" smtClean="0">
                <a:latin typeface="+mj-lt"/>
              </a:rPr>
              <a:t>Teaching</a:t>
            </a:r>
          </a:p>
          <a:p>
            <a:pPr lvl="2"/>
            <a:r>
              <a:rPr lang="en-GB" dirty="0" smtClean="0">
                <a:latin typeface="+mj-lt"/>
              </a:rPr>
              <a:t>Review of evidence</a:t>
            </a:r>
          </a:p>
          <a:p>
            <a:pPr lvl="3"/>
            <a:r>
              <a:rPr lang="en-GB" dirty="0" smtClean="0">
                <a:latin typeface="+mj-lt"/>
              </a:rPr>
              <a:t>What is out there empirically?</a:t>
            </a:r>
          </a:p>
          <a:p>
            <a:pPr lvl="2"/>
            <a:r>
              <a:rPr lang="en-GB" dirty="0" smtClean="0">
                <a:latin typeface="+mj-lt"/>
              </a:rPr>
              <a:t>Practitioner experience of difficulty in teaching students involving maths</a:t>
            </a:r>
          </a:p>
          <a:p>
            <a:pPr lvl="2"/>
            <a:r>
              <a:rPr lang="en-GB" dirty="0" smtClean="0">
                <a:latin typeface="+mj-lt"/>
              </a:rPr>
              <a:t>Views of school level teachers of problems of preparing students for university</a:t>
            </a:r>
          </a:p>
          <a:p>
            <a:pPr lvl="1"/>
            <a:r>
              <a:rPr lang="en-GB" dirty="0" smtClean="0">
                <a:latin typeface="+mj-lt"/>
              </a:rPr>
              <a:t>Learning</a:t>
            </a:r>
          </a:p>
          <a:p>
            <a:pPr lvl="2"/>
            <a:r>
              <a:rPr lang="en-GB" dirty="0" smtClean="0"/>
              <a:t>Influence of Statistical Anxiety</a:t>
            </a:r>
          </a:p>
          <a:p>
            <a:pPr lvl="2"/>
            <a:r>
              <a:rPr lang="en-GB" dirty="0" smtClean="0"/>
              <a:t>Comparisons of different subject areas</a:t>
            </a:r>
          </a:p>
          <a:p>
            <a:pPr lvl="2"/>
            <a:r>
              <a:rPr lang="en-GB" dirty="0" smtClean="0"/>
              <a:t>Researching a number of </a:t>
            </a:r>
            <a:r>
              <a:rPr lang="en-GB" dirty="0" smtClean="0"/>
              <a:t>universities</a:t>
            </a:r>
          </a:p>
          <a:p>
            <a:pPr lvl="2"/>
            <a:r>
              <a:rPr lang="en-GB" dirty="0" smtClean="0"/>
              <a:t>Differences, by gender, age, previous education, </a:t>
            </a:r>
            <a:r>
              <a:rPr lang="en-GB" dirty="0" smtClean="0"/>
              <a:t>type of institution </a:t>
            </a:r>
            <a:r>
              <a:rPr lang="en-GB" dirty="0" err="1" smtClean="0"/>
              <a:t>etc</a:t>
            </a:r>
            <a:endParaRPr lang="en-GB" dirty="0"/>
          </a:p>
          <a:p>
            <a:endParaRPr lang="en-GB" sz="2000" i="1" dirty="0" smtClean="0">
              <a:latin typeface="+mj-lt"/>
              <a:hlinkClick r:id="rId2"/>
            </a:endParaRPr>
          </a:p>
          <a:p>
            <a:r>
              <a:rPr lang="en-GB" sz="1600" dirty="0">
                <a:latin typeface="+mj-lt"/>
              </a:rPr>
              <a:t>Ralston, K.,</a:t>
            </a:r>
            <a:r>
              <a:rPr lang="en-GB" sz="1600" dirty="0" err="1">
                <a:latin typeface="+mj-lt"/>
              </a:rPr>
              <a:t>MacInnes</a:t>
            </a:r>
            <a:r>
              <a:rPr lang="en-GB" sz="1600" dirty="0">
                <a:latin typeface="+mj-lt"/>
              </a:rPr>
              <a:t>, J. Crow, G. Gayle, V. </a:t>
            </a:r>
            <a:r>
              <a:rPr lang="en-GB" sz="1600" dirty="0" smtClean="0">
                <a:latin typeface="+mj-lt"/>
              </a:rPr>
              <a:t>(Forthcoming) We need to talk about statistical anxiety, </a:t>
            </a:r>
            <a:r>
              <a:rPr lang="en-GB" sz="1600" i="1" dirty="0" smtClean="0">
                <a:latin typeface="+mj-lt"/>
              </a:rPr>
              <a:t>NCRM Working Paper</a:t>
            </a:r>
          </a:p>
          <a:p>
            <a:r>
              <a:rPr lang="en-GB" sz="1600" dirty="0" smtClean="0">
                <a:latin typeface="+mj-lt"/>
              </a:rPr>
              <a:t>Ralston, K.,</a:t>
            </a:r>
            <a:r>
              <a:rPr lang="en-GB" sz="1600" dirty="0" err="1" smtClean="0">
                <a:latin typeface="+mj-lt"/>
              </a:rPr>
              <a:t>MacInnes</a:t>
            </a:r>
            <a:r>
              <a:rPr lang="en-GB" sz="1600" dirty="0" smtClean="0">
                <a:latin typeface="+mj-lt"/>
              </a:rPr>
              <a:t>, J. Crow, G. Gayle, V. (2015),</a:t>
            </a:r>
            <a:r>
              <a:rPr lang="en-GB" sz="1600" b="1" dirty="0" smtClean="0">
                <a:latin typeface="+mj-lt"/>
              </a:rPr>
              <a:t> </a:t>
            </a:r>
            <a:r>
              <a:rPr lang="en-GB" sz="1600" dirty="0" smtClean="0">
                <a:latin typeface="+mj-lt"/>
              </a:rPr>
              <a:t>Quantitative Methods Pedagogy in Social Science,</a:t>
            </a:r>
            <a:r>
              <a:rPr lang="en-GB" sz="1600" b="1" dirty="0" smtClean="0">
                <a:latin typeface="+mj-lt"/>
              </a:rPr>
              <a:t> </a:t>
            </a:r>
            <a:r>
              <a:rPr lang="en-GB" sz="1600" i="1" dirty="0" smtClean="0">
                <a:latin typeface="+mj-lt"/>
              </a:rPr>
              <a:t>Methods News</a:t>
            </a:r>
            <a:r>
              <a:rPr lang="en-GB" sz="1600" dirty="0" smtClean="0">
                <a:latin typeface="+mj-lt"/>
              </a:rPr>
              <a:t>, ESRC National Centre for Research Methods Newsletter, Summer 2015</a:t>
            </a:r>
          </a:p>
          <a:p>
            <a:r>
              <a:rPr lang="en-GB" sz="1600" dirty="0" smtClean="0">
                <a:latin typeface="+mj-lt"/>
              </a:rPr>
              <a:t>Ralston, K. (2015), Quantitative Methods Pedagogy in Sociology: What have we got to go on? </a:t>
            </a:r>
            <a:r>
              <a:rPr lang="en-GB" sz="1600" i="1" dirty="0" smtClean="0">
                <a:latin typeface="+mj-lt"/>
              </a:rPr>
              <a:t>The Detective’s Handbook</a:t>
            </a:r>
            <a:r>
              <a:rPr lang="en-GB" sz="1600" dirty="0" smtClean="0">
                <a:latin typeface="+mj-lt"/>
              </a:rPr>
              <a:t> (blog), (accessed 25/11/15).</a:t>
            </a:r>
          </a:p>
          <a:p>
            <a:endParaRPr lang="en-GB" sz="1600" dirty="0" smtClean="0"/>
          </a:p>
          <a:p>
            <a:endParaRPr lang="en-GB" sz="1600" dirty="0"/>
          </a:p>
          <a:p>
            <a:endParaRPr lang="en-GB" sz="2000" i="1" dirty="0" smtClean="0"/>
          </a:p>
        </p:txBody>
      </p:sp>
    </p:spTree>
    <p:extLst>
      <p:ext uri="{BB962C8B-B14F-4D97-AF65-F5344CB8AC3E}">
        <p14:creationId xmlns:p14="http://schemas.microsoft.com/office/powerpoint/2010/main" val="263569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Simple preliminary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Reported women have higher levels of SA than men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smtClean="0"/>
              <a:t>(</a:t>
            </a:r>
            <a:r>
              <a:rPr lang="en-GB" dirty="0" err="1"/>
              <a:t>Papanastasiou</a:t>
            </a:r>
            <a:r>
              <a:rPr lang="en-GB" dirty="0"/>
              <a:t> and </a:t>
            </a:r>
            <a:r>
              <a:rPr lang="en-GB" dirty="0" err="1"/>
              <a:t>Zembylas</a:t>
            </a:r>
            <a:r>
              <a:rPr lang="en-GB" dirty="0"/>
              <a:t> 2008, </a:t>
            </a:r>
            <a:r>
              <a:rPr lang="en-GB" dirty="0" err="1"/>
              <a:t>Onwuegbuzie</a:t>
            </a:r>
            <a:r>
              <a:rPr lang="en-GB" dirty="0"/>
              <a:t> 1998, </a:t>
            </a:r>
            <a:r>
              <a:rPr lang="en-GB" dirty="0" err="1"/>
              <a:t>Zeidner</a:t>
            </a:r>
            <a:r>
              <a:rPr lang="en-GB" dirty="0"/>
              <a:t> 1991)</a:t>
            </a:r>
          </a:p>
          <a:p>
            <a:pPr lvl="1"/>
            <a:r>
              <a:rPr lang="en-GB" dirty="0"/>
              <a:t>Are women more likely to report experiencing anxiety than men?</a:t>
            </a:r>
          </a:p>
          <a:p>
            <a:r>
              <a:rPr lang="en-GB" dirty="0"/>
              <a:t>Dichotomous outcome: </a:t>
            </a:r>
            <a:r>
              <a:rPr lang="en-GB" i="1" dirty="0"/>
              <a:t>the idea of learning statistics makes me feel anxious, </a:t>
            </a:r>
          </a:p>
          <a:p>
            <a:pPr lvl="1"/>
            <a:r>
              <a:rPr lang="en-GB" i="1" dirty="0"/>
              <a:t>1=agree</a:t>
            </a:r>
          </a:p>
          <a:p>
            <a:pPr lvl="1"/>
            <a:r>
              <a:rPr lang="en-GB" i="1" dirty="0"/>
              <a:t>0=not sure/disagree (do not agree)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947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5682164"/>
              </p:ext>
            </p:extLst>
          </p:nvPr>
        </p:nvGraphicFramePr>
        <p:xfrm>
          <a:off x="0" y="0"/>
          <a:ext cx="9144001" cy="68579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56609"/>
                <a:gridCol w="1856609"/>
                <a:gridCol w="1856609"/>
                <a:gridCol w="1856609"/>
                <a:gridCol w="1717565"/>
              </a:tblGrid>
              <a:tr h="285750">
                <a:tc grid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Table 1, Descriptive statistics: bivariate crosstabs of the independent and dependent variables</a:t>
                      </a:r>
                      <a:endParaRPr lang="en-GB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857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 </a:t>
                      </a:r>
                      <a:endParaRPr lang="en-GB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% Do not agree </a:t>
                      </a:r>
                      <a:r>
                        <a:rPr lang="en-GB" sz="1400" b="0" dirty="0">
                          <a:effectLst/>
                        </a:rPr>
                        <a:t>(n)</a:t>
                      </a:r>
                      <a:r>
                        <a:rPr lang="en-GB" sz="1400" b="1" dirty="0">
                          <a:effectLst/>
                        </a:rPr>
                        <a:t> </a:t>
                      </a:r>
                      <a:endParaRPr lang="en-GB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% Agree </a:t>
                      </a:r>
                      <a:r>
                        <a:rPr lang="en-GB" sz="1400" b="0" dirty="0" smtClean="0">
                          <a:effectLst/>
                        </a:rPr>
                        <a:t>(n)</a:t>
                      </a:r>
                      <a:endParaRPr lang="en-GB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 </a:t>
                      </a:r>
                      <a:endParaRPr lang="en-GB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 </a:t>
                      </a:r>
                      <a:endParaRPr lang="en-GB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572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Learning statistics makes me feel anxious?</a:t>
                      </a:r>
                      <a:endParaRPr lang="en-GB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</a:rPr>
                        <a:t>46 </a:t>
                      </a:r>
                      <a:r>
                        <a:rPr lang="en-GB" sz="1400" b="0" dirty="0">
                          <a:effectLst/>
                        </a:rPr>
                        <a:t>(339)</a:t>
                      </a:r>
                      <a:endParaRPr lang="en-GB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</a:rPr>
                        <a:t>54 </a:t>
                      </a:r>
                      <a:r>
                        <a:rPr lang="en-GB" sz="1400" b="0" dirty="0">
                          <a:effectLst/>
                        </a:rPr>
                        <a:t>(393)</a:t>
                      </a:r>
                      <a:endParaRPr lang="en-GB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chi</a:t>
                      </a:r>
                      <a:endParaRPr lang="en-GB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Phi Φ </a:t>
                      </a:r>
                      <a:endParaRPr lang="en-GB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57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FFFF00"/>
                          </a:solidFill>
                          <a:effectLst/>
                        </a:rPr>
                        <a:t>Sex</a:t>
                      </a:r>
                      <a:endParaRPr lang="en-GB" sz="1800" b="1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 </a:t>
                      </a:r>
                      <a:endParaRPr lang="en-GB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 </a:t>
                      </a:r>
                      <a:endParaRPr lang="en-GB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 </a:t>
                      </a:r>
                      <a:endParaRPr lang="en-GB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 </a:t>
                      </a:r>
                      <a:endParaRPr lang="en-GB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57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Male</a:t>
                      </a:r>
                      <a:endParaRPr lang="en-GB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52 </a:t>
                      </a:r>
                      <a:r>
                        <a:rPr lang="en-GB" sz="1400" b="0" dirty="0">
                          <a:effectLst/>
                        </a:rPr>
                        <a:t>(65)</a:t>
                      </a:r>
                      <a:endParaRPr lang="en-GB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48 </a:t>
                      </a:r>
                      <a:r>
                        <a:rPr lang="en-GB" sz="1400" b="0" dirty="0">
                          <a:effectLst/>
                        </a:rPr>
                        <a:t>(60)</a:t>
                      </a:r>
                      <a:endParaRPr lang="en-GB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FF0000"/>
                          </a:solidFill>
                          <a:effectLst/>
                        </a:rPr>
                        <a:t>0.16</a:t>
                      </a:r>
                      <a:endParaRPr lang="en-GB" sz="20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FF0000"/>
                          </a:solidFill>
                          <a:effectLst/>
                        </a:rPr>
                        <a:t>Φ 0.05</a:t>
                      </a:r>
                      <a:endParaRPr lang="en-GB" sz="20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57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Female</a:t>
                      </a:r>
                      <a:endParaRPr lang="en-GB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45 </a:t>
                      </a:r>
                      <a:r>
                        <a:rPr lang="en-GB" sz="1400" b="0" dirty="0">
                          <a:effectLst/>
                        </a:rPr>
                        <a:t>(274)</a:t>
                      </a:r>
                      <a:endParaRPr lang="en-GB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</a:rPr>
                        <a:t>55 </a:t>
                      </a:r>
                      <a:r>
                        <a:rPr lang="en-GB" sz="1400" b="0" dirty="0">
                          <a:effectLst/>
                        </a:rPr>
                        <a:t>(333)</a:t>
                      </a:r>
                      <a:endParaRPr lang="en-GB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857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FFFF00"/>
                          </a:solidFill>
                          <a:effectLst/>
                        </a:rPr>
                        <a:t>Age</a:t>
                      </a:r>
                      <a:endParaRPr lang="en-GB" sz="1800" b="1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 </a:t>
                      </a:r>
                      <a:endParaRPr lang="en-GB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 </a:t>
                      </a:r>
                      <a:endParaRPr lang="en-GB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 </a:t>
                      </a:r>
                      <a:endParaRPr lang="en-GB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 </a:t>
                      </a:r>
                      <a:endParaRPr lang="en-GB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57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&lt;=24</a:t>
                      </a:r>
                      <a:endParaRPr lang="en-GB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48 </a:t>
                      </a:r>
                      <a:r>
                        <a:rPr lang="en-GB" sz="1400" b="0" dirty="0">
                          <a:effectLst/>
                        </a:rPr>
                        <a:t>(312)</a:t>
                      </a:r>
                      <a:endParaRPr lang="en-GB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52 </a:t>
                      </a:r>
                      <a:r>
                        <a:rPr lang="en-GB" sz="1400" b="0" dirty="0">
                          <a:effectLst/>
                        </a:rPr>
                        <a:t>(338)</a:t>
                      </a:r>
                      <a:endParaRPr lang="en-GB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0.01</a:t>
                      </a:r>
                      <a:endParaRPr lang="en-GB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Φ 0.10</a:t>
                      </a:r>
                      <a:endParaRPr lang="en-GB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57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&gt;=25</a:t>
                      </a:r>
                      <a:endParaRPr lang="en-GB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33 </a:t>
                      </a:r>
                      <a:r>
                        <a:rPr lang="en-GB" sz="1400" b="0" dirty="0">
                          <a:effectLst/>
                        </a:rPr>
                        <a:t>(27)</a:t>
                      </a:r>
                      <a:endParaRPr lang="en-GB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</a:rPr>
                        <a:t>67 </a:t>
                      </a:r>
                      <a:r>
                        <a:rPr lang="en-GB" sz="1400" b="0" dirty="0">
                          <a:effectLst/>
                        </a:rPr>
                        <a:t>(55)</a:t>
                      </a:r>
                      <a:endParaRPr lang="en-GB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8572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FFFF00"/>
                          </a:solidFill>
                          <a:effectLst/>
                        </a:rPr>
                        <a:t>On the whole I am good at </a:t>
                      </a:r>
                      <a:r>
                        <a:rPr lang="en-GB" sz="1400" b="1" dirty="0" smtClean="0">
                          <a:solidFill>
                            <a:srgbClr val="FFFF00"/>
                          </a:solidFill>
                          <a:effectLst/>
                        </a:rPr>
                        <a:t>maths</a:t>
                      </a:r>
                      <a:r>
                        <a:rPr lang="en-GB" sz="1400" b="1" baseline="0" dirty="0" smtClean="0">
                          <a:solidFill>
                            <a:srgbClr val="FFFF00"/>
                          </a:solidFill>
                          <a:effectLst/>
                        </a:rPr>
                        <a:t> </a:t>
                      </a:r>
                      <a:r>
                        <a:rPr lang="en-GB" sz="1400" b="1" dirty="0" smtClean="0">
                          <a:solidFill>
                            <a:srgbClr val="FFFF00"/>
                          </a:solidFill>
                          <a:effectLst/>
                        </a:rPr>
                        <a:t>(dispositional)</a:t>
                      </a:r>
                      <a:endParaRPr lang="en-GB" sz="1800" b="1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 </a:t>
                      </a:r>
                      <a:endParaRPr lang="en-GB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 </a:t>
                      </a:r>
                      <a:endParaRPr lang="en-GB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 </a:t>
                      </a:r>
                      <a:endParaRPr lang="en-GB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 </a:t>
                      </a:r>
                      <a:endParaRPr lang="en-GB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57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Agree</a:t>
                      </a:r>
                      <a:endParaRPr lang="en-GB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66 </a:t>
                      </a:r>
                      <a:r>
                        <a:rPr lang="en-GB" sz="1400" b="0" dirty="0">
                          <a:effectLst/>
                        </a:rPr>
                        <a:t>(213)</a:t>
                      </a:r>
                      <a:endParaRPr lang="en-GB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34 </a:t>
                      </a:r>
                      <a:r>
                        <a:rPr lang="en-GB" sz="1400" b="0" dirty="0">
                          <a:effectLst/>
                        </a:rPr>
                        <a:t>(108)</a:t>
                      </a:r>
                      <a:endParaRPr lang="en-GB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0.00</a:t>
                      </a:r>
                      <a:endParaRPr lang="en-GB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Φ 0.3.8</a:t>
                      </a:r>
                      <a:endParaRPr lang="en-GB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57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Disagree</a:t>
                      </a:r>
                      <a:endParaRPr lang="en-GB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26 </a:t>
                      </a:r>
                      <a:r>
                        <a:rPr lang="en-GB" sz="1400" b="0" dirty="0">
                          <a:effectLst/>
                        </a:rPr>
                        <a:t>(78)</a:t>
                      </a:r>
                      <a:endParaRPr lang="en-GB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74 </a:t>
                      </a:r>
                      <a:r>
                        <a:rPr lang="en-GB" sz="1400" b="0" dirty="0">
                          <a:effectLst/>
                        </a:rPr>
                        <a:t>(226)</a:t>
                      </a:r>
                      <a:endParaRPr lang="en-GB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857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Not Sure</a:t>
                      </a:r>
                      <a:endParaRPr lang="en-GB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45 </a:t>
                      </a:r>
                      <a:r>
                        <a:rPr lang="en-GB" sz="1400" b="0" dirty="0">
                          <a:effectLst/>
                        </a:rPr>
                        <a:t>(48)</a:t>
                      </a:r>
                      <a:endParaRPr lang="en-GB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55 </a:t>
                      </a:r>
                      <a:r>
                        <a:rPr lang="en-GB" sz="1400" b="0" dirty="0">
                          <a:effectLst/>
                        </a:rPr>
                        <a:t>(59)</a:t>
                      </a:r>
                      <a:endParaRPr lang="en-GB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8572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FFFF00"/>
                          </a:solidFill>
                          <a:effectLst/>
                        </a:rPr>
                        <a:t>Last qualification obtained included </a:t>
                      </a:r>
                      <a:r>
                        <a:rPr lang="en-GB" sz="1400" b="1" dirty="0" smtClean="0">
                          <a:solidFill>
                            <a:srgbClr val="FFFF00"/>
                          </a:solidFill>
                          <a:effectLst/>
                        </a:rPr>
                        <a:t>maths</a:t>
                      </a:r>
                      <a:r>
                        <a:rPr lang="en-GB" sz="1400" b="1" baseline="0" dirty="0" smtClean="0">
                          <a:solidFill>
                            <a:srgbClr val="FFFF00"/>
                          </a:solidFill>
                          <a:effectLst/>
                        </a:rPr>
                        <a:t> (situational)</a:t>
                      </a:r>
                      <a:endParaRPr lang="en-GB" sz="1800" b="1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 </a:t>
                      </a:r>
                      <a:endParaRPr lang="en-GB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 </a:t>
                      </a:r>
                      <a:endParaRPr lang="en-GB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 </a:t>
                      </a:r>
                      <a:endParaRPr lang="en-GB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 </a:t>
                      </a:r>
                      <a:endParaRPr lang="en-GB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57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Yes</a:t>
                      </a:r>
                      <a:endParaRPr lang="en-GB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66 </a:t>
                      </a:r>
                      <a:r>
                        <a:rPr lang="en-GB" sz="1400" b="0" dirty="0">
                          <a:effectLst/>
                        </a:rPr>
                        <a:t>(72)</a:t>
                      </a:r>
                      <a:endParaRPr lang="en-GB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34 </a:t>
                      </a:r>
                      <a:r>
                        <a:rPr lang="en-GB" sz="1400" b="0" dirty="0">
                          <a:effectLst/>
                        </a:rPr>
                        <a:t>(37)</a:t>
                      </a:r>
                      <a:endParaRPr lang="en-GB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0.00</a:t>
                      </a:r>
                      <a:endParaRPr lang="en-GB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Φ 0.17</a:t>
                      </a:r>
                      <a:endParaRPr lang="en-GB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57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</a:rPr>
                        <a:t>No</a:t>
                      </a:r>
                      <a:endParaRPr lang="en-GB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43 </a:t>
                      </a:r>
                      <a:r>
                        <a:rPr lang="en-GB" sz="1400" b="0" dirty="0">
                          <a:effectLst/>
                        </a:rPr>
                        <a:t>(267)</a:t>
                      </a:r>
                      <a:endParaRPr lang="en-GB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57 </a:t>
                      </a:r>
                      <a:r>
                        <a:rPr lang="en-GB" sz="1400" b="0" dirty="0">
                          <a:effectLst/>
                        </a:rPr>
                        <a:t>(356)</a:t>
                      </a:r>
                      <a:endParaRPr lang="en-GB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71499">
                <a:tc grid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n= 732</a:t>
                      </a:r>
                      <a:endParaRPr lang="en-GB" sz="1800" b="1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Source: Williams et al. 2009, SN: 6173</a:t>
                      </a:r>
                      <a:endParaRPr lang="en-GB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309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9813227"/>
              </p:ext>
            </p:extLst>
          </p:nvPr>
        </p:nvGraphicFramePr>
        <p:xfrm>
          <a:off x="1475656" y="16318432"/>
          <a:ext cx="7560841" cy="86928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35162"/>
                <a:gridCol w="1535162"/>
                <a:gridCol w="1535162"/>
                <a:gridCol w="1535162"/>
                <a:gridCol w="1420193"/>
              </a:tblGrid>
              <a:tr h="295303">
                <a:tc grid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Table 1, Descriptive statistics: bivariate crosstabs of the independent and dependent variables</a:t>
                      </a:r>
                      <a:endParaRPr lang="en-GB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953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 </a:t>
                      </a:r>
                      <a:endParaRPr lang="en-GB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% Do not agree (n) </a:t>
                      </a:r>
                      <a:endParaRPr lang="en-GB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% Agree (n)</a:t>
                      </a:r>
                      <a:endParaRPr lang="en-GB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 </a:t>
                      </a:r>
                      <a:endParaRPr lang="en-GB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 </a:t>
                      </a:r>
                      <a:endParaRPr lang="en-GB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9060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Learning statistics makes me feel anxious?</a:t>
                      </a:r>
                      <a:endParaRPr lang="en-GB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effectLst/>
                        </a:rPr>
                        <a:t>46 </a:t>
                      </a:r>
                      <a:r>
                        <a:rPr lang="en-GB" sz="1600" b="1" dirty="0">
                          <a:effectLst/>
                        </a:rPr>
                        <a:t>(339)</a:t>
                      </a:r>
                      <a:endParaRPr lang="en-GB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effectLst/>
                        </a:rPr>
                        <a:t>54 </a:t>
                      </a:r>
                      <a:r>
                        <a:rPr lang="en-GB" sz="1600" b="1" dirty="0">
                          <a:effectLst/>
                        </a:rPr>
                        <a:t>(393)</a:t>
                      </a:r>
                      <a:endParaRPr lang="en-GB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chi</a:t>
                      </a:r>
                      <a:endParaRPr lang="en-GB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Phi Φ </a:t>
                      </a:r>
                      <a:endParaRPr lang="en-GB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4765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FFFF00"/>
                          </a:solidFill>
                          <a:effectLst/>
                        </a:rPr>
                        <a:t>Sex</a:t>
                      </a:r>
                      <a:endParaRPr lang="en-GB" sz="2000" b="1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 </a:t>
                      </a:r>
                      <a:endParaRPr lang="en-GB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 </a:t>
                      </a:r>
                      <a:endParaRPr lang="en-GB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 </a:t>
                      </a:r>
                      <a:endParaRPr lang="en-GB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 </a:t>
                      </a:r>
                      <a:endParaRPr lang="en-GB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476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Male</a:t>
                      </a:r>
                      <a:endParaRPr lang="en-GB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52 (65)</a:t>
                      </a:r>
                      <a:endParaRPr lang="en-GB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48 (60)</a:t>
                      </a:r>
                      <a:endParaRPr lang="en-GB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FF0000"/>
                          </a:solidFill>
                          <a:effectLst/>
                        </a:rPr>
                        <a:t>0.16</a:t>
                      </a:r>
                      <a:endParaRPr lang="en-GB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FF0000"/>
                          </a:solidFill>
                          <a:effectLst/>
                        </a:rPr>
                        <a:t>Φ 0.05</a:t>
                      </a:r>
                      <a:endParaRPr lang="en-GB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476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Female</a:t>
                      </a:r>
                      <a:endParaRPr lang="en-GB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45 (274)</a:t>
                      </a:r>
                      <a:endParaRPr lang="en-GB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effectLst/>
                        </a:rPr>
                        <a:t>55 </a:t>
                      </a:r>
                      <a:r>
                        <a:rPr lang="en-GB" sz="1600" b="1" dirty="0">
                          <a:effectLst/>
                        </a:rPr>
                        <a:t>(333)</a:t>
                      </a:r>
                      <a:endParaRPr lang="en-GB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4765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FFFF00"/>
                          </a:solidFill>
                          <a:effectLst/>
                        </a:rPr>
                        <a:t>Age</a:t>
                      </a:r>
                      <a:endParaRPr lang="en-GB" sz="2000" b="1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 </a:t>
                      </a:r>
                      <a:endParaRPr lang="en-GB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 </a:t>
                      </a:r>
                      <a:endParaRPr lang="en-GB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 </a:t>
                      </a:r>
                      <a:endParaRPr lang="en-GB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 </a:t>
                      </a:r>
                      <a:endParaRPr lang="en-GB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476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&lt;=24</a:t>
                      </a:r>
                      <a:endParaRPr lang="en-GB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48 (312)</a:t>
                      </a:r>
                      <a:endParaRPr lang="en-GB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52 (338)</a:t>
                      </a:r>
                      <a:endParaRPr lang="en-GB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0.01</a:t>
                      </a:r>
                      <a:endParaRPr lang="en-GB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Φ 0.10</a:t>
                      </a:r>
                      <a:endParaRPr lang="en-GB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476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&gt;=25</a:t>
                      </a:r>
                      <a:endParaRPr lang="en-GB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33 (27)</a:t>
                      </a:r>
                      <a:endParaRPr lang="en-GB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effectLst/>
                        </a:rPr>
                        <a:t>67 </a:t>
                      </a:r>
                      <a:r>
                        <a:rPr lang="en-GB" sz="1600" b="1" dirty="0">
                          <a:effectLst/>
                        </a:rPr>
                        <a:t>(55)</a:t>
                      </a:r>
                      <a:endParaRPr lang="en-GB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7382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FFFF00"/>
                          </a:solidFill>
                          <a:effectLst/>
                        </a:rPr>
                        <a:t>On the whole I am good at </a:t>
                      </a:r>
                      <a:r>
                        <a:rPr lang="en-GB" sz="1600" b="1" dirty="0" smtClean="0">
                          <a:solidFill>
                            <a:srgbClr val="FFFF00"/>
                          </a:solidFill>
                          <a:effectLst/>
                        </a:rPr>
                        <a:t>maths</a:t>
                      </a:r>
                      <a:r>
                        <a:rPr lang="en-GB" sz="1600" b="1" baseline="0" dirty="0" smtClean="0">
                          <a:solidFill>
                            <a:srgbClr val="FFFF00"/>
                          </a:solidFill>
                          <a:effectLst/>
                        </a:rPr>
                        <a:t> </a:t>
                      </a:r>
                      <a:r>
                        <a:rPr lang="en-GB" sz="1600" b="1" dirty="0" smtClean="0">
                          <a:solidFill>
                            <a:srgbClr val="FFFF00"/>
                          </a:solidFill>
                          <a:effectLst/>
                        </a:rPr>
                        <a:t>(dispositional)</a:t>
                      </a:r>
                      <a:endParaRPr lang="en-GB" sz="2000" b="1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 </a:t>
                      </a:r>
                      <a:endParaRPr lang="en-GB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 </a:t>
                      </a:r>
                      <a:endParaRPr lang="en-GB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 </a:t>
                      </a:r>
                      <a:endParaRPr lang="en-GB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 </a:t>
                      </a:r>
                      <a:endParaRPr lang="en-GB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476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Agree</a:t>
                      </a:r>
                      <a:endParaRPr lang="en-GB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66 (213)</a:t>
                      </a:r>
                      <a:endParaRPr lang="en-GB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34 (108)</a:t>
                      </a:r>
                      <a:endParaRPr lang="en-GB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0.00</a:t>
                      </a:r>
                      <a:endParaRPr lang="en-GB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Φ 0.3.8</a:t>
                      </a:r>
                      <a:endParaRPr lang="en-GB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476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Disagree</a:t>
                      </a:r>
                      <a:endParaRPr lang="en-GB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26 (78)</a:t>
                      </a:r>
                      <a:endParaRPr lang="en-GB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74 (226)</a:t>
                      </a:r>
                      <a:endParaRPr lang="en-GB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476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Not Sure</a:t>
                      </a:r>
                      <a:endParaRPr lang="en-GB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45 (48)</a:t>
                      </a:r>
                      <a:endParaRPr lang="en-GB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55 (59)</a:t>
                      </a:r>
                      <a:endParaRPr lang="en-GB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88590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FFFF00"/>
                          </a:solidFill>
                          <a:effectLst/>
                        </a:rPr>
                        <a:t>Last qualification obtained included </a:t>
                      </a:r>
                      <a:r>
                        <a:rPr lang="en-GB" sz="1600" b="1" dirty="0" smtClean="0">
                          <a:solidFill>
                            <a:srgbClr val="FFFF00"/>
                          </a:solidFill>
                          <a:effectLst/>
                        </a:rPr>
                        <a:t>maths</a:t>
                      </a:r>
                      <a:r>
                        <a:rPr lang="en-GB" sz="1600" b="1" baseline="0" dirty="0" smtClean="0">
                          <a:solidFill>
                            <a:srgbClr val="FFFF00"/>
                          </a:solidFill>
                          <a:effectLst/>
                        </a:rPr>
                        <a:t> (situational)</a:t>
                      </a:r>
                      <a:endParaRPr lang="en-GB" sz="2000" b="1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 </a:t>
                      </a:r>
                      <a:endParaRPr lang="en-GB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 </a:t>
                      </a:r>
                      <a:endParaRPr lang="en-GB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 </a:t>
                      </a:r>
                      <a:endParaRPr lang="en-GB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 </a:t>
                      </a:r>
                      <a:endParaRPr lang="en-GB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476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Yes</a:t>
                      </a:r>
                      <a:endParaRPr lang="en-GB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66 (72)</a:t>
                      </a:r>
                      <a:endParaRPr lang="en-GB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34 (37)</a:t>
                      </a:r>
                      <a:endParaRPr lang="en-GB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0.00</a:t>
                      </a:r>
                      <a:endParaRPr lang="en-GB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Φ 0.17</a:t>
                      </a:r>
                      <a:endParaRPr lang="en-GB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476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</a:rPr>
                        <a:t>No</a:t>
                      </a:r>
                      <a:endParaRPr lang="en-GB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43 (267)</a:t>
                      </a:r>
                      <a:endParaRPr lang="en-GB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57 (356)</a:t>
                      </a:r>
                      <a:endParaRPr lang="en-GB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95303">
                <a:tc grid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n= 732</a:t>
                      </a:r>
                      <a:endParaRPr lang="en-GB" sz="2000" b="1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Source: Williams et al. 2009, SN: 6173</a:t>
                      </a:r>
                      <a:endParaRPr lang="en-GB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8520" y="0"/>
            <a:ext cx="9098668" cy="6657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6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8520" y="-99392"/>
            <a:ext cx="9151741" cy="6696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66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8520" y="-99392"/>
            <a:ext cx="9098668" cy="6657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97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Research 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060848"/>
            <a:ext cx="8291264" cy="4320480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It seems a lower odds of ‘young’ men reporting anxiety drives the age effect seen in model 1</a:t>
            </a:r>
          </a:p>
          <a:p>
            <a:pPr lvl="1"/>
            <a:r>
              <a:rPr lang="en-GB" dirty="0"/>
              <a:t>young women experience higher odds of reporting anxiety than young men</a:t>
            </a:r>
          </a:p>
          <a:p>
            <a:pPr lvl="1"/>
            <a:r>
              <a:rPr lang="en-GB" dirty="0"/>
              <a:t>older women have lower odds of experiencing anxiety than older men</a:t>
            </a:r>
          </a:p>
          <a:p>
            <a:pPr lvl="1"/>
            <a:r>
              <a:rPr lang="en-GB" dirty="0"/>
              <a:t>Older men also have higher odds of experiencing anxiety than younger men</a:t>
            </a:r>
          </a:p>
          <a:p>
            <a:pPr lvl="1"/>
            <a:r>
              <a:rPr lang="en-GB" dirty="0"/>
              <a:t>no significant age differences evident between older women and younger women</a:t>
            </a:r>
          </a:p>
          <a:p>
            <a:r>
              <a:rPr lang="en-GB" dirty="0"/>
              <a:t>a need to consider the relationship between anxiety and its antecedents in a multivariate context where sensitivity analyses are undertaken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742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052736"/>
            <a:ext cx="8640960" cy="576064"/>
          </a:xfrm>
        </p:spPr>
        <p:txBody>
          <a:bodyPr/>
          <a:lstStyle/>
          <a:p>
            <a:r>
              <a:rPr lang="en-GB" dirty="0" smtClean="0"/>
              <a:t>Going forward- establish the phenomenon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988840"/>
            <a:ext cx="8291264" cy="4752528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We </a:t>
            </a:r>
            <a:r>
              <a:rPr lang="en-GB" dirty="0" smtClean="0"/>
              <a:t>have been </a:t>
            </a:r>
            <a:r>
              <a:rPr lang="en-GB" dirty="0"/>
              <a:t>piloting </a:t>
            </a:r>
            <a:r>
              <a:rPr lang="en-GB" dirty="0" smtClean="0"/>
              <a:t>instruments</a:t>
            </a:r>
          </a:p>
          <a:p>
            <a:pPr lvl="1"/>
            <a:r>
              <a:rPr lang="en-GB" dirty="0" smtClean="0"/>
              <a:t>More coming up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We </a:t>
            </a:r>
            <a:r>
              <a:rPr lang="en-GB" dirty="0"/>
              <a:t>would </a:t>
            </a:r>
            <a:r>
              <a:rPr lang="en-GB" b="1" dirty="0"/>
              <a:t>like* </a:t>
            </a:r>
            <a:r>
              <a:rPr lang="en-GB" dirty="0"/>
              <a:t>to survey students in the UK</a:t>
            </a:r>
          </a:p>
          <a:p>
            <a:pPr lvl="1"/>
            <a:r>
              <a:rPr lang="en-GB" dirty="0"/>
              <a:t>We have heard anecdotally that Universities are now very reluctant to allow access to </a:t>
            </a:r>
            <a:r>
              <a:rPr lang="en-GB" dirty="0" smtClean="0"/>
              <a:t>students</a:t>
            </a:r>
          </a:p>
          <a:p>
            <a:pPr lvl="1"/>
            <a:r>
              <a:rPr lang="en-GB" dirty="0" smtClean="0"/>
              <a:t>We have good access to Q-Step institutions</a:t>
            </a:r>
            <a:endParaRPr lang="en-GB" dirty="0"/>
          </a:p>
          <a:p>
            <a:pPr lvl="1"/>
            <a:r>
              <a:rPr lang="en-GB" dirty="0" smtClean="0"/>
              <a:t>Augment this by taking a random sample of UK universities, stratified by ranking</a:t>
            </a:r>
            <a:endParaRPr lang="en-GB" dirty="0"/>
          </a:p>
          <a:p>
            <a:r>
              <a:rPr lang="en-GB" dirty="0"/>
              <a:t>We </a:t>
            </a:r>
            <a:r>
              <a:rPr lang="en-GB" dirty="0" smtClean="0"/>
              <a:t>will measure </a:t>
            </a:r>
            <a:r>
              <a:rPr lang="en-GB" dirty="0"/>
              <a:t>performance, together with anxiety and </a:t>
            </a:r>
            <a:r>
              <a:rPr lang="en-GB" dirty="0" smtClean="0"/>
              <a:t>antecedents</a:t>
            </a:r>
          </a:p>
          <a:p>
            <a:r>
              <a:rPr lang="en-GB" dirty="0" smtClean="0"/>
              <a:t>Can also look longitudinally, using a sub sample, or alternative sample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012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 statistics anxiety a fairy tale?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Well, no</a:t>
            </a:r>
          </a:p>
          <a:p>
            <a:pPr lvl="1"/>
            <a:r>
              <a:rPr lang="en-GB" dirty="0" smtClean="0"/>
              <a:t>It’s a measurable phenomenon</a:t>
            </a:r>
          </a:p>
          <a:p>
            <a:pPr lvl="1"/>
            <a:r>
              <a:rPr lang="en-GB" dirty="0" smtClean="0"/>
              <a:t>Convincingly shown as distinct from other types of anxiety</a:t>
            </a:r>
          </a:p>
          <a:p>
            <a:r>
              <a:rPr lang="en-GB" dirty="0" smtClean="0"/>
              <a:t>However</a:t>
            </a:r>
          </a:p>
          <a:p>
            <a:pPr lvl="1"/>
            <a:r>
              <a:rPr lang="en-GB" dirty="0" smtClean="0"/>
              <a:t>Current evidence suggests it is not the pedagogical issue we may think it is.</a:t>
            </a:r>
          </a:p>
          <a:p>
            <a:pPr lvl="1"/>
            <a:r>
              <a:rPr lang="en-GB" dirty="0" smtClean="0"/>
              <a:t>At best it is suggested to have a weak bi-variate association with performance</a:t>
            </a:r>
          </a:p>
          <a:p>
            <a:pPr lvl="1"/>
            <a:r>
              <a:rPr lang="en-GB" dirty="0" smtClean="0"/>
              <a:t>Overall it seems to be having no great influence on outcomes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668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55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99592" y="592087"/>
            <a:ext cx="7488832" cy="100811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QM/sociology/social-science </a:t>
            </a:r>
            <a:br>
              <a:rPr lang="en-GB" dirty="0" smtClean="0"/>
            </a:br>
            <a:r>
              <a:rPr lang="en-GB" dirty="0" smtClean="0"/>
              <a:t>literature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95536" y="1600199"/>
            <a:ext cx="8496944" cy="4781129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+mj-lt"/>
              </a:rPr>
              <a:t>3 categories in the relevant literature:</a:t>
            </a:r>
          </a:p>
          <a:p>
            <a:pPr marL="1371600" lvl="2" indent="-514350">
              <a:buFont typeface="+mj-lt"/>
              <a:buAutoNum type="arabicPeriod"/>
            </a:pPr>
            <a:r>
              <a:rPr lang="en-GB" b="1" dirty="0" smtClean="0">
                <a:latin typeface="+mj-lt"/>
              </a:rPr>
              <a:t>High level - Background </a:t>
            </a:r>
          </a:p>
          <a:p>
            <a:pPr marL="1828800" lvl="3" indent="-514350"/>
            <a:r>
              <a:rPr lang="en-GB" dirty="0" smtClean="0">
                <a:latin typeface="+mj-lt"/>
              </a:rPr>
              <a:t>Agenda setting/ horizon scanning</a:t>
            </a:r>
          </a:p>
          <a:p>
            <a:pPr marL="1828800" lvl="3" indent="-514350"/>
            <a:r>
              <a:rPr lang="en-GB" dirty="0" smtClean="0">
                <a:latin typeface="+mj-lt"/>
              </a:rPr>
              <a:t>General recommendations for QM pedagogy</a:t>
            </a:r>
          </a:p>
          <a:p>
            <a:pPr marL="1371600" lvl="2" indent="-514350">
              <a:buFont typeface="+mj-lt"/>
              <a:buAutoNum type="arabicPeriod"/>
            </a:pPr>
            <a:r>
              <a:rPr lang="en-GB" b="1" dirty="0" smtClean="0">
                <a:latin typeface="+mj-lt"/>
              </a:rPr>
              <a:t>Different approaches</a:t>
            </a:r>
            <a:r>
              <a:rPr lang="en-GB" b="1" dirty="0">
                <a:latin typeface="+mj-lt"/>
              </a:rPr>
              <a:t> </a:t>
            </a:r>
            <a:r>
              <a:rPr lang="en-GB" b="1" dirty="0" smtClean="0">
                <a:latin typeface="+mj-lt"/>
              </a:rPr>
              <a:t>to QM</a:t>
            </a:r>
          </a:p>
          <a:p>
            <a:pPr marL="1828800" lvl="3" indent="-514350"/>
            <a:r>
              <a:rPr lang="en-GB" dirty="0">
                <a:latin typeface="+mj-lt"/>
              </a:rPr>
              <a:t>This is how I/we do </a:t>
            </a:r>
            <a:r>
              <a:rPr lang="en-GB" dirty="0" smtClean="0">
                <a:latin typeface="+mj-lt"/>
              </a:rPr>
              <a:t>it</a:t>
            </a:r>
          </a:p>
          <a:p>
            <a:pPr marL="1828800" lvl="3" indent="-514350"/>
            <a:r>
              <a:rPr lang="en-GB" dirty="0" smtClean="0">
                <a:latin typeface="+mj-lt"/>
              </a:rPr>
              <a:t>E.g. ‘I’ve spent 20 years teaching and this is how I do it…’</a:t>
            </a:r>
          </a:p>
          <a:p>
            <a:pPr marL="1371600" lvl="2" indent="-514350">
              <a:buFont typeface="+mj-lt"/>
              <a:buAutoNum type="arabicPeriod"/>
            </a:pPr>
            <a:r>
              <a:rPr lang="en-GB" b="1" dirty="0" smtClean="0">
                <a:latin typeface="+mj-lt"/>
              </a:rPr>
              <a:t>Empirical Studies, some evidence</a:t>
            </a:r>
          </a:p>
          <a:p>
            <a:pPr marL="2286000" lvl="4" indent="-514350"/>
            <a:r>
              <a:rPr lang="en-GB" dirty="0" smtClean="0">
                <a:latin typeface="+mj-lt"/>
              </a:rPr>
              <a:t>A course or a year in </a:t>
            </a:r>
            <a:r>
              <a:rPr lang="en-GB" dirty="0" smtClean="0">
                <a:latin typeface="+mj-lt"/>
              </a:rPr>
              <a:t>an </a:t>
            </a:r>
            <a:r>
              <a:rPr lang="en-GB" dirty="0" smtClean="0">
                <a:latin typeface="+mj-lt"/>
              </a:rPr>
              <a:t>institution </a:t>
            </a:r>
          </a:p>
          <a:p>
            <a:pPr marL="2286000" lvl="4" indent="-514350"/>
            <a:r>
              <a:rPr lang="en-GB" dirty="0" smtClean="0">
                <a:latin typeface="+mj-lt"/>
              </a:rPr>
              <a:t>Maybe assessing an intervention</a:t>
            </a:r>
          </a:p>
          <a:p>
            <a:pPr marL="2286000" lvl="4" indent="-514350"/>
            <a:r>
              <a:rPr lang="en-GB" dirty="0" smtClean="0">
                <a:latin typeface="+mj-lt"/>
              </a:rPr>
              <a:t>Often not to too rigorous</a:t>
            </a:r>
          </a:p>
          <a:p>
            <a:pPr marL="2743200" lvl="5" indent="-514350"/>
            <a:r>
              <a:rPr lang="en-GB" dirty="0">
                <a:latin typeface="+mj-lt"/>
              </a:rPr>
              <a:t>Typically small </a:t>
            </a:r>
            <a:r>
              <a:rPr lang="en-GB" dirty="0" smtClean="0">
                <a:latin typeface="+mj-lt"/>
              </a:rPr>
              <a:t>n</a:t>
            </a:r>
          </a:p>
          <a:p>
            <a:pPr marL="2743200" lvl="5" indent="-514350"/>
            <a:r>
              <a:rPr lang="en-GB" dirty="0" smtClean="0">
                <a:latin typeface="+mj-lt"/>
              </a:rPr>
              <a:t>Often based on written feedback</a:t>
            </a:r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3742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105272" y="836712"/>
            <a:ext cx="7859216" cy="940966"/>
          </a:xfrm>
        </p:spPr>
        <p:txBody>
          <a:bodyPr/>
          <a:lstStyle/>
          <a:p>
            <a:r>
              <a:rPr lang="en-GB" dirty="0" smtClean="0"/>
              <a:t>Statistical Anxiety (SA)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23528" y="1916832"/>
            <a:ext cx="8640960" cy="4464496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Gill Sans MT" panose="020B0502020104020203" pitchFamily="34" charset="0"/>
              </a:rPr>
              <a:t>This has been a main focus of our work</a:t>
            </a:r>
          </a:p>
          <a:p>
            <a:r>
              <a:rPr lang="en-GB" dirty="0" smtClean="0">
                <a:latin typeface="Gill Sans MT" panose="020B0502020104020203" pitchFamily="34" charset="0"/>
              </a:rPr>
              <a:t>Probably the most researched aspect of QM pedagogy</a:t>
            </a:r>
          </a:p>
          <a:p>
            <a:pPr lvl="1"/>
            <a:r>
              <a:rPr lang="en-GB" dirty="0" smtClean="0">
                <a:latin typeface="Gill Sans MT" panose="020B0502020104020203" pitchFamily="34" charset="0"/>
              </a:rPr>
              <a:t>Reviewed the SA literature – comprehensively</a:t>
            </a:r>
          </a:p>
          <a:p>
            <a:pPr lvl="2"/>
            <a:r>
              <a:rPr lang="en-GB" dirty="0" smtClean="0">
                <a:latin typeface="Gill Sans MT" panose="020B0502020104020203" pitchFamily="34" charset="0"/>
              </a:rPr>
              <a:t>Psychology</a:t>
            </a:r>
          </a:p>
          <a:p>
            <a:pPr lvl="2"/>
            <a:r>
              <a:rPr lang="en-GB" dirty="0" smtClean="0">
                <a:latin typeface="Gill Sans MT" panose="020B0502020104020203" pitchFamily="34" charset="0"/>
              </a:rPr>
              <a:t>Education</a:t>
            </a:r>
          </a:p>
          <a:p>
            <a:pPr lvl="1"/>
            <a:r>
              <a:rPr lang="en-GB" dirty="0" smtClean="0">
                <a:latin typeface="Gill Sans MT" panose="020B0502020104020203" pitchFamily="34" charset="0"/>
              </a:rPr>
              <a:t>Undertaken some secondary analysis</a:t>
            </a:r>
          </a:p>
          <a:p>
            <a:pPr lvl="2"/>
            <a:r>
              <a:rPr lang="en-GB" dirty="0" smtClean="0">
                <a:latin typeface="Gill Sans MT" panose="020B0502020104020203" pitchFamily="34" charset="0"/>
              </a:rPr>
              <a:t>More later?</a:t>
            </a:r>
          </a:p>
          <a:p>
            <a:pPr lvl="1"/>
            <a:r>
              <a:rPr lang="en-GB" dirty="0" smtClean="0">
                <a:latin typeface="Gill Sans MT" panose="020B0502020104020203" pitchFamily="34" charset="0"/>
              </a:rPr>
              <a:t>Undertaken some primary data collection</a:t>
            </a:r>
          </a:p>
          <a:p>
            <a:pPr lvl="2"/>
            <a:r>
              <a:rPr lang="en-GB" dirty="0" smtClean="0">
                <a:latin typeface="Gill Sans MT" panose="020B0502020104020203" pitchFamily="34" charset="0"/>
              </a:rPr>
              <a:t>More </a:t>
            </a:r>
            <a:r>
              <a:rPr lang="en-GB" dirty="0" smtClean="0">
                <a:latin typeface="Gill Sans MT" panose="020B0502020104020203" pitchFamily="34" charset="0"/>
              </a:rPr>
              <a:t>later</a:t>
            </a:r>
            <a:endParaRPr lang="en-GB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29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Definition(s), SA: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err="1"/>
              <a:t>Onwuegbuzie</a:t>
            </a:r>
            <a:r>
              <a:rPr lang="en-GB" dirty="0"/>
              <a:t> </a:t>
            </a:r>
            <a:r>
              <a:rPr lang="en-GB" i="1" dirty="0"/>
              <a:t>et al.</a:t>
            </a:r>
            <a:r>
              <a:rPr lang="en-GB" dirty="0"/>
              <a:t> (1997) </a:t>
            </a:r>
          </a:p>
          <a:p>
            <a:pPr lvl="1"/>
            <a:r>
              <a:rPr lang="en-GB" i="1" dirty="0"/>
              <a:t>‘an anxiety that comes to the fore when a student encounters statistics in any form and at any level’</a:t>
            </a:r>
          </a:p>
          <a:p>
            <a:pPr lvl="1"/>
            <a:endParaRPr lang="en-GB" i="1" dirty="0"/>
          </a:p>
          <a:p>
            <a:r>
              <a:rPr lang="en-GB" dirty="0"/>
              <a:t>Chew and Dillon (2014)</a:t>
            </a:r>
          </a:p>
          <a:p>
            <a:pPr lvl="1"/>
            <a:r>
              <a:rPr lang="en-GB" i="1" dirty="0"/>
              <a:t>‘a negative state of emotional arousal experienced by individuals as a result of encountering statistics in any form and at any level; this emotional state is </a:t>
            </a:r>
            <a:r>
              <a:rPr lang="en-GB" b="1" i="1" dirty="0">
                <a:solidFill>
                  <a:srgbClr val="FF0000"/>
                </a:solidFill>
              </a:rPr>
              <a:t>preceded by negative attitudes </a:t>
            </a:r>
            <a:r>
              <a:rPr lang="en-GB" i="1" dirty="0"/>
              <a:t>toward statistics and is related to but </a:t>
            </a:r>
            <a:r>
              <a:rPr lang="en-GB" b="1" i="1" dirty="0">
                <a:solidFill>
                  <a:srgbClr val="FF0000"/>
                </a:solidFill>
              </a:rPr>
              <a:t>distinct from mathematics anxiety</a:t>
            </a:r>
            <a:r>
              <a:rPr lang="en-GB" i="1" dirty="0" smtClean="0"/>
              <a:t>.’</a:t>
            </a:r>
          </a:p>
          <a:p>
            <a:pPr lvl="1"/>
            <a:endParaRPr lang="en-GB" i="1" dirty="0" smtClean="0"/>
          </a:p>
          <a:p>
            <a:r>
              <a:rPr lang="en-GB" dirty="0" err="1" smtClean="0"/>
              <a:t>Macher</a:t>
            </a:r>
            <a:r>
              <a:rPr lang="en-GB" i="1" dirty="0" smtClean="0"/>
              <a:t> et al. </a:t>
            </a:r>
            <a:r>
              <a:rPr lang="en-GB" dirty="0" smtClean="0"/>
              <a:t>(2015)</a:t>
            </a:r>
          </a:p>
          <a:p>
            <a:pPr lvl="1"/>
            <a:r>
              <a:rPr lang="en-GB" i="1" dirty="0" smtClean="0"/>
              <a:t>‘Statistics </a:t>
            </a:r>
            <a:r>
              <a:rPr lang="en-GB" i="1" dirty="0"/>
              <a:t>anxiety describes the apprehension that occurs when an individual is exposed to statistics content or problems and instructional situations, or evaluative contexts that deal with statistics. As statistics-anxious individuals always experience anxiety when doing statistics, statistics anxiety describes an </a:t>
            </a:r>
            <a:r>
              <a:rPr lang="en-GB" b="1" i="1" dirty="0">
                <a:solidFill>
                  <a:srgbClr val="FF0000"/>
                </a:solidFill>
              </a:rPr>
              <a:t>enduring, habitual </a:t>
            </a:r>
            <a:r>
              <a:rPr lang="en-GB" i="1" dirty="0"/>
              <a:t>type of </a:t>
            </a:r>
            <a:r>
              <a:rPr lang="en-GB" i="1" dirty="0" smtClean="0"/>
              <a:t>anxiety’</a:t>
            </a:r>
            <a:endParaRPr lang="en-GB" i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672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Measures </a:t>
            </a:r>
            <a:r>
              <a:rPr lang="en-GB" dirty="0"/>
              <a:t>of SA have been developed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988840"/>
            <a:ext cx="8291264" cy="475252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b="1" dirty="0"/>
              <a:t>	</a:t>
            </a:r>
            <a:r>
              <a:rPr lang="en-GB" b="1" dirty="0" smtClean="0"/>
              <a:t>Anxiety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lvl="0"/>
            <a:r>
              <a:rPr lang="en-GB" dirty="0"/>
              <a:t>Statistics Anxiety Rating Scale - STARS (Cruise et al., 1985)</a:t>
            </a:r>
          </a:p>
          <a:p>
            <a:pPr lvl="0"/>
            <a:r>
              <a:rPr lang="en-GB" dirty="0"/>
              <a:t>Statistics Anxiety Inventory - STAI (</a:t>
            </a:r>
            <a:r>
              <a:rPr lang="en-GB" dirty="0" err="1"/>
              <a:t>Zeidner</a:t>
            </a:r>
            <a:r>
              <a:rPr lang="en-GB" dirty="0"/>
              <a:t>, 1991)</a:t>
            </a:r>
          </a:p>
          <a:p>
            <a:pPr lvl="0"/>
            <a:r>
              <a:rPr lang="en-GB" dirty="0"/>
              <a:t>10 item, Statistics Anxiety Scale - SAS (Pretorius and Norman, 1992)</a:t>
            </a:r>
          </a:p>
          <a:p>
            <a:pPr lvl="0"/>
            <a:r>
              <a:rPr lang="en-GB" dirty="0"/>
              <a:t>An unnamed instrument measuring statistics anxiety and attitudes developed by (</a:t>
            </a:r>
            <a:r>
              <a:rPr lang="en-GB" dirty="0" err="1"/>
              <a:t>Zanakis</a:t>
            </a:r>
            <a:r>
              <a:rPr lang="en-GB" dirty="0"/>
              <a:t> and </a:t>
            </a:r>
            <a:r>
              <a:rPr lang="en-GB" dirty="0" err="1"/>
              <a:t>Valenzi</a:t>
            </a:r>
            <a:r>
              <a:rPr lang="en-GB" dirty="0"/>
              <a:t>, 1997)</a:t>
            </a:r>
          </a:p>
          <a:p>
            <a:pPr lvl="0"/>
            <a:r>
              <a:rPr lang="en-GB" dirty="0"/>
              <a:t>Statistics Anxiety Measure (Earp, 2007)</a:t>
            </a:r>
          </a:p>
          <a:p>
            <a:pPr lvl="0"/>
            <a:r>
              <a:rPr lang="en-GB" dirty="0"/>
              <a:t>24 item, Statistics Anxiety Scale by (Vigil-Colet et al., 2008) 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pPr marL="0" indent="0">
              <a:buNone/>
            </a:pPr>
            <a:r>
              <a:rPr lang="en-GB" b="1" dirty="0"/>
              <a:t>	Attitudes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pPr lvl="0"/>
            <a:r>
              <a:rPr lang="en-GB" dirty="0"/>
              <a:t>Attitudes Towards Statistics scale - ATS (Wise, S. L, 1985)</a:t>
            </a:r>
          </a:p>
          <a:p>
            <a:pPr lvl="0"/>
            <a:r>
              <a:rPr lang="en-GB" dirty="0"/>
              <a:t>Multifactorial Scale of Attitudes Toward Statistics - MSATS (</a:t>
            </a:r>
            <a:r>
              <a:rPr lang="en-GB" dirty="0" err="1"/>
              <a:t>Auzmendi</a:t>
            </a:r>
            <a:r>
              <a:rPr lang="en-GB" dirty="0"/>
              <a:t>, 1991)</a:t>
            </a:r>
          </a:p>
          <a:p>
            <a:pPr lvl="0"/>
            <a:r>
              <a:rPr lang="en-GB" dirty="0"/>
              <a:t>Survey of Attitudes Toward Statistics  - SATS-36 (</a:t>
            </a:r>
            <a:r>
              <a:rPr lang="en-GB" dirty="0" err="1"/>
              <a:t>Schau</a:t>
            </a:r>
            <a:r>
              <a:rPr lang="en-GB" dirty="0"/>
              <a:t> et al., 1995)</a:t>
            </a:r>
          </a:p>
          <a:p>
            <a:pPr lvl="0"/>
            <a:r>
              <a:rPr lang="en-GB" dirty="0"/>
              <a:t>Attitudes Towards Research - ATR (</a:t>
            </a:r>
            <a:r>
              <a:rPr lang="en-GB" dirty="0" err="1"/>
              <a:t>Papanastasiou</a:t>
            </a:r>
            <a:r>
              <a:rPr lang="en-GB" dirty="0"/>
              <a:t>, 2005)</a:t>
            </a:r>
          </a:p>
          <a:p>
            <a:pPr marL="0" indent="0">
              <a:buNone/>
            </a:pPr>
            <a:r>
              <a:rPr lang="en-GB" b="1" dirty="0"/>
              <a:t> </a:t>
            </a:r>
            <a:endParaRPr lang="en-GB" dirty="0"/>
          </a:p>
          <a:p>
            <a:pPr marL="0" indent="0">
              <a:buNone/>
            </a:pPr>
            <a:r>
              <a:rPr lang="en-GB" b="1" dirty="0"/>
              <a:t>	Maths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pPr lvl="0"/>
            <a:r>
              <a:rPr lang="en-GB" dirty="0"/>
              <a:t>Maths anxiety Ratings Scale (Richardson and </a:t>
            </a:r>
            <a:r>
              <a:rPr lang="en-GB" dirty="0" err="1"/>
              <a:t>Suinn</a:t>
            </a:r>
            <a:r>
              <a:rPr lang="en-GB" dirty="0"/>
              <a:t>, 1972)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897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91264" cy="576064"/>
          </a:xfrm>
        </p:spPr>
        <p:txBody>
          <a:bodyPr/>
          <a:lstStyle/>
          <a:p>
            <a:r>
              <a:rPr lang="en-GB" dirty="0"/>
              <a:t>Statistics Anxiety Ratings Scale (STARS</a:t>
            </a:r>
            <a:r>
              <a:rPr lang="en-GB" dirty="0" smtClean="0"/>
              <a:t>)</a:t>
            </a:r>
            <a:br>
              <a:rPr lang="en-GB" dirty="0" smtClean="0"/>
            </a:br>
            <a:r>
              <a:rPr lang="en-GB" sz="2800" i="1" dirty="0"/>
              <a:t>‘</a:t>
            </a:r>
            <a:r>
              <a:rPr lang="en-GB" sz="2000" i="1" dirty="0"/>
              <a:t>Statistics teachers are so abstract they seem inhuman’</a:t>
            </a:r>
            <a:r>
              <a:rPr lang="en-GB" sz="2800" dirty="0" smtClean="0"/>
              <a:t/>
            </a:r>
            <a:br>
              <a:rPr lang="en-GB" sz="2800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 smtClean="0"/>
              <a:t>51 Items!</a:t>
            </a:r>
          </a:p>
          <a:p>
            <a:r>
              <a:rPr lang="en-GB" dirty="0" smtClean="0"/>
              <a:t>6 dimensions</a:t>
            </a:r>
          </a:p>
          <a:p>
            <a:pPr lvl="1"/>
            <a:r>
              <a:rPr lang="en-GB" b="1" dirty="0">
                <a:solidFill>
                  <a:srgbClr val="FF0000"/>
                </a:solidFill>
              </a:rPr>
              <a:t>Test and class anxiety</a:t>
            </a:r>
            <a:endParaRPr lang="en-GB" dirty="0">
              <a:solidFill>
                <a:srgbClr val="FF0000"/>
              </a:solidFill>
            </a:endParaRPr>
          </a:p>
          <a:p>
            <a:pPr lvl="1"/>
            <a:r>
              <a:rPr lang="en-GB" b="1" dirty="0">
                <a:solidFill>
                  <a:srgbClr val="FF0000"/>
                </a:solidFill>
              </a:rPr>
              <a:t>Interpretation anxiety (anxiety when interpreting statistical results)</a:t>
            </a:r>
            <a:endParaRPr lang="en-GB" dirty="0">
              <a:solidFill>
                <a:srgbClr val="FF0000"/>
              </a:solidFill>
            </a:endParaRPr>
          </a:p>
          <a:p>
            <a:pPr lvl="1"/>
            <a:r>
              <a:rPr lang="en-GB" b="1" dirty="0">
                <a:solidFill>
                  <a:srgbClr val="FF0000"/>
                </a:solidFill>
              </a:rPr>
              <a:t>Ask for help anxiety</a:t>
            </a:r>
            <a:endParaRPr lang="en-GB" dirty="0">
              <a:solidFill>
                <a:srgbClr val="FF0000"/>
              </a:solidFill>
            </a:endParaRPr>
          </a:p>
          <a:p>
            <a:pPr lvl="1"/>
            <a:r>
              <a:rPr lang="en-GB" b="1" dirty="0"/>
              <a:t>Worth of </a:t>
            </a:r>
            <a:r>
              <a:rPr lang="en-GB" b="1" dirty="0" smtClean="0"/>
              <a:t>Statistics</a:t>
            </a:r>
            <a:endParaRPr lang="en-GB" b="1" dirty="0"/>
          </a:p>
          <a:p>
            <a:pPr lvl="1"/>
            <a:r>
              <a:rPr lang="en-GB" b="1" dirty="0"/>
              <a:t>Teacher anxiety:</a:t>
            </a:r>
            <a:endParaRPr lang="en-GB" dirty="0"/>
          </a:p>
          <a:p>
            <a:pPr lvl="1"/>
            <a:r>
              <a:rPr lang="en-GB" b="1" dirty="0" smtClean="0"/>
              <a:t>Self-concept</a:t>
            </a:r>
          </a:p>
          <a:p>
            <a:pPr lvl="1"/>
            <a:endParaRPr lang="en-GB" dirty="0" smtClean="0"/>
          </a:p>
          <a:p>
            <a:r>
              <a:rPr lang="en-GB" i="1" dirty="0" smtClean="0"/>
              <a:t>How </a:t>
            </a:r>
            <a:r>
              <a:rPr lang="en-GB" i="1" dirty="0"/>
              <a:t>much anxiety would you experience, from no anxiety to strong anxiety (on a scale of 1 to 5 with 1 being no anxiety and 5 being strong anxiety</a:t>
            </a:r>
            <a:r>
              <a:rPr lang="en-GB" i="1" dirty="0" smtClean="0"/>
              <a:t>)</a:t>
            </a:r>
          </a:p>
          <a:p>
            <a:endParaRPr lang="en-GB" i="1" dirty="0" smtClean="0"/>
          </a:p>
          <a:p>
            <a:r>
              <a:rPr lang="en-GB" dirty="0"/>
              <a:t>Chew and Dillon (2014) recommend the Q 1-23</a:t>
            </a:r>
            <a:r>
              <a:rPr lang="en-GB" dirty="0" smtClean="0"/>
              <a:t>:</a:t>
            </a:r>
          </a:p>
          <a:p>
            <a:endParaRPr lang="en-GB" dirty="0"/>
          </a:p>
          <a:p>
            <a:r>
              <a:rPr lang="en-GB" dirty="0"/>
              <a:t>Hanna (2008) provides a confirmatory analysis of STARS in a UK context, they reword several questions.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493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STARS: Self-concept</a:t>
            </a:r>
            <a:r>
              <a:rPr lang="en-GB" dirty="0"/>
              <a:t> 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988840"/>
            <a:ext cx="8568952" cy="4752528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en-GB" b="1" dirty="0" smtClean="0">
                <a:latin typeface="Gill Sans MT" panose="020B0502020104020203" pitchFamily="34" charset="0"/>
              </a:rPr>
              <a:t>25 </a:t>
            </a:r>
            <a:r>
              <a:rPr lang="en-GB" i="1" dirty="0" smtClean="0">
                <a:latin typeface="Gill Sans MT" panose="020B0502020104020203" pitchFamily="34" charset="0"/>
              </a:rPr>
              <a:t>I </a:t>
            </a:r>
            <a:r>
              <a:rPr lang="en-GB" i="1" dirty="0">
                <a:latin typeface="Gill Sans MT" panose="020B0502020104020203" pitchFamily="34" charset="0"/>
              </a:rPr>
              <a:t>have not done maths for a long time. I know I </a:t>
            </a:r>
            <a:r>
              <a:rPr lang="en-GB" i="1" dirty="0" smtClean="0">
                <a:latin typeface="Gill Sans MT" panose="020B0502020104020203" pitchFamily="34" charset="0"/>
              </a:rPr>
              <a:t>will have </a:t>
            </a:r>
            <a:r>
              <a:rPr lang="en-GB" i="1" dirty="0">
                <a:latin typeface="Gill Sans MT" panose="020B0502020104020203" pitchFamily="34" charset="0"/>
              </a:rPr>
              <a:t>problems getting through </a:t>
            </a:r>
            <a:r>
              <a:rPr lang="en-GB" i="1" dirty="0" smtClean="0">
                <a:latin typeface="Gill Sans MT" panose="020B0502020104020203" pitchFamily="34" charset="0"/>
              </a:rPr>
              <a:t>statistics</a:t>
            </a:r>
          </a:p>
          <a:p>
            <a:pPr lvl="1"/>
            <a:endParaRPr lang="en-GB" i="1" dirty="0">
              <a:latin typeface="Gill Sans MT" panose="020B0502020104020203" pitchFamily="34" charset="0"/>
            </a:endParaRPr>
          </a:p>
          <a:p>
            <a:pPr lvl="1"/>
            <a:r>
              <a:rPr lang="en-GB" b="1" dirty="0">
                <a:latin typeface="Gill Sans MT" panose="020B0502020104020203" pitchFamily="34" charset="0"/>
              </a:rPr>
              <a:t>31 </a:t>
            </a:r>
            <a:r>
              <a:rPr lang="en-GB" i="1" dirty="0">
                <a:latin typeface="Gill Sans MT" panose="020B0502020104020203" pitchFamily="34" charset="0"/>
              </a:rPr>
              <a:t>I</a:t>
            </a:r>
            <a:r>
              <a:rPr lang="en-GB" i="1" dirty="0" smtClean="0">
                <a:latin typeface="Gill Sans MT" panose="020B0502020104020203" pitchFamily="34" charset="0"/>
              </a:rPr>
              <a:t> </a:t>
            </a:r>
            <a:r>
              <a:rPr lang="en-GB" i="1" dirty="0">
                <a:latin typeface="Gill Sans MT" panose="020B0502020104020203" pitchFamily="34" charset="0"/>
              </a:rPr>
              <a:t>cannot even understand secondary school </a:t>
            </a:r>
            <a:r>
              <a:rPr lang="en-GB" i="1" dirty="0" smtClean="0">
                <a:latin typeface="Gill Sans MT" panose="020B0502020104020203" pitchFamily="34" charset="0"/>
              </a:rPr>
              <a:t>maths</a:t>
            </a:r>
            <a:r>
              <a:rPr lang="en-GB" i="1" dirty="0">
                <a:latin typeface="Gill Sans MT" panose="020B0502020104020203" pitchFamily="34" charset="0"/>
              </a:rPr>
              <a:t>; how can I possibly do statistics</a:t>
            </a:r>
            <a:r>
              <a:rPr lang="en-GB" i="1" dirty="0" smtClean="0">
                <a:latin typeface="Gill Sans MT" panose="020B0502020104020203" pitchFamily="34" charset="0"/>
              </a:rPr>
              <a:t>?</a:t>
            </a:r>
          </a:p>
          <a:p>
            <a:pPr lvl="1"/>
            <a:endParaRPr lang="en-GB" i="1" dirty="0">
              <a:latin typeface="Gill Sans MT" panose="020B0502020104020203" pitchFamily="34" charset="0"/>
            </a:endParaRPr>
          </a:p>
          <a:p>
            <a:pPr lvl="1"/>
            <a:r>
              <a:rPr lang="en-GB" b="1" dirty="0">
                <a:latin typeface="Gill Sans MT" panose="020B0502020104020203" pitchFamily="34" charset="0"/>
              </a:rPr>
              <a:t>34 </a:t>
            </a:r>
            <a:r>
              <a:rPr lang="en-GB" i="1" dirty="0" smtClean="0">
                <a:latin typeface="Gill Sans MT" panose="020B0502020104020203" pitchFamily="34" charset="0"/>
              </a:rPr>
              <a:t>Since </a:t>
            </a:r>
            <a:r>
              <a:rPr lang="en-GB" i="1" dirty="0">
                <a:latin typeface="Gill Sans MT" panose="020B0502020104020203" pitchFamily="34" charset="0"/>
              </a:rPr>
              <a:t>I have never enjoyed maths I do not see </a:t>
            </a:r>
            <a:r>
              <a:rPr lang="en-GB" i="1" dirty="0" smtClean="0">
                <a:latin typeface="Gill Sans MT" panose="020B0502020104020203" pitchFamily="34" charset="0"/>
              </a:rPr>
              <a:t>how </a:t>
            </a:r>
            <a:r>
              <a:rPr lang="en-GB" i="1" dirty="0">
                <a:latin typeface="Gill Sans MT" panose="020B0502020104020203" pitchFamily="34" charset="0"/>
              </a:rPr>
              <a:t>I can enjoy </a:t>
            </a:r>
            <a:r>
              <a:rPr lang="en-GB" i="1" dirty="0" smtClean="0">
                <a:latin typeface="Gill Sans MT" panose="020B0502020104020203" pitchFamily="34" charset="0"/>
              </a:rPr>
              <a:t>statistics</a:t>
            </a:r>
          </a:p>
          <a:p>
            <a:pPr lvl="1"/>
            <a:endParaRPr lang="en-GB" i="1" dirty="0">
              <a:latin typeface="Gill Sans MT" panose="020B0502020104020203" pitchFamily="34" charset="0"/>
            </a:endParaRPr>
          </a:p>
          <a:p>
            <a:pPr lvl="1"/>
            <a:r>
              <a:rPr lang="en-GB" b="1" dirty="0" smtClean="0">
                <a:latin typeface="Gill Sans MT" panose="020B0502020104020203" pitchFamily="34" charset="0"/>
              </a:rPr>
              <a:t>38 </a:t>
            </a:r>
            <a:r>
              <a:rPr lang="en-GB" i="1" dirty="0" smtClean="0">
                <a:latin typeface="Gill Sans MT" panose="020B0502020104020203" pitchFamily="34" charset="0"/>
              </a:rPr>
              <a:t>I </a:t>
            </a:r>
            <a:r>
              <a:rPr lang="en-GB" i="1" dirty="0">
                <a:latin typeface="Gill Sans MT" panose="020B0502020104020203" pitchFamily="34" charset="0"/>
              </a:rPr>
              <a:t>do not have enough brains to get through </a:t>
            </a:r>
            <a:r>
              <a:rPr lang="en-GB" i="1" dirty="0" smtClean="0">
                <a:latin typeface="Gill Sans MT" panose="020B0502020104020203" pitchFamily="34" charset="0"/>
              </a:rPr>
              <a:t>statistics</a:t>
            </a:r>
          </a:p>
          <a:p>
            <a:pPr lvl="1"/>
            <a:endParaRPr lang="en-GB" i="1" dirty="0">
              <a:latin typeface="Gill Sans MT" panose="020B0502020104020203" pitchFamily="34" charset="0"/>
            </a:endParaRPr>
          </a:p>
          <a:p>
            <a:pPr lvl="1"/>
            <a:r>
              <a:rPr lang="en-GB" b="1" dirty="0">
                <a:latin typeface="Gill Sans MT" panose="020B0502020104020203" pitchFamily="34" charset="0"/>
              </a:rPr>
              <a:t>39 </a:t>
            </a:r>
            <a:r>
              <a:rPr lang="en-GB" i="1" dirty="0" smtClean="0">
                <a:latin typeface="Gill Sans MT" panose="020B0502020104020203" pitchFamily="34" charset="0"/>
              </a:rPr>
              <a:t>I </a:t>
            </a:r>
            <a:r>
              <a:rPr lang="en-GB" i="1" dirty="0">
                <a:latin typeface="Gill Sans MT" panose="020B0502020104020203" pitchFamily="34" charset="0"/>
              </a:rPr>
              <a:t>could enjoy statistics if it were not so </a:t>
            </a:r>
            <a:r>
              <a:rPr lang="en-GB" i="1" dirty="0" smtClean="0">
                <a:latin typeface="Gill Sans MT" panose="020B0502020104020203" pitchFamily="34" charset="0"/>
              </a:rPr>
              <a:t>mathematical</a:t>
            </a:r>
            <a:endParaRPr lang="en-GB" i="1" dirty="0" smtClean="0">
              <a:latin typeface="Gill Sans MT" panose="020B0502020104020203" pitchFamily="34" charset="0"/>
            </a:endParaRPr>
          </a:p>
          <a:p>
            <a:pPr lvl="1"/>
            <a:endParaRPr lang="en-GB" i="1" dirty="0">
              <a:latin typeface="Gill Sans MT" panose="020B0502020104020203" pitchFamily="34" charset="0"/>
            </a:endParaRPr>
          </a:p>
          <a:p>
            <a:pPr lvl="1"/>
            <a:r>
              <a:rPr lang="en-GB" b="1" dirty="0">
                <a:latin typeface="Gill Sans MT" panose="020B0502020104020203" pitchFamily="34" charset="0"/>
              </a:rPr>
              <a:t>48 </a:t>
            </a:r>
            <a:r>
              <a:rPr lang="en-GB" i="1" dirty="0" smtClean="0">
                <a:latin typeface="Gill Sans MT" panose="020B0502020104020203" pitchFamily="34" charset="0"/>
              </a:rPr>
              <a:t>Statistics </a:t>
            </a:r>
            <a:r>
              <a:rPr lang="en-GB" i="1" dirty="0">
                <a:latin typeface="Gill Sans MT" panose="020B0502020104020203" pitchFamily="34" charset="0"/>
              </a:rPr>
              <a:t>is not really bad. It is just too </a:t>
            </a:r>
            <a:r>
              <a:rPr lang="en-GB" i="1" dirty="0" smtClean="0">
                <a:latin typeface="Gill Sans MT" panose="020B0502020104020203" pitchFamily="34" charset="0"/>
              </a:rPr>
              <a:t>mathematical</a:t>
            </a:r>
          </a:p>
          <a:p>
            <a:pPr lvl="1"/>
            <a:endParaRPr lang="en-GB" i="1" dirty="0">
              <a:latin typeface="Gill Sans MT" panose="020B0502020104020203" pitchFamily="34" charset="0"/>
            </a:endParaRPr>
          </a:p>
          <a:p>
            <a:pPr lvl="1"/>
            <a:r>
              <a:rPr lang="en-GB" b="1" dirty="0">
                <a:latin typeface="Gill Sans MT" panose="020B0502020104020203" pitchFamily="34" charset="0"/>
              </a:rPr>
              <a:t>51 </a:t>
            </a:r>
            <a:r>
              <a:rPr lang="en-GB" i="1" dirty="0">
                <a:latin typeface="Gill Sans MT" panose="020B0502020104020203" pitchFamily="34" charset="0"/>
              </a:rPr>
              <a:t>I</a:t>
            </a:r>
            <a:r>
              <a:rPr lang="en-GB" i="1" dirty="0" smtClean="0">
                <a:latin typeface="Gill Sans MT" panose="020B0502020104020203" pitchFamily="34" charset="0"/>
              </a:rPr>
              <a:t> </a:t>
            </a:r>
            <a:r>
              <a:rPr lang="en-GB" i="1" dirty="0">
                <a:latin typeface="Gill Sans MT" panose="020B0502020104020203" pitchFamily="34" charset="0"/>
              </a:rPr>
              <a:t>am too slow in my thinking to get through </a:t>
            </a:r>
            <a:r>
              <a:rPr lang="en-GB" i="1" dirty="0" smtClean="0">
                <a:latin typeface="Gill Sans MT" panose="020B0502020104020203" pitchFamily="34" charset="0"/>
              </a:rPr>
              <a:t>statistics</a:t>
            </a:r>
            <a:endParaRPr lang="en-GB" i="1" dirty="0">
              <a:latin typeface="Gill Sans MT" panose="020B0502020104020203" pitchFamily="34" charset="0"/>
            </a:endParaRPr>
          </a:p>
          <a:p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217718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Empirical </a:t>
            </a:r>
            <a:r>
              <a:rPr lang="en-GB" dirty="0" smtClean="0"/>
              <a:t>evidence…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Students being statistically anxious is widely cited in the literature.</a:t>
            </a:r>
          </a:p>
          <a:p>
            <a:pPr lvl="3"/>
            <a:r>
              <a:rPr lang="en-GB" dirty="0"/>
              <a:t>(e.g. Bridges et al., 1998; Paxton, 2006; Schacht and Stewart, 1990)</a:t>
            </a:r>
          </a:p>
          <a:p>
            <a:pPr lvl="2"/>
            <a:r>
              <a:rPr lang="en-GB" dirty="0"/>
              <a:t>There are 2 systematic reviews </a:t>
            </a:r>
          </a:p>
          <a:p>
            <a:pPr lvl="3"/>
            <a:r>
              <a:rPr lang="en-GB" dirty="0"/>
              <a:t>Chew and Dillon, 2014, psychology, cites ≈100 papers</a:t>
            </a:r>
          </a:p>
          <a:p>
            <a:pPr lvl="3"/>
            <a:r>
              <a:rPr lang="en-GB" dirty="0" err="1"/>
              <a:t>Onwuegbuzie</a:t>
            </a:r>
            <a:r>
              <a:rPr lang="en-GB" dirty="0"/>
              <a:t> and Wilson, 2003, education cites ≈ 84 papers</a:t>
            </a:r>
          </a:p>
          <a:p>
            <a:pPr lvl="2"/>
            <a:r>
              <a:rPr lang="en-GB" dirty="0"/>
              <a:t>It is contested</a:t>
            </a:r>
          </a:p>
          <a:p>
            <a:pPr lvl="3"/>
            <a:r>
              <a:rPr lang="en-GB" dirty="0" err="1"/>
              <a:t>DeCesare</a:t>
            </a:r>
            <a:r>
              <a:rPr lang="en-GB" dirty="0"/>
              <a:t> (2007) it’s a self fulfilling prophesy  (n=194)</a:t>
            </a:r>
          </a:p>
          <a:p>
            <a:pPr lvl="4"/>
            <a:r>
              <a:rPr lang="en-GB" dirty="0"/>
              <a:t>42% report no angst</a:t>
            </a:r>
          </a:p>
          <a:p>
            <a:pPr lvl="4"/>
            <a:r>
              <a:rPr lang="en-GB" dirty="0"/>
              <a:t>25% reported being very anxious</a:t>
            </a:r>
          </a:p>
          <a:p>
            <a:pPr lvl="4"/>
            <a:r>
              <a:rPr lang="en-GB" dirty="0"/>
              <a:t>32% reported being anxious</a:t>
            </a:r>
          </a:p>
          <a:p>
            <a:pPr lvl="4"/>
            <a:r>
              <a:rPr lang="en-GB" dirty="0"/>
              <a:t>57% of men reported being relaxed or indifferent to the thought of taking the course. (n=49)</a:t>
            </a:r>
          </a:p>
          <a:p>
            <a:pPr lvl="3"/>
            <a:r>
              <a:rPr lang="en-GB" dirty="0"/>
              <a:t>Williams et al. (</a:t>
            </a:r>
            <a:r>
              <a:rPr lang="en-GB" dirty="0" smtClean="0"/>
              <a:t>2009) </a:t>
            </a:r>
            <a:r>
              <a:rPr lang="en-GB" dirty="0"/>
              <a:t>a slight minority report being anxious</a:t>
            </a:r>
          </a:p>
        </p:txBody>
      </p:sp>
    </p:spTree>
    <p:extLst>
      <p:ext uri="{BB962C8B-B14F-4D97-AF65-F5344CB8AC3E}">
        <p14:creationId xmlns:p14="http://schemas.microsoft.com/office/powerpoint/2010/main" val="54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CRM">
      <a:majorFont>
        <a:latin typeface="Gill Sans M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1518</TotalTime>
  <Words>1918</Words>
  <Application>Microsoft Office PowerPoint</Application>
  <PresentationFormat>On-screen Show (4:3)</PresentationFormat>
  <Paragraphs>340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Gill Sans MT</vt:lpstr>
      <vt:lpstr>Times New Roman</vt:lpstr>
      <vt:lpstr>Office Theme</vt:lpstr>
      <vt:lpstr>'Statistics Anxiety' A Fairy Tale For Our Times?</vt:lpstr>
      <vt:lpstr>Study: General Aims</vt:lpstr>
      <vt:lpstr>QM/sociology/social-science  literature</vt:lpstr>
      <vt:lpstr>Statistical Anxiety (SA)</vt:lpstr>
      <vt:lpstr>Definition(s), SA:</vt:lpstr>
      <vt:lpstr>Measures of SA have been developed</vt:lpstr>
      <vt:lpstr>Statistics Anxiety Ratings Scale (STARS) ‘Statistics teachers are so abstract they seem inhuman’ </vt:lpstr>
      <vt:lpstr>STARS: Self-concept  </vt:lpstr>
      <vt:lpstr>Empirical evidence…</vt:lpstr>
      <vt:lpstr>SA literature</vt:lpstr>
      <vt:lpstr>What evidence is there of predictive validity?</vt:lpstr>
      <vt:lpstr>Multivariate models</vt:lpstr>
      <vt:lpstr>Even More Recently</vt:lpstr>
      <vt:lpstr>PowerPoint Presentation</vt:lpstr>
      <vt:lpstr>Zero effect?</vt:lpstr>
      <vt:lpstr>Model of SA: </vt:lpstr>
      <vt:lpstr>Anxiety as facilitating</vt:lpstr>
      <vt:lpstr>PowerPoint Presentation</vt:lpstr>
      <vt:lpstr>Secondary Analysis</vt:lpstr>
      <vt:lpstr>Simple preliminary analysis</vt:lpstr>
      <vt:lpstr>PowerPoint Presentation</vt:lpstr>
      <vt:lpstr>PowerPoint Presentation</vt:lpstr>
      <vt:lpstr>PowerPoint Presentation</vt:lpstr>
      <vt:lpstr>PowerPoint Presentation</vt:lpstr>
      <vt:lpstr>Research conclusions</vt:lpstr>
      <vt:lpstr>Going forward- establish the phenomenon</vt:lpstr>
      <vt:lpstr>Is statistics anxiety a fairy tale?</vt:lpstr>
      <vt:lpstr>PowerPoint Presentation</vt:lpstr>
    </vt:vector>
  </TitlesOfParts>
  <Company>University of Southampton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Ralston</dc:creator>
  <cp:lastModifiedBy>Kev Ralston</cp:lastModifiedBy>
  <cp:revision>171</cp:revision>
  <dcterms:created xsi:type="dcterms:W3CDTF">2014-10-20T14:24:53Z</dcterms:created>
  <dcterms:modified xsi:type="dcterms:W3CDTF">2016-07-05T15:54:48Z</dcterms:modified>
</cp:coreProperties>
</file>