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4" r:id="rId3"/>
    <p:sldId id="315" r:id="rId4"/>
    <p:sldId id="316" r:id="rId5"/>
    <p:sldId id="323" r:id="rId6"/>
    <p:sldId id="308" r:id="rId7"/>
    <p:sldId id="317" r:id="rId8"/>
    <p:sldId id="327" r:id="rId9"/>
    <p:sldId id="318" r:id="rId10"/>
    <p:sldId id="319" r:id="rId11"/>
    <p:sldId id="320" r:id="rId12"/>
    <p:sldId id="321" r:id="rId13"/>
    <p:sldId id="322" r:id="rId14"/>
    <p:sldId id="305" r:id="rId15"/>
    <p:sldId id="302" r:id="rId16"/>
    <p:sldId id="303" r:id="rId17"/>
    <p:sldId id="326" r:id="rId18"/>
  </p:sldIdLst>
  <p:sldSz cx="9144000" cy="6858000" type="screen4x3"/>
  <p:notesSz cx="6881813" cy="9296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53"/>
    <a:srgbClr val="D04216"/>
    <a:srgbClr val="08827C"/>
    <a:srgbClr val="00407A"/>
    <a:srgbClr val="E6444F"/>
    <a:srgbClr val="4E6107"/>
    <a:srgbClr val="97BF0D"/>
    <a:srgbClr val="2C5884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64523" autoAdjust="0"/>
  </p:normalViewPr>
  <p:slideViewPr>
    <p:cSldViewPr>
      <p:cViewPr varScale="1">
        <p:scale>
          <a:sx n="52" d="100"/>
          <a:sy n="52" d="100"/>
        </p:scale>
        <p:origin x="18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655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7551" y="0"/>
            <a:ext cx="2982655" cy="4651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486D43-580A-4BD7-BCB4-904A128EB491}" type="datetimeFigureOut">
              <a:rPr lang="de-DE"/>
              <a:pPr>
                <a:defRPr/>
              </a:pPr>
              <a:t>04.07.2016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160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182" y="4416385"/>
            <a:ext cx="5505450" cy="418308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829797"/>
            <a:ext cx="2982655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7551" y="8829797"/>
            <a:ext cx="2982655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0983FB7-C7FD-4945-8899-095137459D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98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de-DE" dirty="0" smtClean="0">
              <a:latin typeface="UB Scala Sans" pitchFamily="2" charset="0"/>
            </a:endParaRPr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170B2A2-B448-4DC2-B0D2-E52C298084DC}" type="slidenum">
              <a:rPr lang="de-DE" altLang="de-DE" sz="1200" smtClean="0"/>
              <a:pPr eaLnBrk="1" hangingPunct="1"/>
              <a:t>1</a:t>
            </a:fld>
            <a:endParaRPr lang="de-DE" altLang="de-DE" sz="1200" smtClean="0"/>
          </a:p>
        </p:txBody>
      </p:sp>
    </p:spTree>
    <p:extLst>
      <p:ext uri="{BB962C8B-B14F-4D97-AF65-F5344CB8AC3E}">
        <p14:creationId xmlns:p14="http://schemas.microsoft.com/office/powerpoint/2010/main" val="324149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384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622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28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1220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135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487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632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73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66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47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187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85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13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824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576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983FB7-C7FD-4945-8899-095137459DD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31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42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467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4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296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467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827584" y="2636912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3"/>
          <p:cNvSpPr>
            <a:spLocks noGrp="1"/>
          </p:cNvSpPr>
          <p:nvPr>
            <p:ph sz="half" idx="2"/>
          </p:nvPr>
        </p:nvSpPr>
        <p:spPr>
          <a:xfrm>
            <a:off x="4644008" y="2636912"/>
            <a:ext cx="3657600" cy="37480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357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113189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"/>
          </p:nvPr>
        </p:nvSpPr>
        <p:spPr>
          <a:xfrm>
            <a:off x="457200" y="2392369"/>
            <a:ext cx="4040188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"/>
          </p:nvPr>
        </p:nvSpPr>
        <p:spPr>
          <a:xfrm>
            <a:off x="457200" y="3032131"/>
            <a:ext cx="4040188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392369"/>
            <a:ext cx="4041775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032131"/>
            <a:ext cx="4041775" cy="332582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96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06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1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57200" y="1484783"/>
            <a:ext cx="3008313" cy="12241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8017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852936"/>
            <a:ext cx="3008313" cy="3433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073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552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337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Bildplatzhalter 2"/>
          <p:cNvSpPr>
            <a:spLocks noGrp="1"/>
          </p:cNvSpPr>
          <p:nvPr>
            <p:ph type="pic" idx="1"/>
          </p:nvPr>
        </p:nvSpPr>
        <p:spPr>
          <a:xfrm>
            <a:off x="1792288" y="1142983"/>
            <a:ext cx="5486400" cy="3584591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835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12" descr="Innenseite ohne Schriftzug_sw.t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-6350"/>
            <a:ext cx="92440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Grafik 10" descr="Innenseite ohne Schriftzug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-100013" y="-6350"/>
            <a:ext cx="92440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5573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das Titelformat</a:t>
            </a:r>
            <a:br>
              <a:rPr lang="de-DE" altLang="de-DE" dirty="0" smtClean="0"/>
            </a:br>
            <a:r>
              <a:rPr lang="de-DE" altLang="de-DE" dirty="0" smtClean="0"/>
              <a:t>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2997200"/>
            <a:ext cx="7467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die Formate des Vorlagentextes zu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cxnSp>
        <p:nvCxnSpPr>
          <p:cNvPr id="15" name="Gerade Verbindung 14"/>
          <p:cNvCxnSpPr/>
          <p:nvPr/>
        </p:nvCxnSpPr>
        <p:spPr>
          <a:xfrm>
            <a:off x="250825" y="6524625"/>
            <a:ext cx="8642350" cy="0"/>
          </a:xfrm>
          <a:prstGeom prst="line">
            <a:avLst/>
          </a:prstGeom>
          <a:ln>
            <a:solidFill>
              <a:srgbClr val="2C58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07A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407A"/>
          </a:solidFill>
          <a:latin typeface="UB Scal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+"/>
        <a:defRPr sz="16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6" descr="Titelseite-englisch-sw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44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Grafik 5" descr="Titelseite-englisc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-101600" y="0"/>
            <a:ext cx="924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3582144"/>
            <a:ext cx="6068888" cy="1143000"/>
          </a:xfrm>
        </p:spPr>
        <p:txBody>
          <a:bodyPr/>
          <a:lstStyle/>
          <a:p>
            <a:r>
              <a:rPr lang="de-DE" altLang="de-DE" sz="3200" cap="all" spc="200" dirty="0" smtClean="0">
                <a:cs typeface="Arial" charset="0"/>
              </a:rPr>
              <a:t>COMPLEXITY and method:</a:t>
            </a:r>
            <a:r>
              <a:rPr lang="de-DE" altLang="de-DE" cap="all" dirty="0" smtClean="0">
                <a:cs typeface="Arial" charset="0"/>
              </a:rPr>
              <a:t/>
            </a:r>
            <a:br>
              <a:rPr lang="de-DE" altLang="de-DE" cap="all" dirty="0" smtClean="0">
                <a:cs typeface="Arial" charset="0"/>
              </a:rPr>
            </a:br>
            <a:r>
              <a:rPr lang="de-DE" altLang="de-DE" dirty="0" smtClean="0">
                <a:cs typeface="Arial" charset="0"/>
              </a:rPr>
              <a:t>complexity, cases and policy-making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160615"/>
            <a:ext cx="5748338" cy="428625"/>
          </a:xfrm>
        </p:spPr>
        <p:txBody>
          <a:bodyPr anchor="ctr"/>
          <a:lstStyle/>
          <a:p>
            <a:pPr algn="l"/>
            <a:r>
              <a:rPr lang="de-DE" altLang="de-DE" sz="1400" dirty="0" smtClean="0">
                <a:solidFill>
                  <a:srgbClr val="00407A"/>
                </a:solidFill>
                <a:latin typeface="Segoe UI Light" panose="020B0502040204020203" pitchFamily="34" charset="0"/>
                <a:cs typeface="Arial" charset="0"/>
              </a:rPr>
              <a:t>Prof. Dr. Lasse Gerrits</a:t>
            </a:r>
          </a:p>
        </p:txBody>
      </p:sp>
      <p:pic>
        <p:nvPicPr>
          <p:cNvPr id="1028" name="Picture 4" descr="http://scienceprogress.org/wp-content/uploads/2009/01/patent1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1991" r="5584" b="23397"/>
          <a:stretch/>
        </p:blipFill>
        <p:spPr bwMode="auto">
          <a:xfrm>
            <a:off x="2971801" y="2765296"/>
            <a:ext cx="5704656" cy="80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0" b="38373"/>
          <a:stretch/>
        </p:blipFill>
        <p:spPr>
          <a:xfrm>
            <a:off x="2977615" y="2765297"/>
            <a:ext cx="5698841" cy="8077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Pathway B</a:t>
            </a:r>
            <a:endParaRPr lang="en-US" dirty="0">
              <a:solidFill>
                <a:srgbClr val="D0421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4288" y="1916832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Low satisfaction (22)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3968335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High satisfaction (20)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205718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Disruptive events (42)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110171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Social events (25)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262299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Physical events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09065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response (9)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86981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private response (13)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02193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public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5301208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Internal-coop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16955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External response (16)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8" name="Curved Connector 17"/>
          <p:cNvCxnSpPr>
            <a:stCxn id="7" idx="2"/>
          </p:cNvCxnSpPr>
          <p:nvPr/>
        </p:nvCxnSpPr>
        <p:spPr>
          <a:xfrm rot="16200000" flipH="1">
            <a:off x="1221452" y="3750859"/>
            <a:ext cx="760437" cy="1332148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2"/>
            <a:endCxn id="9" idx="1"/>
          </p:cNvCxnSpPr>
          <p:nvPr/>
        </p:nvCxnSpPr>
        <p:spPr>
          <a:xfrm rot="16200000" flipH="1">
            <a:off x="781129" y="4191182"/>
            <a:ext cx="1641083" cy="1332148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3"/>
            <a:endCxn id="11" idx="1"/>
          </p:cNvCxnSpPr>
          <p:nvPr/>
        </p:nvCxnSpPr>
        <p:spPr>
          <a:xfrm flipV="1">
            <a:off x="1763688" y="1285310"/>
            <a:ext cx="2664296" cy="2335907"/>
          </a:xfrm>
          <a:prstGeom prst="curvedConnector3">
            <a:avLst>
              <a:gd name="adj1" fmla="val 50000"/>
            </a:avLst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7" idx="3"/>
          </p:cNvCxnSpPr>
          <p:nvPr/>
        </p:nvCxnSpPr>
        <p:spPr>
          <a:xfrm flipV="1">
            <a:off x="1763688" y="2417369"/>
            <a:ext cx="2664296" cy="1203848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4542148"/>
            <a:ext cx="504056" cy="88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5660368"/>
            <a:ext cx="504056" cy="88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1" idx="3"/>
          </p:cNvCxnSpPr>
          <p:nvPr/>
        </p:nvCxnSpPr>
        <p:spPr>
          <a:xfrm>
            <a:off x="6516216" y="1285310"/>
            <a:ext cx="648072" cy="663173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516216" y="2812368"/>
            <a:ext cx="1152128" cy="114845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6" idx="2"/>
          </p:cNvCxnSpPr>
          <p:nvPr/>
        </p:nvCxnSpPr>
        <p:spPr>
          <a:xfrm flipV="1">
            <a:off x="6516217" y="5168664"/>
            <a:ext cx="1465547" cy="530760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4" idx="3"/>
            <a:endCxn id="6" idx="1"/>
          </p:cNvCxnSpPr>
          <p:nvPr/>
        </p:nvCxnSpPr>
        <p:spPr>
          <a:xfrm flipV="1">
            <a:off x="6516216" y="4568500"/>
            <a:ext cx="648072" cy="1655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8" idx="3"/>
            <a:endCxn id="10" idx="1"/>
          </p:cNvCxnSpPr>
          <p:nvPr/>
        </p:nvCxnSpPr>
        <p:spPr>
          <a:xfrm flipV="1">
            <a:off x="3923928" y="3506158"/>
            <a:ext cx="504056" cy="1019512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endCxn id="5" idx="2"/>
          </p:cNvCxnSpPr>
          <p:nvPr/>
        </p:nvCxnSpPr>
        <p:spPr>
          <a:xfrm flipV="1">
            <a:off x="6516217" y="3117161"/>
            <a:ext cx="1465547" cy="362627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5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Pathway C</a:t>
            </a:r>
            <a:endParaRPr lang="en-US" dirty="0">
              <a:solidFill>
                <a:srgbClr val="D0421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4288" y="1916832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Low satisfaction (22)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3968335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High satisfaction (20)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205718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Disruptive events (42)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110171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Social events (25)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262299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Physical events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09065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response (9)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86981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private response (13)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02193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public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5301208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Internal-coop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16955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External response (16)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8" name="Curved Connector 17"/>
          <p:cNvCxnSpPr>
            <a:stCxn id="7" idx="2"/>
          </p:cNvCxnSpPr>
          <p:nvPr/>
        </p:nvCxnSpPr>
        <p:spPr>
          <a:xfrm rot="16200000" flipH="1">
            <a:off x="1221452" y="3750859"/>
            <a:ext cx="760437" cy="1332148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2"/>
            <a:endCxn id="9" idx="1"/>
          </p:cNvCxnSpPr>
          <p:nvPr/>
        </p:nvCxnSpPr>
        <p:spPr>
          <a:xfrm rot="16200000" flipH="1">
            <a:off x="781129" y="4191182"/>
            <a:ext cx="1641083" cy="1332148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3"/>
            <a:endCxn id="11" idx="1"/>
          </p:cNvCxnSpPr>
          <p:nvPr/>
        </p:nvCxnSpPr>
        <p:spPr>
          <a:xfrm flipV="1">
            <a:off x="1763688" y="1285310"/>
            <a:ext cx="2664296" cy="233590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7" idx="3"/>
          </p:cNvCxnSpPr>
          <p:nvPr/>
        </p:nvCxnSpPr>
        <p:spPr>
          <a:xfrm flipV="1">
            <a:off x="1763688" y="2417369"/>
            <a:ext cx="2664296" cy="1203848"/>
          </a:xfrm>
          <a:prstGeom prst="curvedConnector3">
            <a:avLst>
              <a:gd name="adj1" fmla="val 50000"/>
            </a:avLst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4542148"/>
            <a:ext cx="504056" cy="88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5660368"/>
            <a:ext cx="504056" cy="88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1" idx="3"/>
          </p:cNvCxnSpPr>
          <p:nvPr/>
        </p:nvCxnSpPr>
        <p:spPr>
          <a:xfrm>
            <a:off x="6516216" y="1285310"/>
            <a:ext cx="648072" cy="663173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516216" y="2812368"/>
            <a:ext cx="1152128" cy="1148459"/>
          </a:xfrm>
          <a:prstGeom prst="curvedConnector3">
            <a:avLst>
              <a:gd name="adj1" fmla="val 50000"/>
            </a:avLst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6" idx="2"/>
          </p:cNvCxnSpPr>
          <p:nvPr/>
        </p:nvCxnSpPr>
        <p:spPr>
          <a:xfrm flipV="1">
            <a:off x="6516217" y="5168664"/>
            <a:ext cx="1465547" cy="530760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4" idx="3"/>
            <a:endCxn id="6" idx="1"/>
          </p:cNvCxnSpPr>
          <p:nvPr/>
        </p:nvCxnSpPr>
        <p:spPr>
          <a:xfrm flipV="1">
            <a:off x="6516216" y="4568500"/>
            <a:ext cx="648072" cy="1655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8" idx="3"/>
            <a:endCxn id="10" idx="1"/>
          </p:cNvCxnSpPr>
          <p:nvPr/>
        </p:nvCxnSpPr>
        <p:spPr>
          <a:xfrm flipV="1">
            <a:off x="3923928" y="3506158"/>
            <a:ext cx="504056" cy="1019512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endCxn id="5" idx="2"/>
          </p:cNvCxnSpPr>
          <p:nvPr/>
        </p:nvCxnSpPr>
        <p:spPr>
          <a:xfrm flipV="1">
            <a:off x="6516217" y="3117161"/>
            <a:ext cx="1465547" cy="362627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5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Pathway D</a:t>
            </a:r>
            <a:endParaRPr lang="en-US" dirty="0">
              <a:solidFill>
                <a:srgbClr val="D0421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4288" y="1916832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Low satisfaction (22)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3968335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High satisfaction (20)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205718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Disruptive events (42)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110171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Social events (25)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262299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Physical events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09065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response (9)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86981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private response (13)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02193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public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5301208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Internal-coop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16955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External response (16)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8" name="Curved Connector 17"/>
          <p:cNvCxnSpPr>
            <a:stCxn id="7" idx="2"/>
          </p:cNvCxnSpPr>
          <p:nvPr/>
        </p:nvCxnSpPr>
        <p:spPr>
          <a:xfrm rot="16200000" flipH="1">
            <a:off x="1221452" y="3750859"/>
            <a:ext cx="760437" cy="1332148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2"/>
            <a:endCxn id="9" idx="1"/>
          </p:cNvCxnSpPr>
          <p:nvPr/>
        </p:nvCxnSpPr>
        <p:spPr>
          <a:xfrm rot="16200000" flipH="1">
            <a:off x="781129" y="4191182"/>
            <a:ext cx="1641083" cy="1332148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3"/>
            <a:endCxn id="11" idx="1"/>
          </p:cNvCxnSpPr>
          <p:nvPr/>
        </p:nvCxnSpPr>
        <p:spPr>
          <a:xfrm flipV="1">
            <a:off x="1763688" y="1285310"/>
            <a:ext cx="2664296" cy="233590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7" idx="3"/>
          </p:cNvCxnSpPr>
          <p:nvPr/>
        </p:nvCxnSpPr>
        <p:spPr>
          <a:xfrm flipV="1">
            <a:off x="1763688" y="2417369"/>
            <a:ext cx="2664296" cy="1203848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4542148"/>
            <a:ext cx="504056" cy="88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5660368"/>
            <a:ext cx="504056" cy="880"/>
          </a:xfrm>
          <a:prstGeom prst="straightConnector1">
            <a:avLst/>
          </a:prstGeom>
          <a:ln w="22225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1" idx="3"/>
          </p:cNvCxnSpPr>
          <p:nvPr/>
        </p:nvCxnSpPr>
        <p:spPr>
          <a:xfrm>
            <a:off x="6516216" y="1285310"/>
            <a:ext cx="648072" cy="663173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516216" y="2812368"/>
            <a:ext cx="1152128" cy="114845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6" idx="2"/>
          </p:cNvCxnSpPr>
          <p:nvPr/>
        </p:nvCxnSpPr>
        <p:spPr>
          <a:xfrm flipV="1">
            <a:off x="6516217" y="5168664"/>
            <a:ext cx="1465547" cy="530760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4" idx="3"/>
            <a:endCxn id="6" idx="1"/>
          </p:cNvCxnSpPr>
          <p:nvPr/>
        </p:nvCxnSpPr>
        <p:spPr>
          <a:xfrm flipV="1">
            <a:off x="6516216" y="4568500"/>
            <a:ext cx="648072" cy="1655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8" idx="3"/>
            <a:endCxn id="10" idx="1"/>
          </p:cNvCxnSpPr>
          <p:nvPr/>
        </p:nvCxnSpPr>
        <p:spPr>
          <a:xfrm flipV="1">
            <a:off x="3923928" y="3506158"/>
            <a:ext cx="504056" cy="1019512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endCxn id="5" idx="2"/>
          </p:cNvCxnSpPr>
          <p:nvPr/>
        </p:nvCxnSpPr>
        <p:spPr>
          <a:xfrm flipV="1">
            <a:off x="6516217" y="3117161"/>
            <a:ext cx="1465547" cy="362627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6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Pathway E</a:t>
            </a:r>
            <a:endParaRPr lang="en-US" dirty="0">
              <a:solidFill>
                <a:srgbClr val="D0421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4288" y="1916832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Low satisfaction (22)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3968335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High satisfaction (20)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205718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Disruptive events (42)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110171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Social events (25)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262299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Physical events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09065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response (9)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86981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private response (13)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02193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public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5301208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Internal-coop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16955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External response (16)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8" name="Curved Connector 17"/>
          <p:cNvCxnSpPr>
            <a:stCxn id="7" idx="2"/>
          </p:cNvCxnSpPr>
          <p:nvPr/>
        </p:nvCxnSpPr>
        <p:spPr>
          <a:xfrm rot="16200000" flipH="1">
            <a:off x="1221452" y="3750859"/>
            <a:ext cx="760437" cy="1332148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2"/>
            <a:endCxn id="9" idx="1"/>
          </p:cNvCxnSpPr>
          <p:nvPr/>
        </p:nvCxnSpPr>
        <p:spPr>
          <a:xfrm rot="16200000" flipH="1">
            <a:off x="781129" y="4191182"/>
            <a:ext cx="1641083" cy="1332148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3"/>
            <a:endCxn id="11" idx="1"/>
          </p:cNvCxnSpPr>
          <p:nvPr/>
        </p:nvCxnSpPr>
        <p:spPr>
          <a:xfrm flipV="1">
            <a:off x="1763688" y="1285310"/>
            <a:ext cx="2664296" cy="233590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7" idx="3"/>
          </p:cNvCxnSpPr>
          <p:nvPr/>
        </p:nvCxnSpPr>
        <p:spPr>
          <a:xfrm flipV="1">
            <a:off x="1763688" y="2417369"/>
            <a:ext cx="2664296" cy="1203848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4542148"/>
            <a:ext cx="504056" cy="880"/>
          </a:xfrm>
          <a:prstGeom prst="straightConnector1">
            <a:avLst/>
          </a:prstGeom>
          <a:ln w="22225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5660368"/>
            <a:ext cx="504056" cy="88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1" idx="3"/>
          </p:cNvCxnSpPr>
          <p:nvPr/>
        </p:nvCxnSpPr>
        <p:spPr>
          <a:xfrm>
            <a:off x="6516216" y="1285310"/>
            <a:ext cx="648072" cy="663173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516216" y="2812368"/>
            <a:ext cx="1152128" cy="114845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6" idx="2"/>
          </p:cNvCxnSpPr>
          <p:nvPr/>
        </p:nvCxnSpPr>
        <p:spPr>
          <a:xfrm flipV="1">
            <a:off x="6516217" y="5168664"/>
            <a:ext cx="1465547" cy="530760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4" idx="3"/>
            <a:endCxn id="6" idx="1"/>
          </p:cNvCxnSpPr>
          <p:nvPr/>
        </p:nvCxnSpPr>
        <p:spPr>
          <a:xfrm flipV="1">
            <a:off x="6516216" y="4568500"/>
            <a:ext cx="648072" cy="16550"/>
          </a:xfrm>
          <a:prstGeom prst="straightConnector1">
            <a:avLst/>
          </a:prstGeom>
          <a:ln w="22225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8" idx="3"/>
            <a:endCxn id="10" idx="1"/>
          </p:cNvCxnSpPr>
          <p:nvPr/>
        </p:nvCxnSpPr>
        <p:spPr>
          <a:xfrm flipV="1">
            <a:off x="3923928" y="3506158"/>
            <a:ext cx="504056" cy="1019512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endCxn id="5" idx="2"/>
          </p:cNvCxnSpPr>
          <p:nvPr/>
        </p:nvCxnSpPr>
        <p:spPr>
          <a:xfrm flipV="1">
            <a:off x="6516217" y="3117161"/>
            <a:ext cx="1465547" cy="362627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15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Conclusions regarding PPP</a:t>
            </a:r>
            <a:endParaRPr lang="en-US" dirty="0">
              <a:solidFill>
                <a:srgbClr val="D042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982272" cy="35528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</a:rPr>
              <a:t>Several pathways to achieving (un)satisfactory </a:t>
            </a:r>
            <a:r>
              <a:rPr lang="en-US" dirty="0" smtClean="0">
                <a:latin typeface="Segoe UI Light" panose="020B0502040204020203" pitchFamily="34" charset="0"/>
              </a:rPr>
              <a:t>results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</a:rPr>
              <a:t>Devil is in the detail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</a:rPr>
              <a:t>No one single solution</a:t>
            </a:r>
            <a:endParaRPr lang="en-US" dirty="0" smtClean="0">
              <a:latin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 smtClean="0">
              <a:latin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</a:rPr>
              <a:t>It is easy to mess up things </a:t>
            </a:r>
            <a:r>
              <a:rPr lang="en-US" dirty="0" smtClean="0">
                <a:latin typeface="Segoe UI Light" panose="020B0502040204020203" pitchFamily="34" charset="0"/>
                <a:sym typeface="Wingdings" panose="05000000000000000000" pitchFamily="2" charset="2"/>
              </a:rPr>
              <a:t></a:t>
            </a:r>
            <a:endParaRPr lang="en-US" dirty="0" smtClean="0">
              <a:latin typeface="Segoe UI Light" panose="020B0502040204020203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0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8827C"/>
                </a:solidFill>
              </a:rPr>
              <a:t>Equifinality</a:t>
            </a:r>
            <a:r>
              <a:rPr lang="en-US" dirty="0" smtClean="0">
                <a:solidFill>
                  <a:srgbClr val="08827C"/>
                </a:solidFill>
              </a:rPr>
              <a:t> and </a:t>
            </a:r>
            <a:r>
              <a:rPr lang="en-US" dirty="0" err="1" smtClean="0">
                <a:solidFill>
                  <a:srgbClr val="08827C"/>
                </a:solidFill>
              </a:rPr>
              <a:t>multifinality</a:t>
            </a:r>
            <a:endParaRPr lang="en-US" dirty="0">
              <a:solidFill>
                <a:srgbClr val="0882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</a:rPr>
              <a:t>Multiple conditions, similar outcomes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Similar conditions, multiple </a:t>
            </a:r>
            <a:r>
              <a:rPr lang="en-US" dirty="0" smtClean="0">
                <a:latin typeface="Segoe UI Light" panose="020B0502040204020203" pitchFamily="34" charset="0"/>
              </a:rPr>
              <a:t>outcomes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The misleading attraction of symmetry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Necessity  of context-sensitive research</a:t>
            </a:r>
            <a:endParaRPr lang="en-US" dirty="0">
              <a:latin typeface="Segoe UI Light" panose="020B0502040204020203" pitchFamily="34" charset="0"/>
            </a:endParaRPr>
          </a:p>
          <a:p>
            <a:pPr marL="0" indent="0">
              <a:buNone/>
            </a:pPr>
            <a:endParaRPr lang="en-US" dirty="0" smtClean="0">
              <a:latin typeface="Segoe UI Light" panose="020B0502040204020203" pitchFamily="34" charset="0"/>
            </a:endParaRPr>
          </a:p>
          <a:p>
            <a:endParaRPr lang="en-US" dirty="0">
              <a:latin typeface="Segoe UI Light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088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08827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14119" r="37829" b="6265"/>
          <a:stretch/>
        </p:blipFill>
        <p:spPr bwMode="auto">
          <a:xfrm rot="5400000">
            <a:off x="5769336" y="3232355"/>
            <a:ext cx="3163045" cy="2075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56353"/>
                </a:solidFill>
              </a:rPr>
              <a:t>Appearances of complexity</a:t>
            </a:r>
            <a:endParaRPr lang="en-US" dirty="0">
              <a:solidFill>
                <a:srgbClr val="05635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UI Light" panose="020B0502040204020203" pitchFamily="34" charset="0"/>
              </a:rPr>
              <a:t>Uncertainty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Networks</a:t>
            </a:r>
          </a:p>
          <a:p>
            <a:endParaRPr lang="en-US" dirty="0">
              <a:latin typeface="Segoe UI Light" panose="020B0502040204020203" pitchFamily="34" charset="0"/>
            </a:endParaRPr>
          </a:p>
          <a:p>
            <a:r>
              <a:rPr lang="en-US" dirty="0" smtClean="0">
                <a:latin typeface="Segoe UI Light" panose="020B0502040204020203" pitchFamily="34" charset="0"/>
              </a:rPr>
              <a:t>Time</a:t>
            </a:r>
            <a:endParaRPr lang="en-US" dirty="0">
              <a:latin typeface="Segoe UI Light" panose="020B0502040204020203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rgbClr val="08827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95" t="14119" r="37829" b="6265"/>
          <a:stretch/>
        </p:blipFill>
        <p:spPr bwMode="auto">
          <a:xfrm rot="5400000">
            <a:off x="5111188" y="3232355"/>
            <a:ext cx="3163045" cy="2075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827C"/>
                </a:solidFill>
              </a:rPr>
              <a:t>Sources</a:t>
            </a:r>
            <a:endParaRPr lang="en-US" dirty="0">
              <a:solidFill>
                <a:srgbClr val="08827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7467600" cy="3934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>
                <a:latin typeface="Segoe UI Light" panose="020B0502040204020203" pitchFamily="34" charset="0"/>
              </a:rPr>
              <a:t>This empirical study:</a:t>
            </a:r>
            <a:r>
              <a:rPr lang="en-US" sz="1600" dirty="0" smtClean="0">
                <a:latin typeface="Segoe UI Light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 Light" panose="020B0502040204020203" pitchFamily="34" charset="0"/>
              </a:rPr>
              <a:t>Verweij, S., Teisman, G. &amp; Gerrits, L (2016</a:t>
            </a:r>
            <a:r>
              <a:rPr lang="en-US" sz="1600" dirty="0" smtClean="0">
                <a:latin typeface="Segoe UI Light" panose="020B0502040204020203" pitchFamily="34" charset="0"/>
              </a:rPr>
              <a:t>). Implementing public-private partnerships: how management response produces (un)satisfactory outcomes. In: </a:t>
            </a:r>
            <a:r>
              <a:rPr lang="en-US" sz="1600" i="1" dirty="0" smtClean="0">
                <a:latin typeface="Segoe UI Light" panose="020B0502040204020203" pitchFamily="34" charset="0"/>
              </a:rPr>
              <a:t>Public Works Management &amp; Policy (forthcoming)</a:t>
            </a:r>
            <a:r>
              <a:rPr lang="en-US" sz="1600" dirty="0" smtClean="0">
                <a:latin typeface="Segoe UI Light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US" sz="1600" b="1" dirty="0" smtClean="0">
                <a:latin typeface="Segoe UI Light" panose="020B0502040204020203" pitchFamily="34" charset="0"/>
              </a:rPr>
              <a:t>Complexity, policy and research:</a:t>
            </a:r>
            <a:r>
              <a:rPr lang="en-US" sz="1600" dirty="0" smtClean="0">
                <a:latin typeface="Segoe UI Light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egoe UI Light" panose="020B0502040204020203" pitchFamily="34" charset="0"/>
              </a:rPr>
              <a:t>Gerrits, L. (2012). </a:t>
            </a:r>
            <a:r>
              <a:rPr lang="en-US" sz="1600" i="1" dirty="0" smtClean="0">
                <a:latin typeface="Segoe UI Light" panose="020B0502040204020203" pitchFamily="34" charset="0"/>
              </a:rPr>
              <a:t>Punching Clouds: an introduction to the complexity of public decision-making. </a:t>
            </a:r>
            <a:r>
              <a:rPr lang="en-US" sz="1600" dirty="0" smtClean="0">
                <a:latin typeface="Segoe UI Light" panose="020B0502040204020203" pitchFamily="34" charset="0"/>
              </a:rPr>
              <a:t>Litchfield Park, AZ: Emergent Publications</a:t>
            </a:r>
          </a:p>
          <a:p>
            <a:pPr marL="0" indent="0">
              <a:buNone/>
            </a:pPr>
            <a:r>
              <a:rPr lang="en-US" sz="1600" b="1" dirty="0">
                <a:latin typeface="Segoe UI Light" panose="020B0502040204020203" pitchFamily="34" charset="0"/>
              </a:rPr>
              <a:t>Complexity and qualitative research:</a:t>
            </a:r>
            <a:r>
              <a:rPr lang="en-US" sz="1600" dirty="0">
                <a:latin typeface="Segoe UI Light" panose="020B05020402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latin typeface="Segoe UI Light" panose="020B0502040204020203" pitchFamily="34" charset="0"/>
              </a:rPr>
              <a:t>Gerrits, L. &amp; Verweij, S. (2013). Critical realism as a meta-framework for understanding the relationship between complexity and qualitative comparative analysis. </a:t>
            </a:r>
            <a:r>
              <a:rPr lang="en-US" sz="1600" i="1" dirty="0">
                <a:latin typeface="Segoe UI Light" panose="020B0502040204020203" pitchFamily="34" charset="0"/>
              </a:rPr>
              <a:t>Journal of Critical Realism</a:t>
            </a:r>
            <a:r>
              <a:rPr lang="en-US" sz="1600" dirty="0">
                <a:latin typeface="Segoe UI Light" panose="020B0502040204020203" pitchFamily="34" charset="0"/>
              </a:rPr>
              <a:t> 12(2) 166-182</a:t>
            </a:r>
          </a:p>
          <a:p>
            <a:pPr marL="0" indent="0">
              <a:buNone/>
            </a:pPr>
            <a:r>
              <a:rPr lang="en-US" sz="1600" b="1" dirty="0" smtClean="0">
                <a:latin typeface="Segoe UI Light" panose="020B0502040204020203" pitchFamily="34" charset="0"/>
              </a:rPr>
              <a:t>Evaluation of public-private partnerships: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Segoe UI Light" panose="020B0502040204020203" pitchFamily="34" charset="0"/>
              </a:rPr>
              <a:t>Verweij, S. (2015). </a:t>
            </a:r>
            <a:r>
              <a:rPr lang="en-US" sz="1600" i="1" dirty="0" smtClean="0">
                <a:latin typeface="Segoe UI Light" panose="020B0502040204020203" pitchFamily="34" charset="0"/>
              </a:rPr>
              <a:t>Once the shovel hit the ground</a:t>
            </a:r>
            <a:r>
              <a:rPr lang="en-US" sz="1600" dirty="0" smtClean="0">
                <a:latin typeface="Segoe UI Light" panose="020B0502040204020203" pitchFamily="34" charset="0"/>
              </a:rPr>
              <a:t>. Rotterdam: Erasmus University Rotterdam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0882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407A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</a:rPr>
              <a:t>The conundrum</a:t>
            </a:r>
          </a:p>
          <a:p>
            <a:pPr>
              <a:buClr>
                <a:srgbClr val="D04216"/>
              </a:buCl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</a:endParaRPr>
          </a:p>
          <a:p>
            <a:pPr>
              <a:buClr>
                <a:srgbClr val="D04216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</a:rPr>
              <a:t>Example: (un)satisfied with PPP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</a:endParaRPr>
          </a:p>
          <a:p>
            <a:pPr>
              <a:buClr>
                <a:srgbClr val="08827C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Segoe UI Light" panose="020B0502040204020203" pitchFamily="34" charset="0"/>
              </a:rPr>
              <a:t>Equifinality</a:t>
            </a:r>
            <a:r>
              <a:rPr lang="en-US" dirty="0" smtClean="0">
                <a:latin typeface="Segoe UI Light" panose="020B0502040204020203" pitchFamily="34" charset="0"/>
              </a:rPr>
              <a:t> and </a:t>
            </a:r>
            <a:r>
              <a:rPr lang="en-US" dirty="0" err="1" smtClean="0">
                <a:latin typeface="Segoe UI Light" panose="020B0502040204020203" pitchFamily="34" charset="0"/>
              </a:rPr>
              <a:t>multifinality</a:t>
            </a:r>
            <a:endParaRPr lang="en-US" dirty="0" smtClean="0">
              <a:latin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3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evaluation: what outcomes? 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284" y="2421495"/>
            <a:ext cx="2729204" cy="1764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4425" r="1076"/>
          <a:stretch/>
        </p:blipFill>
        <p:spPr>
          <a:xfrm>
            <a:off x="1640284" y="4351399"/>
            <a:ext cx="2729204" cy="17886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4505"/>
          <a:stretch/>
        </p:blipFill>
        <p:spPr>
          <a:xfrm>
            <a:off x="4530328" y="2420888"/>
            <a:ext cx="2705968" cy="1764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4162" r="24267" b="1917"/>
          <a:stretch/>
        </p:blipFill>
        <p:spPr>
          <a:xfrm>
            <a:off x="4530328" y="4351399"/>
            <a:ext cx="2705968" cy="17886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76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conundrum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Comparing cases: patterns but no detail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Single cases: detail, no idea how it </a:t>
            </a: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relates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Cases are open, contingent systems</a:t>
            </a:r>
            <a:endParaRPr lang="en-US" dirty="0" smtClean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Evaluation matters, policies are adjusted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0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Set-up of the study</a:t>
            </a:r>
            <a:endParaRPr lang="en-US" dirty="0">
              <a:solidFill>
                <a:srgbClr val="D04216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750477"/>
            <a:ext cx="7467600" cy="323347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8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Results</a:t>
            </a:r>
            <a:endParaRPr lang="en-US" dirty="0">
              <a:solidFill>
                <a:srgbClr val="D042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</a:rPr>
              <a:t>Low satisfaction: 22 cases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Segoe UI Light" panose="020B0502040204020203" pitchFamily="34" charset="0"/>
              </a:rPr>
              <a:t>High satisfaction: 20 cases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>
              <a:latin typeface="Segoe UI Light" panose="020B05020402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84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Pathways</a:t>
            </a:r>
            <a:endParaRPr lang="en-US" dirty="0">
              <a:solidFill>
                <a:srgbClr val="D0421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4288" y="1916832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Low satisfaction (22)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3968335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High satisfaction (20)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9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Pathways</a:t>
            </a:r>
            <a:endParaRPr lang="en-US" dirty="0">
              <a:solidFill>
                <a:srgbClr val="D0421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4288" y="1916832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Low satisfaction (22)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3968335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High satisfaction (20)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205718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Disruptive events (42)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110171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Social events (25)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262299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Physical events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09065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response (9)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86981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private response (13)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02193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public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5301208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Internal-coop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16955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External response (16)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8" name="Curved Connector 17"/>
          <p:cNvCxnSpPr>
            <a:stCxn id="7" idx="2"/>
          </p:cNvCxnSpPr>
          <p:nvPr/>
        </p:nvCxnSpPr>
        <p:spPr>
          <a:xfrm rot="16200000" flipH="1">
            <a:off x="1221452" y="3750859"/>
            <a:ext cx="760437" cy="1332148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2"/>
            <a:endCxn id="9" idx="1"/>
          </p:cNvCxnSpPr>
          <p:nvPr/>
        </p:nvCxnSpPr>
        <p:spPr>
          <a:xfrm rot="16200000" flipH="1">
            <a:off x="781129" y="4191182"/>
            <a:ext cx="1641083" cy="1332148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3"/>
            <a:endCxn id="11" idx="1"/>
          </p:cNvCxnSpPr>
          <p:nvPr/>
        </p:nvCxnSpPr>
        <p:spPr>
          <a:xfrm flipV="1">
            <a:off x="1763688" y="1285310"/>
            <a:ext cx="2664296" cy="2335907"/>
          </a:xfrm>
          <a:prstGeom prst="curvedConnector3">
            <a:avLst>
              <a:gd name="adj1" fmla="val 50000"/>
            </a:avLst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7" idx="3"/>
          </p:cNvCxnSpPr>
          <p:nvPr/>
        </p:nvCxnSpPr>
        <p:spPr>
          <a:xfrm flipV="1">
            <a:off x="1763688" y="2417369"/>
            <a:ext cx="2664296" cy="1203848"/>
          </a:xfrm>
          <a:prstGeom prst="curvedConnector3">
            <a:avLst>
              <a:gd name="adj1" fmla="val 50000"/>
            </a:avLst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4542148"/>
            <a:ext cx="504056" cy="880"/>
          </a:xfrm>
          <a:prstGeom prst="straightConnector1">
            <a:avLst/>
          </a:prstGeom>
          <a:ln w="22225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5660368"/>
            <a:ext cx="504056" cy="880"/>
          </a:xfrm>
          <a:prstGeom prst="straightConnector1">
            <a:avLst/>
          </a:prstGeom>
          <a:ln w="22225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1" idx="3"/>
          </p:cNvCxnSpPr>
          <p:nvPr/>
        </p:nvCxnSpPr>
        <p:spPr>
          <a:xfrm>
            <a:off x="6516216" y="1285310"/>
            <a:ext cx="648072" cy="663173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516216" y="2812368"/>
            <a:ext cx="1152128" cy="1148459"/>
          </a:xfrm>
          <a:prstGeom prst="curvedConnector3">
            <a:avLst>
              <a:gd name="adj1" fmla="val 50000"/>
            </a:avLst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6" idx="2"/>
          </p:cNvCxnSpPr>
          <p:nvPr/>
        </p:nvCxnSpPr>
        <p:spPr>
          <a:xfrm flipV="1">
            <a:off x="6516217" y="5168664"/>
            <a:ext cx="1465547" cy="530760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4" idx="3"/>
            <a:endCxn id="6" idx="1"/>
          </p:cNvCxnSpPr>
          <p:nvPr/>
        </p:nvCxnSpPr>
        <p:spPr>
          <a:xfrm flipV="1">
            <a:off x="6516216" y="4568500"/>
            <a:ext cx="648072" cy="16550"/>
          </a:xfrm>
          <a:prstGeom prst="straightConnector1">
            <a:avLst/>
          </a:prstGeom>
          <a:ln w="22225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8" idx="3"/>
            <a:endCxn id="10" idx="1"/>
          </p:cNvCxnSpPr>
          <p:nvPr/>
        </p:nvCxnSpPr>
        <p:spPr>
          <a:xfrm flipV="1">
            <a:off x="3923928" y="3506158"/>
            <a:ext cx="504056" cy="1019512"/>
          </a:xfrm>
          <a:prstGeom prst="curvedConnector3">
            <a:avLst>
              <a:gd name="adj1" fmla="val 50000"/>
            </a:avLst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endCxn id="5" idx="2"/>
          </p:cNvCxnSpPr>
          <p:nvPr/>
        </p:nvCxnSpPr>
        <p:spPr>
          <a:xfrm flipV="1">
            <a:off x="6516217" y="3117161"/>
            <a:ext cx="1465547" cy="362627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8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04216"/>
                </a:solidFill>
              </a:rPr>
              <a:t>Pathway A</a:t>
            </a:r>
            <a:endParaRPr lang="en-US" dirty="0">
              <a:solidFill>
                <a:srgbClr val="D0421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1520" y="6525344"/>
            <a:ext cx="8640960" cy="0"/>
          </a:xfrm>
          <a:prstGeom prst="line">
            <a:avLst/>
          </a:prstGeom>
          <a:ln>
            <a:solidFill>
              <a:srgbClr val="D042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164288" y="1916832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Low satisfaction (22)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4288" y="3968335"/>
            <a:ext cx="1634952" cy="1200329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High satisfaction (20)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3205718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Disruptive events (42)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110171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Social events (25)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5262299"/>
            <a:ext cx="1656184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Physical events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309065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response (9)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7984" y="86981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private response (13)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4" y="2021939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 public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984" y="5301208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Internal-coop response (2)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169551"/>
            <a:ext cx="2088232" cy="830997"/>
          </a:xfrm>
          <a:prstGeom prst="rect">
            <a:avLst/>
          </a:prstGeom>
          <a:noFill/>
          <a:ln>
            <a:solidFill>
              <a:srgbClr val="D0421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External response (16)</a:t>
            </a:r>
            <a:endParaRPr lang="de-DE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8" name="Curved Connector 17"/>
          <p:cNvCxnSpPr>
            <a:stCxn id="7" idx="2"/>
          </p:cNvCxnSpPr>
          <p:nvPr/>
        </p:nvCxnSpPr>
        <p:spPr>
          <a:xfrm rot="16200000" flipH="1">
            <a:off x="1221452" y="3750859"/>
            <a:ext cx="760437" cy="1332148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7" idx="2"/>
            <a:endCxn id="9" idx="1"/>
          </p:cNvCxnSpPr>
          <p:nvPr/>
        </p:nvCxnSpPr>
        <p:spPr>
          <a:xfrm rot="16200000" flipH="1">
            <a:off x="781129" y="4191182"/>
            <a:ext cx="1641083" cy="1332148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7" idx="3"/>
            <a:endCxn id="11" idx="1"/>
          </p:cNvCxnSpPr>
          <p:nvPr/>
        </p:nvCxnSpPr>
        <p:spPr>
          <a:xfrm flipV="1">
            <a:off x="1763688" y="1285310"/>
            <a:ext cx="2664296" cy="2335907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7" idx="3"/>
          </p:cNvCxnSpPr>
          <p:nvPr/>
        </p:nvCxnSpPr>
        <p:spPr>
          <a:xfrm flipV="1">
            <a:off x="1763688" y="2417369"/>
            <a:ext cx="2664296" cy="1203848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923928" y="4542148"/>
            <a:ext cx="504056" cy="88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23928" y="5660368"/>
            <a:ext cx="504056" cy="88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stCxn id="11" idx="3"/>
          </p:cNvCxnSpPr>
          <p:nvPr/>
        </p:nvCxnSpPr>
        <p:spPr>
          <a:xfrm>
            <a:off x="6516216" y="1285310"/>
            <a:ext cx="648072" cy="663173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urved Connector 50"/>
          <p:cNvCxnSpPr/>
          <p:nvPr/>
        </p:nvCxnSpPr>
        <p:spPr>
          <a:xfrm>
            <a:off x="6516216" y="2812368"/>
            <a:ext cx="1152128" cy="1148459"/>
          </a:xfrm>
          <a:prstGeom prst="curvedConnector3">
            <a:avLst>
              <a:gd name="adj1" fmla="val 50000"/>
            </a:avLst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endCxn id="6" idx="2"/>
          </p:cNvCxnSpPr>
          <p:nvPr/>
        </p:nvCxnSpPr>
        <p:spPr>
          <a:xfrm flipV="1">
            <a:off x="6516217" y="5168664"/>
            <a:ext cx="1465547" cy="530760"/>
          </a:xfrm>
          <a:prstGeom prst="curvedConnector2">
            <a:avLst/>
          </a:prstGeom>
          <a:ln w="19050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4" idx="3"/>
            <a:endCxn id="6" idx="1"/>
          </p:cNvCxnSpPr>
          <p:nvPr/>
        </p:nvCxnSpPr>
        <p:spPr>
          <a:xfrm flipV="1">
            <a:off x="6516216" y="4568500"/>
            <a:ext cx="648072" cy="16550"/>
          </a:xfrm>
          <a:prstGeom prst="straightConnector1">
            <a:avLst/>
          </a:prstGeom>
          <a:ln w="22225">
            <a:solidFill>
              <a:schemeClr val="accent2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8" idx="3"/>
            <a:endCxn id="10" idx="1"/>
          </p:cNvCxnSpPr>
          <p:nvPr/>
        </p:nvCxnSpPr>
        <p:spPr>
          <a:xfrm flipV="1">
            <a:off x="3923928" y="3506158"/>
            <a:ext cx="504056" cy="1019512"/>
          </a:xfrm>
          <a:prstGeom prst="curvedConnector3">
            <a:avLst>
              <a:gd name="adj1" fmla="val 50000"/>
            </a:avLst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endCxn id="5" idx="2"/>
          </p:cNvCxnSpPr>
          <p:nvPr/>
        </p:nvCxnSpPr>
        <p:spPr>
          <a:xfrm flipV="1">
            <a:off x="6516217" y="3117161"/>
            <a:ext cx="1465547" cy="362627"/>
          </a:xfrm>
          <a:prstGeom prst="curvedConnector2">
            <a:avLst/>
          </a:prstGeom>
          <a:ln w="19050">
            <a:solidFill>
              <a:srgbClr val="D0421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02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-Lehre-englisch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b-cd-neu-v2-4 1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97BF0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88AD0B"/>
        </a:accent6>
        <a:hlink>
          <a:srgbClr val="92A5C5"/>
        </a:hlink>
        <a:folHlink>
          <a:srgbClr val="C6D98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2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FFD300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E7BF00"/>
        </a:accent6>
        <a:hlink>
          <a:srgbClr val="92A5C5"/>
        </a:hlink>
        <a:folHlink>
          <a:srgbClr val="FFE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3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E6444F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D03D47"/>
        </a:accent6>
        <a:hlink>
          <a:srgbClr val="92A5C5"/>
        </a:hlink>
        <a:folHlink>
          <a:srgbClr val="F199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4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878783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7A7A76"/>
        </a:accent6>
        <a:hlink>
          <a:srgbClr val="92A5C5"/>
        </a:hlink>
        <a:folHlink>
          <a:srgbClr val="B9BA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b-cd-neu-v2-4 5">
        <a:dk1>
          <a:srgbClr val="000000"/>
        </a:dk1>
        <a:lt1>
          <a:srgbClr val="C8D0E2"/>
        </a:lt1>
        <a:dk2>
          <a:srgbClr val="00457D"/>
        </a:dk2>
        <a:lt2>
          <a:srgbClr val="808080"/>
        </a:lt2>
        <a:accent1>
          <a:srgbClr val="5D7FAA"/>
        </a:accent1>
        <a:accent2>
          <a:srgbClr val="00457D"/>
        </a:accent2>
        <a:accent3>
          <a:srgbClr val="E0E4EE"/>
        </a:accent3>
        <a:accent4>
          <a:srgbClr val="000000"/>
        </a:accent4>
        <a:accent5>
          <a:srgbClr val="B6C0D2"/>
        </a:accent5>
        <a:accent6>
          <a:srgbClr val="003E71"/>
        </a:accent6>
        <a:hlink>
          <a:srgbClr val="92A5C5"/>
        </a:hlink>
        <a:folHlink>
          <a:srgbClr val="C8D0E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Vorlage-Lehre-englisch</Template>
  <TotalTime>548</TotalTime>
  <Words>618</Words>
  <Application>Microsoft Office PowerPoint</Application>
  <PresentationFormat>On-screen Show (4:3)</PresentationFormat>
  <Paragraphs>139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Segoe UI</vt:lpstr>
      <vt:lpstr>Segoe UI Light</vt:lpstr>
      <vt:lpstr>Times New Roman</vt:lpstr>
      <vt:lpstr>UB Scala</vt:lpstr>
      <vt:lpstr>UB Scala Sans</vt:lpstr>
      <vt:lpstr>Wingdings</vt:lpstr>
      <vt:lpstr>Vorlage-Lehre-englisch</vt:lpstr>
      <vt:lpstr>COMPLEXITY and method: complexity, cases and policy-making</vt:lpstr>
      <vt:lpstr>Topics</vt:lpstr>
      <vt:lpstr>Policy evaluation: what outcomes? </vt:lpstr>
      <vt:lpstr>The conundrum</vt:lpstr>
      <vt:lpstr>Set-up of the study</vt:lpstr>
      <vt:lpstr>Results</vt:lpstr>
      <vt:lpstr>Pathways</vt:lpstr>
      <vt:lpstr>Pathways</vt:lpstr>
      <vt:lpstr>Pathway A</vt:lpstr>
      <vt:lpstr>Pathway B</vt:lpstr>
      <vt:lpstr>Pathway C</vt:lpstr>
      <vt:lpstr>Pathway D</vt:lpstr>
      <vt:lpstr>Pathway E</vt:lpstr>
      <vt:lpstr>Conclusions regarding PPP</vt:lpstr>
      <vt:lpstr>Equifinality and multifinality</vt:lpstr>
      <vt:lpstr>Appearances of complexity</vt:lpstr>
      <vt:lpstr>Sources</vt:lpstr>
    </vt:vector>
  </TitlesOfParts>
  <Company>Uni-Bamberg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Universität Bamberg</dc:creator>
  <dc:description>Vorlage erstellt durch:
Andreas Stadtmüller • Universität Bamberg • Dezernat Z/KOM • Corporate Design • 28.10.2010</dc:description>
  <cp:lastModifiedBy>Lasse Gerrits</cp:lastModifiedBy>
  <cp:revision>860</cp:revision>
  <cp:lastPrinted>2015-11-04T09:03:47Z</cp:lastPrinted>
  <dcterms:created xsi:type="dcterms:W3CDTF">2014-10-06T08:56:50Z</dcterms:created>
  <dcterms:modified xsi:type="dcterms:W3CDTF">2016-07-04T19:59:21Z</dcterms:modified>
</cp:coreProperties>
</file>