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77" r:id="rId3"/>
    <p:sldId id="355" r:id="rId4"/>
    <p:sldId id="340" r:id="rId5"/>
    <p:sldId id="341" r:id="rId6"/>
    <p:sldId id="354" r:id="rId7"/>
    <p:sldId id="267" r:id="rId8"/>
    <p:sldId id="328" r:id="rId9"/>
    <p:sldId id="281" r:id="rId10"/>
    <p:sldId id="343" r:id="rId11"/>
    <p:sldId id="359" r:id="rId12"/>
    <p:sldId id="344" r:id="rId13"/>
    <p:sldId id="360" r:id="rId14"/>
    <p:sldId id="363" r:id="rId15"/>
    <p:sldId id="366" r:id="rId16"/>
    <p:sldId id="369" r:id="rId17"/>
    <p:sldId id="364" r:id="rId18"/>
    <p:sldId id="370" r:id="rId19"/>
    <p:sldId id="371" r:id="rId20"/>
    <p:sldId id="372" r:id="rId21"/>
    <p:sldId id="374" r:id="rId22"/>
    <p:sldId id="373" r:id="rId23"/>
    <p:sldId id="375" r:id="rId24"/>
    <p:sldId id="376" r:id="rId25"/>
    <p:sldId id="367" r:id="rId26"/>
    <p:sldId id="36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32" autoAdjust="0"/>
  </p:normalViewPr>
  <p:slideViewPr>
    <p:cSldViewPr snapToGrid="0" snapToObjects="1">
      <p:cViewPr>
        <p:scale>
          <a:sx n="100" d="100"/>
          <a:sy n="100" d="100"/>
        </p:scale>
        <p:origin x="-7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Sheet1!$C$4:$C$19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68.0</c:v>
                </c:pt>
                <c:pt idx="1">
                  <c:v>62.0</c:v>
                </c:pt>
                <c:pt idx="2">
                  <c:v>59.0</c:v>
                </c:pt>
                <c:pt idx="3">
                  <c:v>58.0</c:v>
                </c:pt>
                <c:pt idx="4">
                  <c:v>62.0</c:v>
                </c:pt>
                <c:pt idx="5">
                  <c:v>59.0</c:v>
                </c:pt>
                <c:pt idx="6">
                  <c:v>61.0</c:v>
                </c:pt>
                <c:pt idx="7">
                  <c:v>59.0</c:v>
                </c:pt>
                <c:pt idx="8">
                  <c:v>57.0</c:v>
                </c:pt>
                <c:pt idx="9">
                  <c:v>55.0</c:v>
                </c:pt>
                <c:pt idx="10">
                  <c:v>54.0</c:v>
                </c:pt>
                <c:pt idx="11">
                  <c:v>52.0</c:v>
                </c:pt>
                <c:pt idx="12">
                  <c:v>55.0</c:v>
                </c:pt>
                <c:pt idx="13">
                  <c:v>55.0</c:v>
                </c:pt>
                <c:pt idx="14">
                  <c:v>54.0</c:v>
                </c:pt>
                <c:pt idx="15">
                  <c:v>54.0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418808"/>
        <c:axId val="2136406344"/>
      </c:lineChart>
      <c:catAx>
        <c:axId val="213641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Survey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6406344"/>
        <c:crosses val="autoZero"/>
        <c:auto val="1"/>
        <c:lblAlgn val="ctr"/>
        <c:lblOffset val="100"/>
        <c:noMultiLvlLbl val="0"/>
      </c:catAx>
      <c:valAx>
        <c:axId val="2136406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Response Rate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6418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08706038583"/>
          <c:y val="0.0525202655899382"/>
          <c:w val="0.653307210285875"/>
          <c:h val="0.7633493466325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British Crime Survey</c:v>
                </c:pt>
              </c:strCache>
            </c:strRef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0.150603973699071</c:v>
                </c:pt>
                <c:pt idx="1">
                  <c:v>0.329102380195115</c:v>
                </c:pt>
                <c:pt idx="2">
                  <c:v>0.456030974341665</c:v>
                </c:pt>
                <c:pt idx="3">
                  <c:v>0.541093578600962</c:v>
                </c:pt>
                <c:pt idx="4">
                  <c:v>0.60194530808825</c:v>
                </c:pt>
                <c:pt idx="5">
                  <c:v>0.648728117718077</c:v>
                </c:pt>
                <c:pt idx="6">
                  <c:v>0.680484606946509</c:v>
                </c:pt>
                <c:pt idx="7">
                  <c:v>0.702699544991335</c:v>
                </c:pt>
                <c:pt idx="8">
                  <c:v>0.718764401575979</c:v>
                </c:pt>
                <c:pt idx="9">
                  <c:v>0.730350570870358</c:v>
                </c:pt>
                <c:pt idx="10">
                  <c:v>0.759169949955538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Taking Part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0.130126980559613</c:v>
                </c:pt>
                <c:pt idx="1">
                  <c:v>0.266406337790763</c:v>
                </c:pt>
                <c:pt idx="2">
                  <c:v>0.364057759298798</c:v>
                </c:pt>
                <c:pt idx="3">
                  <c:v>0.433644229688729</c:v>
                </c:pt>
                <c:pt idx="4">
                  <c:v>0.483818406562535</c:v>
                </c:pt>
                <c:pt idx="5">
                  <c:v>0.518204292617148</c:v>
                </c:pt>
                <c:pt idx="6">
                  <c:v>0.542195752331723</c:v>
                </c:pt>
                <c:pt idx="7">
                  <c:v>0.560062928418923</c:v>
                </c:pt>
                <c:pt idx="8">
                  <c:v>0.573631868749298</c:v>
                </c:pt>
                <c:pt idx="9">
                  <c:v>0.581020339363974</c:v>
                </c:pt>
                <c:pt idx="10">
                  <c:v>0.592819417912125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British Election Study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0.135812905043674</c:v>
                </c:pt>
                <c:pt idx="1">
                  <c:v>0.268244575936884</c:v>
                </c:pt>
                <c:pt idx="2">
                  <c:v>0.35643843336151</c:v>
                </c:pt>
                <c:pt idx="3">
                  <c:v>0.416455339532263</c:v>
                </c:pt>
                <c:pt idx="4">
                  <c:v>0.461256692025923</c:v>
                </c:pt>
                <c:pt idx="5">
                  <c:v>0.492533107917723</c:v>
                </c:pt>
                <c:pt idx="6">
                  <c:v>0.511411665257819</c:v>
                </c:pt>
                <c:pt idx="7">
                  <c:v>0.524091293322063</c:v>
                </c:pt>
                <c:pt idx="8">
                  <c:v>0.530571992110454</c:v>
                </c:pt>
                <c:pt idx="9">
                  <c:v>0.535362073823612</c:v>
                </c:pt>
                <c:pt idx="10">
                  <c:v>0.54494223724993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Skills For Life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0.0722578461878128</c:v>
                </c:pt>
                <c:pt idx="1">
                  <c:v>0.183828992804251</c:v>
                </c:pt>
                <c:pt idx="2">
                  <c:v>0.279753445850096</c:v>
                </c:pt>
                <c:pt idx="3">
                  <c:v>0.352954811248196</c:v>
                </c:pt>
                <c:pt idx="4">
                  <c:v>0.4083079382517</c:v>
                </c:pt>
                <c:pt idx="5">
                  <c:v>0.448564757890612</c:v>
                </c:pt>
                <c:pt idx="6">
                  <c:v>0.480094024834369</c:v>
                </c:pt>
                <c:pt idx="7">
                  <c:v>0.499357542044395</c:v>
                </c:pt>
                <c:pt idx="8">
                  <c:v>0.515790501623561</c:v>
                </c:pt>
                <c:pt idx="9">
                  <c:v>0.529235650370151</c:v>
                </c:pt>
                <c:pt idx="10">
                  <c:v>0.568470324197918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National Survey for Wales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0.219609973101593</c:v>
                </c:pt>
                <c:pt idx="1">
                  <c:v>0.361297330850403</c:v>
                </c:pt>
                <c:pt idx="2">
                  <c:v>0.457397061866336</c:v>
                </c:pt>
                <c:pt idx="3">
                  <c:v>0.524130974549969</c:v>
                </c:pt>
                <c:pt idx="4">
                  <c:v>0.571963583695427</c:v>
                </c:pt>
                <c:pt idx="5">
                  <c:v>0.605746948065384</c:v>
                </c:pt>
                <c:pt idx="6">
                  <c:v>0.631021104903787</c:v>
                </c:pt>
                <c:pt idx="7">
                  <c:v>0.649234429960687</c:v>
                </c:pt>
                <c:pt idx="8">
                  <c:v>0.661618042623629</c:v>
                </c:pt>
                <c:pt idx="9">
                  <c:v>0.672191185599007</c:v>
                </c:pt>
                <c:pt idx="10">
                  <c:v>0.7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Community Life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All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0.138848188050931</c:v>
                </c:pt>
                <c:pt idx="1">
                  <c:v>0.285941234084231</c:v>
                </c:pt>
                <c:pt idx="2">
                  <c:v>0.394677766895201</c:v>
                </c:pt>
                <c:pt idx="3">
                  <c:v>0.458246816846229</c:v>
                </c:pt>
                <c:pt idx="4">
                  <c:v>0.505804113614104</c:v>
                </c:pt>
                <c:pt idx="5">
                  <c:v>0.542487757100882</c:v>
                </c:pt>
                <c:pt idx="6">
                  <c:v>0.564354554358472</c:v>
                </c:pt>
                <c:pt idx="7">
                  <c:v>0.580844270323213</c:v>
                </c:pt>
                <c:pt idx="8">
                  <c:v>0.59028403525955</c:v>
                </c:pt>
                <c:pt idx="9">
                  <c:v>0.597572967678746</c:v>
                </c:pt>
                <c:pt idx="10">
                  <c:v>0.61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587352"/>
        <c:axId val="2120580664"/>
      </c:lineChart>
      <c:catAx>
        <c:axId val="2120587352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GB" sz="1200" baseline="0" dirty="0" smtClean="0"/>
                  <a:t>Number of calls</a:t>
                </a:r>
                <a:endParaRPr lang="en-GB" sz="1200" baseline="0" dirty="0"/>
              </a:p>
            </c:rich>
          </c:tx>
          <c:layout>
            <c:manualLayout>
              <c:xMode val="edge"/>
              <c:yMode val="edge"/>
              <c:x val="0.359240882029436"/>
              <c:y val="0.909375513938051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120580664"/>
        <c:crosses val="autoZero"/>
        <c:auto val="1"/>
        <c:lblAlgn val="ctr"/>
        <c:lblOffset val="100"/>
        <c:noMultiLvlLbl val="0"/>
      </c:catAx>
      <c:valAx>
        <c:axId val="2120580664"/>
        <c:scaling>
          <c:orientation val="minMax"/>
          <c:max val="1.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GB" sz="1200" baseline="0" dirty="0" smtClean="0"/>
                  <a:t>Response rate</a:t>
                </a:r>
                <a:endParaRPr lang="en-GB" sz="1200" baseline="0" dirty="0"/>
              </a:p>
            </c:rich>
          </c:tx>
          <c:layout>
            <c:manualLayout>
              <c:xMode val="edge"/>
              <c:yMode val="edge"/>
              <c:x val="0.00802218458834555"/>
              <c:y val="0.263538159957595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ln w="3175">
            <a:prstDash val="sysDot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2120587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700706016931"/>
          <c:y val="0.36775068407893"/>
          <c:w val="0.20885995917177"/>
          <c:h val="0.255111263266005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B753-50B1-EF43-A1D0-D6F28A691605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34921-035A-7546-8927-6B7C187F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54%</a:t>
            </a:r>
            <a:r>
              <a:rPr lang="en-GB" baseline="0" dirty="0" smtClean="0"/>
              <a:t> not different from zero after 1 call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54%</a:t>
            </a:r>
            <a:r>
              <a:rPr lang="en-GB" baseline="0" dirty="0" smtClean="0"/>
              <a:t> not different from zero after 1 call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>
              <a:defRPr sz="11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685817" indent="-263776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055103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477145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99186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321227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69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165310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587351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05B1F54D-B411-0448-865E-B52EE704F584}" type="slidenum">
              <a:rPr lang="en-GB"/>
              <a:pPr/>
              <a:t>3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Mention I started working for </a:t>
            </a:r>
            <a:r>
              <a:rPr lang="en-US" smtClean="0">
                <a:latin typeface="Times New Roman" charset="0"/>
              </a:rPr>
              <a:t>SCPR in 1995..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‘A good quality survey may cost two</a:t>
            </a:r>
            <a:r>
              <a:rPr lang="en-US" baseline="0" dirty="0" smtClean="0"/>
              <a:t> to three times as much as an inferior version of the same thing’ Marsh</a:t>
            </a:r>
          </a:p>
          <a:p>
            <a:r>
              <a:rPr lang="en-US" baseline="0" dirty="0" smtClean="0"/>
              <a:t>A national quota sample of 1000 interviews will cost £1000 a random sample of 2500 will cost at least £3,500 is £45k (</a:t>
            </a:r>
            <a:r>
              <a:rPr lang="en-US" baseline="0" dirty="0" err="1" smtClean="0"/>
              <a:t>rpi</a:t>
            </a:r>
            <a:r>
              <a:rPr lang="en-US" baseline="0" dirty="0" smtClean="0"/>
              <a:t> adjusted) £72k (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value)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Roger Thomas anecdote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>
              <a:defRPr sz="11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685817" indent="-263776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055103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477145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99186" indent="-211021" defTabSz="874857"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321227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69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165310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587351" indent="-211021" defTabSz="8748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6E04CC8-266D-8048-8315-0E7F2A398087}" type="slidenum">
              <a:rPr lang="en-GB"/>
              <a:pPr/>
              <a:t>9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But some skepticism about this – a rather unusual set of surveys/estimates. </a:t>
            </a:r>
          </a:p>
          <a:p>
            <a:r>
              <a:rPr lang="en-US" dirty="0" smtClean="0"/>
              <a:t>The set of estimates that have a measured criterion may be less subject to bias than say, voting intention</a:t>
            </a: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54%</a:t>
            </a:r>
            <a:r>
              <a:rPr lang="en-GB" baseline="0" dirty="0" smtClean="0"/>
              <a:t> not different from zero after 1 call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54%</a:t>
            </a:r>
            <a:r>
              <a:rPr lang="en-GB" baseline="0" dirty="0" smtClean="0"/>
              <a:t> not different from zero after 1 call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54%</a:t>
            </a:r>
            <a:r>
              <a:rPr lang="en-GB" baseline="0" dirty="0" smtClean="0"/>
              <a:t> not different from zero after 1 call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34921-035A-7546-8927-6B7C187FEE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151216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aseline="0">
                <a:solidFill>
                  <a:srgbClr val="003D6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984776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1028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:\CENTRES\NCRM\Publicity\Logos\ESRC\JPG RGB 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572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:\CENTRES\NCRM\Publicity\Logos\University of Southampton\university logo cop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391078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CENTRES\NCRM\Publicity\Logos\Other\TAB_col_white_backgroun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3813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:\CENTRES\NCRM\Publicity\Logos\Other\298px-University_of_Edinburgh_logo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305938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oton.ac.uk\ude\personalfiles\users\kjph1a06\mydesktop\background_topleftGree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74849" cy="29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soton.ac.uk\ude\personalfiles\users\kjph1a06\mydesktop\background_bottomrightOrang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857634"/>
            <a:ext cx="2348011" cy="20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jph1a06\Downloads\small_green_triang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58" y="-8878"/>
            <a:ext cx="1768923" cy="17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91264" cy="576064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pic>
        <p:nvPicPr>
          <p:cNvPr id="9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30" y="6304235"/>
            <a:ext cx="2133600" cy="365125"/>
          </a:xfrm>
        </p:spPr>
        <p:txBody>
          <a:bodyPr/>
          <a:lstStyle>
            <a:lvl1pPr>
              <a:defRPr sz="120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F3E630-895E-4A49-BF21-EA05367BB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800" u="none" baseline="0">
                <a:solidFill>
                  <a:srgbClr val="FD9803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E630-895E-4A49-BF21-EA05367BBA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soton.ac.uk\ude\personalfiles\users\kjph1a06\mydesktop\background_bottomrightOran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867" y="4856884"/>
            <a:ext cx="2348011" cy="20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E630-895E-4A49-BF21-EA05367BBA0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710648"/>
            <a:ext cx="4968552" cy="918152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3D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jph1a06\Downloads\small_green_triangl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58" y="-8878"/>
            <a:ext cx="1768923" cy="178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91264" cy="580926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E630-895E-4A49-BF21-EA05367BBA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R:\CENTRES\NCRM\Publicity\Logos\NCRM Logo\NCRM logo for Word and PowerPoint\NCRM Logo Horizontal (CMYK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33369-F907-AD4A-8EF7-1FD2E3A4A4D2}" type="datetime1">
              <a:rPr lang="en-US"/>
              <a:pPr/>
              <a:t>04/07/16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D68AD-C118-3945-A148-E36D02A713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5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2A5A-1744-4388-84C1-A48DCB8953A2}" type="datetimeFigureOut">
              <a:rPr lang="en-GB" smtClean="0"/>
              <a:t>04/07/16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E630-895E-4A49-BF21-EA05367BB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3D6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high response rates – is it worth the effort?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Sturgis, </a:t>
            </a:r>
            <a:r>
              <a:rPr lang="en-US" i="1" dirty="0" smtClean="0"/>
              <a:t>University of Southampton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825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response rate &amp;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88865"/>
            <a:ext cx="8291264" cy="4145260"/>
          </a:xfrm>
        </p:spPr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Edelman et al (2000</a:t>
            </a:r>
            <a:r>
              <a:rPr lang="en-GB" dirty="0" smtClean="0">
                <a:latin typeface="Arial" charset="0"/>
                <a:cs typeface="Arial" charset="0"/>
              </a:rPr>
              <a:t>) US Presidential exit poll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r>
              <a:rPr lang="en-GB" dirty="0" err="1" smtClean="0">
                <a:latin typeface="Arial" charset="0"/>
                <a:cs typeface="Arial" charset="0"/>
              </a:rPr>
              <a:t>Keeter</a:t>
            </a:r>
            <a:r>
              <a:rPr lang="en-GB" dirty="0" smtClean="0">
                <a:latin typeface="Arial" charset="0"/>
                <a:cs typeface="Arial" charset="0"/>
              </a:rPr>
              <a:t> et al (2000) compare ‘standard’ and ‘rigorous’ fieldwork procedures</a:t>
            </a:r>
          </a:p>
          <a:p>
            <a:endParaRPr lang="en-US" dirty="0" smtClean="0"/>
          </a:p>
          <a:p>
            <a:r>
              <a:rPr lang="en-US" dirty="0" smtClean="0"/>
              <a:t>In general, the field finds weak response propensity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study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4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Williams, Sturgis, </a:t>
            </a:r>
            <a:r>
              <a:rPr lang="en-GB" dirty="0" err="1" smtClean="0"/>
              <a:t>Brunton</a:t>
            </a:r>
            <a:r>
              <a:rPr lang="en-GB" dirty="0" smtClean="0"/>
              <a:t>-Smith &amp; Moore (2016)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65065"/>
            <a:ext cx="8291264" cy="43204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Take estimate for a variable after first call</a:t>
            </a:r>
          </a:p>
          <a:p>
            <a:pPr lvl="1"/>
            <a:r>
              <a:rPr lang="en-GB" dirty="0" smtClean="0"/>
              <a:t>E.g. % smokers = 24%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Compare to same estimate after n calls</a:t>
            </a:r>
          </a:p>
          <a:p>
            <a:pPr lvl="1"/>
            <a:r>
              <a:rPr lang="en-GB" dirty="0" smtClean="0"/>
              <a:t>Now % smokers = 18%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Absolute % difference = 6%</a:t>
            </a:r>
          </a:p>
          <a:p>
            <a:endParaRPr lang="en-GB" dirty="0" smtClean="0"/>
          </a:p>
          <a:p>
            <a:r>
              <a:rPr lang="en-GB" dirty="0" smtClean="0"/>
              <a:t>Relative absolute difference = 6/18 = 33%</a:t>
            </a:r>
          </a:p>
          <a:p>
            <a:endParaRPr lang="en-GB" dirty="0" smtClean="0"/>
          </a:p>
          <a:p>
            <a:r>
              <a:rPr lang="en-GB" dirty="0" smtClean="0"/>
              <a:t>Do this for lots of variables over multiple surveys</a:t>
            </a:r>
          </a:p>
        </p:txBody>
      </p:sp>
    </p:spTree>
    <p:extLst>
      <p:ext uri="{BB962C8B-B14F-4D97-AF65-F5344CB8AC3E}">
        <p14:creationId xmlns:p14="http://schemas.microsoft.com/office/powerpoint/2010/main" val="134965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98352"/>
              </p:ext>
            </p:extLst>
          </p:nvPr>
        </p:nvGraphicFramePr>
        <p:xfrm>
          <a:off x="180974" y="2512116"/>
          <a:ext cx="854392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619"/>
                <a:gridCol w="1439362"/>
                <a:gridCol w="1554995"/>
                <a:gridCol w="1155235"/>
                <a:gridCol w="1540340"/>
                <a:gridCol w="899360"/>
                <a:gridCol w="958014"/>
              </a:tblGrid>
              <a:tr h="307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British Crime Survey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Taking Part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British Election Study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Community Life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National Survey for Wales 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Skills for Life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  <a:tr h="15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Population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England &amp; Wales 16+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England 16+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Great Britain 18+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England 16+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Wales 16+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England 16-65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  <a:tr h="15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Timing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2011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2011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2010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2013-14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2013-14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2010-11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  <a:tr h="15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Sample size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46,785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10,994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1,811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5,105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9,856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7,230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  <a:tr h="15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RR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76%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54%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61%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70%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~57%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  <a:tr h="15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Incentives?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Stamps (U)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Stamps (U) +£5 (C)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£5-10 (C)</a:t>
                      </a:r>
                      <a:endParaRPr lang="en-GB" sz="16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Stamps (U) +£5 (C)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None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£10 (C)</a:t>
                      </a:r>
                      <a:endParaRPr lang="en-GB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2875" marR="62875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4611846"/>
            <a:ext cx="4362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U=unconditional incentive, C= conditional incentive</a:t>
            </a:r>
            <a:endParaRPr lang="en-US" alt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1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710648"/>
            <a:ext cx="6235005" cy="918152"/>
          </a:xfrm>
        </p:spPr>
        <p:txBody>
          <a:bodyPr/>
          <a:lstStyle/>
          <a:p>
            <a:r>
              <a:rPr lang="en-GB" b="1" dirty="0"/>
              <a:t>RESPONSE RATE PER CALL NUMBER FOR ALL SIX SURVEYS</a:t>
            </a:r>
            <a:endParaRPr lang="en-GB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45327689"/>
              </p:ext>
            </p:extLst>
          </p:nvPr>
        </p:nvGraphicFramePr>
        <p:xfrm>
          <a:off x="285750" y="1586948"/>
          <a:ext cx="85725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38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non-demographic variables administered to all respondents = 559 questions</a:t>
            </a:r>
          </a:p>
          <a:p>
            <a:r>
              <a:rPr lang="en-GB" dirty="0" smtClean="0"/>
              <a:t>For each variable calculate average percentage difference in each category = 1250 at each call</a:t>
            </a:r>
          </a:p>
          <a:p>
            <a:r>
              <a:rPr lang="en-GB" dirty="0" smtClean="0"/>
              <a:t>Code questions by:</a:t>
            </a:r>
          </a:p>
          <a:p>
            <a:pPr lvl="1"/>
            <a:r>
              <a:rPr lang="en-GB" dirty="0" smtClean="0"/>
              <a:t> response format: categorical; ordinal; binary; multi-coded</a:t>
            </a:r>
          </a:p>
          <a:p>
            <a:pPr lvl="1"/>
            <a:r>
              <a:rPr lang="en-GB" dirty="0" smtClean="0"/>
              <a:t>Question type: behavioural; attitudinal; belief</a:t>
            </a:r>
          </a:p>
          <a:p>
            <a:r>
              <a:rPr lang="en-GB" dirty="0" smtClean="0"/>
              <a:t>Multi-level meta-analysis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3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8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10648"/>
            <a:ext cx="6644582" cy="918152"/>
          </a:xfrm>
        </p:spPr>
        <p:txBody>
          <a:bodyPr/>
          <a:lstStyle/>
          <a:p>
            <a:r>
              <a:rPr lang="en-GB" sz="2000" b="1" dirty="0"/>
              <a:t>ESTIMATED ABSOLUTE PERCENTAGE DIFFERENCE BY QUESTION (DESIGN WEIGHTED)</a:t>
            </a:r>
            <a:endParaRPr lang="en-GB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66720" b="52804"/>
          <a:stretch/>
        </p:blipFill>
        <p:spPr bwMode="auto">
          <a:xfrm>
            <a:off x="1066800" y="1800224"/>
            <a:ext cx="3276600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7300" y="28194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0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10648"/>
            <a:ext cx="6644582" cy="918152"/>
          </a:xfrm>
        </p:spPr>
        <p:txBody>
          <a:bodyPr/>
          <a:lstStyle/>
          <a:p>
            <a:r>
              <a:rPr lang="en-GB" sz="2000" b="1" dirty="0"/>
              <a:t>ESTIMATED ABSOLUTE PERCENTAGE DIFFERENCE BY QUESTION (DESIGN WEIGHTED)</a:t>
            </a:r>
            <a:endParaRPr lang="en-GB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33955" b="52612"/>
          <a:stretch/>
        </p:blipFill>
        <p:spPr bwMode="auto">
          <a:xfrm>
            <a:off x="1066800" y="1800225"/>
            <a:ext cx="6648450" cy="227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2098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1.6%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9700" y="2209800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10648"/>
            <a:ext cx="6644582" cy="918152"/>
          </a:xfrm>
        </p:spPr>
        <p:txBody>
          <a:bodyPr/>
          <a:lstStyle/>
          <a:p>
            <a:r>
              <a:rPr lang="en-GB" sz="2000" b="1" dirty="0"/>
              <a:t>ESTIMATED ABSOLUTE PERCENTAGE DIFFERENCE BY QUESTION (DESIGN WEIGHTED)</a:t>
            </a:r>
            <a:endParaRPr lang="en-GB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64868"/>
          <a:stretch/>
        </p:blipFill>
        <p:spPr bwMode="auto">
          <a:xfrm>
            <a:off x="1066800" y="1800224"/>
            <a:ext cx="3467100" cy="4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33955" b="52612"/>
          <a:stretch/>
        </p:blipFill>
        <p:spPr bwMode="auto">
          <a:xfrm>
            <a:off x="1066800" y="1800225"/>
            <a:ext cx="6648450" cy="227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5600" y="44577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0.7%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2850" y="2134632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5600" y="2134632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 Rates going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2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10648"/>
            <a:ext cx="6644582" cy="918152"/>
          </a:xfrm>
        </p:spPr>
        <p:txBody>
          <a:bodyPr/>
          <a:lstStyle/>
          <a:p>
            <a:r>
              <a:rPr lang="en-GB" sz="2000" b="1" dirty="0"/>
              <a:t>ESTIMATED ABSOLUTE PERCENTAGE DIFFERENCE BY QUESTION (DESIGN WEIGHTED)</a:t>
            </a:r>
            <a:endParaRPr lang="en-GB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33955"/>
          <a:stretch/>
        </p:blipFill>
        <p:spPr bwMode="auto">
          <a:xfrm>
            <a:off x="1066800" y="1800224"/>
            <a:ext cx="6648450" cy="48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600" y="2134632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1.6%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850" y="2134632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5600" y="44577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0.7%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2850" y="4484132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10648"/>
            <a:ext cx="6644582" cy="918152"/>
          </a:xfrm>
        </p:spPr>
        <p:txBody>
          <a:bodyPr/>
          <a:lstStyle/>
          <a:p>
            <a:r>
              <a:rPr lang="en-GB" sz="2000" b="1" dirty="0" smtClean="0"/>
              <a:t>DESIGN v CALLIBRATION WEIGHTED</a:t>
            </a:r>
            <a:endParaRPr lang="en-GB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567" r="65609" b="52804"/>
          <a:stretch/>
        </p:blipFill>
        <p:spPr bwMode="auto">
          <a:xfrm>
            <a:off x="1066800" y="2190749"/>
            <a:ext cx="3390900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1567" r="66835" b="53903"/>
          <a:stretch/>
        </p:blipFill>
        <p:spPr bwMode="auto">
          <a:xfrm>
            <a:off x="4457700" y="2190749"/>
            <a:ext cx="3190875" cy="22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6700" y="25019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1100" y="25019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710648"/>
            <a:ext cx="6539805" cy="918152"/>
          </a:xfrm>
        </p:spPr>
        <p:txBody>
          <a:bodyPr/>
          <a:lstStyle/>
          <a:p>
            <a:r>
              <a:rPr lang="en-GB" sz="2000" b="1" dirty="0"/>
              <a:t>DESIGN v CALLIBRATION WEIGHTED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1567" r="33427" b="54096"/>
          <a:stretch/>
        </p:blipFill>
        <p:spPr bwMode="auto">
          <a:xfrm>
            <a:off x="4667250" y="2257424"/>
            <a:ext cx="3200399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567" r="33955" b="54337"/>
          <a:stretch/>
        </p:blipFill>
        <p:spPr bwMode="auto">
          <a:xfrm>
            <a:off x="1057275" y="2257425"/>
            <a:ext cx="3219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6700" y="2501900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1%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0" y="25019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710648"/>
            <a:ext cx="7320855" cy="918152"/>
          </a:xfrm>
        </p:spPr>
        <p:txBody>
          <a:bodyPr/>
          <a:lstStyle/>
          <a:p>
            <a:r>
              <a:rPr lang="en-GB" b="1" dirty="0"/>
              <a:t>DESIGN v CALLIBRATION WEIGHTED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48730" r="64868"/>
          <a:stretch/>
        </p:blipFill>
        <p:spPr bwMode="auto">
          <a:xfrm>
            <a:off x="1152525" y="2331714"/>
            <a:ext cx="3467100" cy="254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47832" r="67209"/>
          <a:stretch/>
        </p:blipFill>
        <p:spPr bwMode="auto">
          <a:xfrm>
            <a:off x="4619625" y="2301228"/>
            <a:ext cx="3105150" cy="25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26670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300" y="26670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6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710648"/>
            <a:ext cx="7352605" cy="918152"/>
          </a:xfrm>
        </p:spPr>
        <p:txBody>
          <a:bodyPr/>
          <a:lstStyle/>
          <a:p>
            <a:r>
              <a:rPr lang="en-GB" b="1" dirty="0"/>
              <a:t>DESIGN v CALLIBRATION WEIGHTED</a:t>
            </a:r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9" t="48345" r="33955" b="5834"/>
          <a:stretch/>
        </p:blipFill>
        <p:spPr bwMode="auto">
          <a:xfrm>
            <a:off x="885824" y="2143125"/>
            <a:ext cx="32289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3" t="46983" b="5448"/>
          <a:stretch/>
        </p:blipFill>
        <p:spPr bwMode="auto">
          <a:xfrm>
            <a:off x="4448175" y="2124074"/>
            <a:ext cx="31559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600" y="2463800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smtClean="0"/>
              <a:t>= 0.4%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3500" y="2465864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= 0.3%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Significant difference by survey, Taking Part on average 1% higher than BCS at call 1</a:t>
            </a:r>
          </a:p>
          <a:p>
            <a:endParaRPr lang="en-GB" dirty="0" smtClean="0"/>
          </a:p>
          <a:p>
            <a:r>
              <a:rPr lang="en-GB" dirty="0" smtClean="0"/>
              <a:t>Some differences by question format and type at call 1 but this disappears at later calls</a:t>
            </a:r>
          </a:p>
          <a:p>
            <a:endParaRPr lang="en-GB" dirty="0" smtClean="0"/>
          </a:p>
          <a:p>
            <a:r>
              <a:rPr lang="en-GB" dirty="0" smtClean="0"/>
              <a:t>Pattern essentially the same using relative absolute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evidence of weak correlation between RR and nonresponse bias</a:t>
            </a:r>
          </a:p>
          <a:p>
            <a:r>
              <a:rPr lang="en-GB" dirty="0" smtClean="0"/>
              <a:t>Weakness = not a measure of </a:t>
            </a:r>
            <a:r>
              <a:rPr lang="en-GB" u="sng" dirty="0" smtClean="0"/>
              <a:t>bias</a:t>
            </a:r>
          </a:p>
          <a:p>
            <a:r>
              <a:rPr lang="en-GB" dirty="0" smtClean="0"/>
              <a:t>Strength = broader range of surveys and variables</a:t>
            </a:r>
          </a:p>
          <a:p>
            <a:r>
              <a:rPr lang="en-GB" dirty="0" smtClean="0"/>
              <a:t>Place upper limit on calls? Make only one call?</a:t>
            </a:r>
          </a:p>
          <a:p>
            <a:r>
              <a:rPr lang="en-GB" dirty="0" smtClean="0"/>
              <a:t>Not that simple!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8372" y="1981660"/>
            <a:ext cx="7772400" cy="2209340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Williams</a:t>
            </a:r>
            <a:r>
              <a:rPr lang="en-GB" sz="2400" dirty="0"/>
              <a:t>, Joel and Sturgis, Patrick and </a:t>
            </a:r>
            <a:r>
              <a:rPr lang="en-GB" sz="2400" dirty="0" err="1"/>
              <a:t>Brunton</a:t>
            </a:r>
            <a:r>
              <a:rPr lang="en-GB" sz="2400" dirty="0"/>
              <a:t>-Smith, Ian and </a:t>
            </a:r>
            <a:r>
              <a:rPr lang="en-GB" sz="2400" dirty="0" smtClean="0"/>
              <a:t>Moore</a:t>
            </a:r>
            <a:r>
              <a:rPr lang="en-GB" sz="2400" dirty="0"/>
              <a:t>, Jamie (2016) </a:t>
            </a:r>
            <a:r>
              <a:rPr lang="en-GB" sz="2400" i="1" dirty="0"/>
              <a:t>Fieldwork effort, response rate, and the distribution of survey outcomes: a multi-level meta-analysis.</a:t>
            </a:r>
            <a:r>
              <a:rPr lang="en-GB" sz="2400" dirty="0"/>
              <a:t> NCRM Working Paper. </a:t>
            </a:r>
            <a:r>
              <a:rPr lang="en-GB" sz="2400" dirty="0" smtClean="0"/>
              <a:t>NCRM</a:t>
            </a:r>
          </a:p>
          <a:p>
            <a:pPr algn="ctr"/>
            <a:endParaRPr lang="en-GB" sz="2400" dirty="0" smtClean="0"/>
          </a:p>
          <a:p>
            <a:pPr algn="ctr"/>
            <a:r>
              <a:rPr lang="en-US" sz="2400" dirty="0"/>
              <a:t>http://eprints.ncrm.ac.uk/3771/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706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8BE8F1F-C7AF-334E-9B6F-964DDCDCC070}" type="slidenum">
              <a:rPr lang="en-GB" sz="1000"/>
              <a:pPr/>
              <a:t>3</a:t>
            </a:fld>
            <a:endParaRPr lang="en-GB" sz="100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>
                <a:latin typeface="Arial" charset="0"/>
                <a:cs typeface="Arial" charset="0"/>
              </a:rPr>
              <a:t>British Social Attitudes Survey Response Rate 1996-2011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468313" y="4508500"/>
            <a:ext cx="2735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51520" y="1628800"/>
          <a:ext cx="7449217" cy="489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65284" y="596153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2014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8241484" y="33395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x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53300" y="3114675"/>
            <a:ext cx="1032557" cy="409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6" y="1196093"/>
            <a:ext cx="7834064" cy="576064"/>
          </a:xfrm>
        </p:spPr>
        <p:txBody>
          <a:bodyPr/>
          <a:lstStyle/>
          <a:p>
            <a:r>
              <a:rPr lang="en-US" dirty="0" smtClean="0"/>
              <a:t>Low and declining response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1" y="2303165"/>
            <a:ext cx="8291264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RDD even worse, in the US routinely &lt; 10% (increasing mobile-only + do not call legislation)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Survey sponsors ask ‘what are we getting for our money?’</a:t>
            </a:r>
          </a:p>
          <a:p>
            <a:endParaRPr lang="en-US" dirty="0" smtClean="0"/>
          </a:p>
          <a:p>
            <a:r>
              <a:rPr lang="en-US" dirty="0" smtClean="0"/>
              <a:t>Is a low response rate survey better than a well designed quota?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2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9" y="1168718"/>
            <a:ext cx="7438647" cy="576064"/>
          </a:xfrm>
        </p:spPr>
        <p:txBody>
          <a:bodyPr/>
          <a:lstStyle/>
          <a:p>
            <a:r>
              <a:rPr lang="en-US" dirty="0" smtClean="0"/>
              <a:t>Increasing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88865"/>
            <a:ext cx="8291264" cy="43204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 achieved interview costs are high and increasing</a:t>
            </a:r>
          </a:p>
          <a:p>
            <a:endParaRPr lang="en-US" dirty="0" smtClean="0"/>
          </a:p>
          <a:p>
            <a:r>
              <a:rPr lang="en-US" dirty="0" smtClean="0"/>
              <a:t>Simon Jackman estimates $2000 per complete interview in 2012 American National Election Study</a:t>
            </a:r>
          </a:p>
          <a:p>
            <a:endParaRPr lang="en-US" dirty="0" smtClean="0"/>
          </a:p>
          <a:p>
            <a:r>
              <a:rPr lang="en-US" dirty="0" smtClean="0"/>
              <a:t>My estimate= ~£250 per achieved for PAF sample, 45 min CAPI, n</a:t>
            </a:r>
            <a:r>
              <a:rPr lang="en-US" dirty="0"/>
              <a:t>=~1500</a:t>
            </a:r>
            <a:r>
              <a:rPr lang="en-US" dirty="0" smtClean="0"/>
              <a:t>, RR=~50%</a:t>
            </a:r>
          </a:p>
          <a:p>
            <a:endParaRPr lang="en-US" dirty="0" smtClean="0"/>
          </a:p>
          <a:p>
            <a:r>
              <a:rPr lang="en-US" dirty="0" smtClean="0"/>
              <a:t>Compare ~£5 for opt-in panels</a:t>
            </a:r>
          </a:p>
        </p:txBody>
      </p:sp>
    </p:spTree>
    <p:extLst>
      <p:ext uri="{BB962C8B-B14F-4D97-AF65-F5344CB8AC3E}">
        <p14:creationId xmlns:p14="http://schemas.microsoft.com/office/powerpoint/2010/main" val="7826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number of calls </a:t>
            </a:r>
            <a:r>
              <a:rPr lang="en-GB" dirty="0" smtClean="0"/>
              <a:t>increasing </a:t>
            </a:r>
          </a:p>
          <a:p>
            <a:endParaRPr lang="en-GB" dirty="0"/>
          </a:p>
          <a:p>
            <a:r>
              <a:rPr lang="en-GB" dirty="0" smtClean="0"/>
              <a:t>More refusal conversion</a:t>
            </a:r>
          </a:p>
          <a:p>
            <a:endParaRPr lang="en-GB" dirty="0" smtClean="0"/>
          </a:p>
          <a:p>
            <a:r>
              <a:rPr lang="en-GB" dirty="0" smtClean="0"/>
              <a:t>More incentives (UKHLS, £30)</a:t>
            </a:r>
          </a:p>
          <a:p>
            <a:endParaRPr lang="en-GB" dirty="0"/>
          </a:p>
          <a:p>
            <a:r>
              <a:rPr lang="en-GB" dirty="0" smtClean="0"/>
              <a:t>30%-40% of fieldwork costs can be deployed on the 20% ‘hardest to get’ respondents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03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Externalities of ‘survey pressure’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67" y="2114540"/>
            <a:ext cx="8291264" cy="4320480"/>
          </a:xfrm>
        </p:spPr>
        <p:txBody>
          <a:bodyPr/>
          <a:lstStyle/>
          <a:p>
            <a:r>
              <a:rPr lang="en-GB" dirty="0" smtClean="0"/>
              <a:t>Poor data quality of ‘hard to get’ respondents</a:t>
            </a:r>
          </a:p>
          <a:p>
            <a:endParaRPr lang="en-GB" dirty="0" smtClean="0"/>
          </a:p>
          <a:p>
            <a:r>
              <a:rPr lang="en-GB" dirty="0" smtClean="0"/>
              <a:t>Fabrication pressure on respondents (community life survey)</a:t>
            </a:r>
          </a:p>
          <a:p>
            <a:endParaRPr lang="en-GB" dirty="0" smtClean="0"/>
          </a:p>
          <a:p>
            <a:r>
              <a:rPr lang="en-GB" dirty="0" smtClean="0"/>
              <a:t>Fabrication pressure on interviewers (PISA)</a:t>
            </a:r>
          </a:p>
          <a:p>
            <a:endParaRPr lang="en-GB" dirty="0"/>
          </a:p>
          <a:p>
            <a:r>
              <a:rPr lang="en-GB" dirty="0" smtClean="0"/>
              <a:t>Ethical research practice?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all this effort (and cost) worth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30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GB" sz="2600" dirty="0">
                <a:latin typeface="Arial" charset="0"/>
                <a:cs typeface="Arial" charset="0"/>
              </a:rPr>
              <a:t>r</a:t>
            </a:r>
            <a:r>
              <a:rPr lang="en-GB" sz="2600" dirty="0" smtClean="0">
                <a:latin typeface="Arial" charset="0"/>
                <a:cs typeface="Arial" charset="0"/>
              </a:rPr>
              <a:t>(response rate, nonresponse bias) Groves </a:t>
            </a:r>
            <a:r>
              <a:rPr lang="en-GB" sz="2600" dirty="0">
                <a:latin typeface="Arial" charset="0"/>
                <a:cs typeface="Arial" charset="0"/>
              </a:rPr>
              <a:t>(2006)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8"/>
          <a:stretch/>
        </p:blipFill>
        <p:spPr bwMode="auto">
          <a:xfrm>
            <a:off x="742080" y="1500353"/>
            <a:ext cx="5203108" cy="44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9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RM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49091</TotalTime>
  <Words>932</Words>
  <Application>Microsoft Macintosh PowerPoint</Application>
  <PresentationFormat>On-screen Show (4:3)</PresentationFormat>
  <Paragraphs>177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Maintaining high response rates – is it worth the effort?</vt:lpstr>
      <vt:lpstr>PowerPoint Presentation</vt:lpstr>
      <vt:lpstr>British Social Attitudes Survey Response Rate 1996-2011</vt:lpstr>
      <vt:lpstr>Low and declining response rates</vt:lpstr>
      <vt:lpstr>Increasing costs</vt:lpstr>
      <vt:lpstr>Cost drivers</vt:lpstr>
      <vt:lpstr>Externalities of ‘survey pressure’</vt:lpstr>
      <vt:lpstr>PowerPoint Presentation</vt:lpstr>
      <vt:lpstr>r(response rate, nonresponse bias) Groves (2006)</vt:lpstr>
      <vt:lpstr>Correlation response rate &amp; bias</vt:lpstr>
      <vt:lpstr>PowerPoint Presentation</vt:lpstr>
      <vt:lpstr>Williams, Sturgis, Brunton-Smith &amp; Moore (2016)</vt:lpstr>
      <vt:lpstr>PowerPoint Presentation</vt:lpstr>
      <vt:lpstr>RESPONSE RATE PER CALL NUMBER FOR ALL SIX SURVEYS</vt:lpstr>
      <vt:lpstr>Methodology </vt:lpstr>
      <vt:lpstr>PowerPoint Presentation</vt:lpstr>
      <vt:lpstr>ESTIMATED ABSOLUTE PERCENTAGE DIFFERENCE BY QUESTION (DESIGN WEIGHTED)</vt:lpstr>
      <vt:lpstr>ESTIMATED ABSOLUTE PERCENTAGE DIFFERENCE BY QUESTION (DESIGN WEIGHTED)</vt:lpstr>
      <vt:lpstr>ESTIMATED ABSOLUTE PERCENTAGE DIFFERENCE BY QUESTION (DESIGN WEIGHTED)</vt:lpstr>
      <vt:lpstr>ESTIMATED ABSOLUTE PERCENTAGE DIFFERENCE BY QUESTION (DESIGN WEIGHTED)</vt:lpstr>
      <vt:lpstr>DESIGN v CALLIBRATION WEIGHTED</vt:lpstr>
      <vt:lpstr>DESIGN v CALLIBRATION WEIGHTED</vt:lpstr>
      <vt:lpstr>DESIGN v CALLIBRATION WEIGHTED</vt:lpstr>
      <vt:lpstr>DESIGN v CALLIBRATION WEIGHTED</vt:lpstr>
      <vt:lpstr>Other Results</vt:lpstr>
      <vt:lpstr>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Lecture</dc:title>
  <dc:creator>Patrick</dc:creator>
  <cp:lastModifiedBy>Patrick Sturgis</cp:lastModifiedBy>
  <cp:revision>119</cp:revision>
  <dcterms:created xsi:type="dcterms:W3CDTF">2015-06-24T12:38:24Z</dcterms:created>
  <dcterms:modified xsi:type="dcterms:W3CDTF">2016-07-04T09:55:26Z</dcterms:modified>
</cp:coreProperties>
</file>