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4"/>
  </p:notesMasterIdLst>
  <p:sldIdLst>
    <p:sldId id="414" r:id="rId2"/>
    <p:sldId id="424" r:id="rId3"/>
    <p:sldId id="417" r:id="rId4"/>
    <p:sldId id="413" r:id="rId5"/>
    <p:sldId id="425" r:id="rId6"/>
    <p:sldId id="418" r:id="rId7"/>
    <p:sldId id="420" r:id="rId8"/>
    <p:sldId id="422" r:id="rId9"/>
    <p:sldId id="406" r:id="rId10"/>
    <p:sldId id="353" r:id="rId11"/>
    <p:sldId id="426" r:id="rId12"/>
    <p:sldId id="42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B"/>
    <a:srgbClr val="00ADEF"/>
    <a:srgbClr val="38B449"/>
    <a:srgbClr val="652C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029" autoAdjust="0"/>
  </p:normalViewPr>
  <p:slideViewPr>
    <p:cSldViewPr>
      <p:cViewPr varScale="1">
        <p:scale>
          <a:sx n="96" d="100"/>
          <a:sy n="96" d="100"/>
        </p:scale>
        <p:origin x="13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93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B00B1-BB8E-432E-9D81-14D105EC156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A1241BC7-344F-4321-AB9F-5534A7E3627C}">
      <dgm:prSet phldrT="[Text]"/>
      <dgm:spPr/>
      <dgm:t>
        <a:bodyPr/>
        <a:lstStyle/>
        <a:p>
          <a:pPr algn="l"/>
          <a:r>
            <a:rPr lang="en-GB" b="1" dirty="0" smtClean="0">
              <a:solidFill>
                <a:schemeClr val="tx1"/>
              </a:solidFill>
              <a:latin typeface="Arial" panose="020B0604020202020204" pitchFamily="34" charset="0"/>
              <a:cs typeface="Arial" panose="020B0604020202020204" pitchFamily="34" charset="0"/>
            </a:rPr>
            <a:t>Detail and accuracy</a:t>
          </a:r>
          <a:endParaRPr lang="en-GB" b="1" dirty="0">
            <a:solidFill>
              <a:schemeClr val="tx1"/>
            </a:solidFill>
            <a:latin typeface="Arial" panose="020B0604020202020204" pitchFamily="34" charset="0"/>
            <a:cs typeface="Arial" panose="020B0604020202020204" pitchFamily="34" charset="0"/>
          </a:endParaRPr>
        </a:p>
      </dgm:t>
    </dgm:pt>
    <dgm:pt modelId="{2AF09FF5-C856-43A0-A131-8A1C0F0CB1D7}" type="parTrans" cxnId="{D610188A-B2D3-4A56-9848-9B9DBFED13E7}">
      <dgm:prSet/>
      <dgm:spPr/>
      <dgm:t>
        <a:bodyPr/>
        <a:lstStyle/>
        <a:p>
          <a:endParaRPr lang="en-GB"/>
        </a:p>
      </dgm:t>
    </dgm:pt>
    <dgm:pt modelId="{6CFFF119-05DA-41B2-8C38-F6FA11C5DF06}" type="sibTrans" cxnId="{D610188A-B2D3-4A56-9848-9B9DBFED13E7}">
      <dgm:prSet/>
      <dgm:spPr/>
      <dgm:t>
        <a:bodyPr/>
        <a:lstStyle/>
        <a:p>
          <a:endParaRPr lang="en-GB"/>
        </a:p>
      </dgm:t>
    </dgm:pt>
    <dgm:pt modelId="{96F31692-60DE-4A8C-8BD0-0F4E3B0337C6}">
      <dgm:prSet phldrT="[Text]" custT="1"/>
      <dgm:spPr/>
      <dgm:t>
        <a:bodyPr/>
        <a:lstStyle/>
        <a:p>
          <a:r>
            <a:rPr lang="en-GB" sz="2000" dirty="0" smtClean="0">
              <a:latin typeface="Arial" panose="020B0604020202020204" pitchFamily="34" charset="0"/>
              <a:cs typeface="Arial" panose="020B0604020202020204" pitchFamily="34" charset="0"/>
            </a:rPr>
            <a:t>Rich array of information over multiple waves/sources</a:t>
          </a:r>
          <a:endParaRPr lang="en-GB" sz="2000" dirty="0">
            <a:latin typeface="Arial" panose="020B0604020202020204" pitchFamily="34" charset="0"/>
            <a:cs typeface="Arial" panose="020B0604020202020204" pitchFamily="34" charset="0"/>
          </a:endParaRPr>
        </a:p>
      </dgm:t>
    </dgm:pt>
    <dgm:pt modelId="{8C2490B4-2D8F-49B8-A805-ECB10A3B3243}" type="parTrans" cxnId="{07F5E36D-635D-482E-A9C5-4F4BA7918C6F}">
      <dgm:prSet/>
      <dgm:spPr/>
      <dgm:t>
        <a:bodyPr/>
        <a:lstStyle/>
        <a:p>
          <a:endParaRPr lang="en-GB"/>
        </a:p>
      </dgm:t>
    </dgm:pt>
    <dgm:pt modelId="{FFCC6058-90CE-4E25-A037-64BCF21E600F}" type="sibTrans" cxnId="{07F5E36D-635D-482E-A9C5-4F4BA7918C6F}">
      <dgm:prSet/>
      <dgm:spPr/>
      <dgm:t>
        <a:bodyPr/>
        <a:lstStyle/>
        <a:p>
          <a:endParaRPr lang="en-GB"/>
        </a:p>
      </dgm:t>
    </dgm:pt>
    <dgm:pt modelId="{88F165FE-28C5-4BFB-BAEE-40411C95E6F6}">
      <dgm:prSet phldrT="[Text]"/>
      <dgm:spPr/>
      <dgm:t>
        <a:bodyPr/>
        <a:lstStyle/>
        <a:p>
          <a:pPr algn="l"/>
          <a:r>
            <a:rPr lang="en-GB" b="1" dirty="0" smtClean="0">
              <a:solidFill>
                <a:schemeClr val="tx1"/>
              </a:solidFill>
              <a:latin typeface="Arial" panose="020B0604020202020204" pitchFamily="34" charset="0"/>
              <a:cs typeface="Arial" panose="020B0604020202020204" pitchFamily="34" charset="0"/>
            </a:rPr>
            <a:t>Unique analytic potential </a:t>
          </a:r>
          <a:endParaRPr lang="en-GB" b="1" dirty="0">
            <a:solidFill>
              <a:schemeClr val="tx1"/>
            </a:solidFill>
            <a:latin typeface="Arial" panose="020B0604020202020204" pitchFamily="34" charset="0"/>
            <a:cs typeface="Arial" panose="020B0604020202020204" pitchFamily="34" charset="0"/>
          </a:endParaRPr>
        </a:p>
      </dgm:t>
    </dgm:pt>
    <dgm:pt modelId="{1D38C1E9-0296-4199-994E-AAD8E725860A}" type="parTrans" cxnId="{0DA5F73C-11DB-411D-8B5C-A6C9F886260F}">
      <dgm:prSet/>
      <dgm:spPr/>
      <dgm:t>
        <a:bodyPr/>
        <a:lstStyle/>
        <a:p>
          <a:endParaRPr lang="en-GB"/>
        </a:p>
      </dgm:t>
    </dgm:pt>
    <dgm:pt modelId="{D04D33DE-0468-4246-BBF3-BCB396685B0B}" type="sibTrans" cxnId="{0DA5F73C-11DB-411D-8B5C-A6C9F886260F}">
      <dgm:prSet/>
      <dgm:spPr/>
      <dgm:t>
        <a:bodyPr/>
        <a:lstStyle/>
        <a:p>
          <a:endParaRPr lang="en-GB"/>
        </a:p>
      </dgm:t>
    </dgm:pt>
    <dgm:pt modelId="{BF8F862E-727B-47D2-96C6-2A301F71D8B3}">
      <dgm:prSet phldrT="[Text]" custT="1"/>
      <dgm:spPr/>
      <dgm:t>
        <a:bodyPr/>
        <a:lstStyle/>
        <a:p>
          <a:r>
            <a:rPr lang="en-GB" sz="2000" dirty="0" smtClean="0">
              <a:latin typeface="Arial" panose="020B0604020202020204" pitchFamily="34" charset="0"/>
              <a:cs typeface="Arial" panose="020B0604020202020204" pitchFamily="34" charset="0"/>
            </a:rPr>
            <a:t>Patterns of change, dynamics of behaviour, time related characteristics</a:t>
          </a:r>
          <a:endParaRPr lang="en-GB" sz="2000" dirty="0">
            <a:latin typeface="Arial" panose="020B0604020202020204" pitchFamily="34" charset="0"/>
            <a:cs typeface="Arial" panose="020B0604020202020204" pitchFamily="34" charset="0"/>
          </a:endParaRPr>
        </a:p>
      </dgm:t>
    </dgm:pt>
    <dgm:pt modelId="{B1851939-5265-4FFC-B1DA-834CF861E9DD}" type="parTrans" cxnId="{B67CAC71-1842-4B82-A026-6DAFB8B96AE6}">
      <dgm:prSet/>
      <dgm:spPr/>
      <dgm:t>
        <a:bodyPr/>
        <a:lstStyle/>
        <a:p>
          <a:endParaRPr lang="en-GB"/>
        </a:p>
      </dgm:t>
    </dgm:pt>
    <dgm:pt modelId="{54594263-B204-42C9-A838-533BFB9994E6}" type="sibTrans" cxnId="{B67CAC71-1842-4B82-A026-6DAFB8B96AE6}">
      <dgm:prSet/>
      <dgm:spPr/>
      <dgm:t>
        <a:bodyPr/>
        <a:lstStyle/>
        <a:p>
          <a:endParaRPr lang="en-GB"/>
        </a:p>
      </dgm:t>
    </dgm:pt>
    <dgm:pt modelId="{6AB6B345-DCF8-42A9-9C13-900617650341}">
      <dgm:prSet phldrT="[Text]" custT="1"/>
      <dgm:spPr/>
      <dgm:t>
        <a:bodyPr/>
        <a:lstStyle/>
        <a:p>
          <a:r>
            <a:rPr lang="en-GB" sz="2000" dirty="0" smtClean="0">
              <a:latin typeface="Arial" panose="020B0604020202020204" pitchFamily="34" charset="0"/>
              <a:cs typeface="Arial" panose="020B0604020202020204" pitchFamily="34" charset="0"/>
            </a:rPr>
            <a:t>Insights into causality</a:t>
          </a:r>
          <a:endParaRPr lang="en-GB" sz="2000" dirty="0">
            <a:latin typeface="Arial" panose="020B0604020202020204" pitchFamily="34" charset="0"/>
            <a:cs typeface="Arial" panose="020B0604020202020204" pitchFamily="34" charset="0"/>
          </a:endParaRPr>
        </a:p>
      </dgm:t>
    </dgm:pt>
    <dgm:pt modelId="{49A2E9E4-FD2F-4143-B98E-CF875708111A}" type="parTrans" cxnId="{6926DC3D-D837-4879-9B62-FC882E4E23EE}">
      <dgm:prSet/>
      <dgm:spPr/>
      <dgm:t>
        <a:bodyPr/>
        <a:lstStyle/>
        <a:p>
          <a:endParaRPr lang="en-GB"/>
        </a:p>
      </dgm:t>
    </dgm:pt>
    <dgm:pt modelId="{512288CC-FE3A-473D-B7B9-23D89D4C54A5}" type="sibTrans" cxnId="{6926DC3D-D837-4879-9B62-FC882E4E23EE}">
      <dgm:prSet/>
      <dgm:spPr/>
      <dgm:t>
        <a:bodyPr/>
        <a:lstStyle/>
        <a:p>
          <a:endParaRPr lang="en-GB"/>
        </a:p>
      </dgm:t>
    </dgm:pt>
    <dgm:pt modelId="{86ED1BDB-BB1A-458F-A4C9-66A77432064A}">
      <dgm:prSet phldrT="[Text]"/>
      <dgm:spPr/>
      <dgm:t>
        <a:bodyPr/>
        <a:lstStyle/>
        <a:p>
          <a:pPr algn="l"/>
          <a:r>
            <a:rPr lang="en-GB" b="1" dirty="0" smtClean="0">
              <a:solidFill>
                <a:schemeClr val="tx1"/>
              </a:solidFill>
              <a:latin typeface="Arial" panose="020B0604020202020204" pitchFamily="34" charset="0"/>
              <a:cs typeface="Arial" panose="020B0604020202020204" pitchFamily="34" charset="0"/>
            </a:rPr>
            <a:t>Long tradition</a:t>
          </a:r>
          <a:endParaRPr lang="en-GB" b="1" dirty="0">
            <a:solidFill>
              <a:schemeClr val="tx1"/>
            </a:solidFill>
            <a:latin typeface="Arial" panose="020B0604020202020204" pitchFamily="34" charset="0"/>
            <a:cs typeface="Arial" panose="020B0604020202020204" pitchFamily="34" charset="0"/>
          </a:endParaRPr>
        </a:p>
      </dgm:t>
    </dgm:pt>
    <dgm:pt modelId="{44FC34D0-31F2-416A-A05A-8579B3DA8E58}" type="parTrans" cxnId="{F7F3FE83-5699-4DC8-B2A8-DD06EC557180}">
      <dgm:prSet/>
      <dgm:spPr/>
      <dgm:t>
        <a:bodyPr/>
        <a:lstStyle/>
        <a:p>
          <a:endParaRPr lang="en-GB"/>
        </a:p>
      </dgm:t>
    </dgm:pt>
    <dgm:pt modelId="{0DD60214-5723-493E-82CE-A9F6F73B6E75}" type="sibTrans" cxnId="{F7F3FE83-5699-4DC8-B2A8-DD06EC557180}">
      <dgm:prSet/>
      <dgm:spPr/>
      <dgm:t>
        <a:bodyPr/>
        <a:lstStyle/>
        <a:p>
          <a:endParaRPr lang="en-GB"/>
        </a:p>
      </dgm:t>
    </dgm:pt>
    <dgm:pt modelId="{8BE7335B-89A3-4564-8447-8216D41AD75B}">
      <dgm:prSet phldrT="[Text]" custT="1"/>
      <dgm:spPr/>
      <dgm:t>
        <a:bodyPr/>
        <a:lstStyle/>
        <a:p>
          <a:r>
            <a:rPr lang="en-GB" sz="2000" dirty="0" smtClean="0">
              <a:latin typeface="Arial" panose="020B0604020202020204" pitchFamily="34" charset="0"/>
              <a:cs typeface="Arial" panose="020B0604020202020204" pitchFamily="34" charset="0"/>
            </a:rPr>
            <a:t>Across social and biomedical sciences</a:t>
          </a:r>
          <a:endParaRPr lang="en-GB" sz="2000" dirty="0">
            <a:latin typeface="Arial" panose="020B0604020202020204" pitchFamily="34" charset="0"/>
            <a:cs typeface="Arial" panose="020B0604020202020204" pitchFamily="34" charset="0"/>
          </a:endParaRPr>
        </a:p>
      </dgm:t>
    </dgm:pt>
    <dgm:pt modelId="{6B5D311B-5E16-4A2C-BA5A-18D3F8D5BDD8}" type="parTrans" cxnId="{BA4EFD86-C512-480A-A1A4-4880AB57AA6E}">
      <dgm:prSet/>
      <dgm:spPr/>
      <dgm:t>
        <a:bodyPr/>
        <a:lstStyle/>
        <a:p>
          <a:endParaRPr lang="en-GB"/>
        </a:p>
      </dgm:t>
    </dgm:pt>
    <dgm:pt modelId="{91DC6A2A-37BB-4862-9167-804DDDAB0AB2}" type="sibTrans" cxnId="{BA4EFD86-C512-480A-A1A4-4880AB57AA6E}">
      <dgm:prSet/>
      <dgm:spPr/>
      <dgm:t>
        <a:bodyPr/>
        <a:lstStyle/>
        <a:p>
          <a:endParaRPr lang="en-GB"/>
        </a:p>
      </dgm:t>
    </dgm:pt>
    <dgm:pt modelId="{083C8AB4-AC26-4982-859E-0229545BF473}">
      <dgm:prSet phldrT="[Text]" custT="1"/>
      <dgm:spPr/>
      <dgm:t>
        <a:bodyPr/>
        <a:lstStyle/>
        <a:p>
          <a:r>
            <a:rPr lang="en-GB" sz="2000" dirty="0" smtClean="0">
              <a:latin typeface="Arial" panose="020B0604020202020204" pitchFamily="34" charset="0"/>
              <a:cs typeface="Arial" panose="020B0604020202020204" pitchFamily="34" charset="0"/>
            </a:rPr>
            <a:t>Reliability and accuracy</a:t>
          </a:r>
          <a:endParaRPr lang="en-GB" sz="2000" dirty="0">
            <a:latin typeface="Arial" panose="020B0604020202020204" pitchFamily="34" charset="0"/>
            <a:cs typeface="Arial" panose="020B0604020202020204" pitchFamily="34" charset="0"/>
          </a:endParaRPr>
        </a:p>
      </dgm:t>
    </dgm:pt>
    <dgm:pt modelId="{5170CDFD-17B5-4ECE-9ACA-F6FF3C45C255}" type="parTrans" cxnId="{0F78E896-E576-458D-A906-1D23A4E2274A}">
      <dgm:prSet/>
      <dgm:spPr/>
      <dgm:t>
        <a:bodyPr/>
        <a:lstStyle/>
        <a:p>
          <a:endParaRPr lang="en-GB"/>
        </a:p>
      </dgm:t>
    </dgm:pt>
    <dgm:pt modelId="{AFDE01A6-BE68-4127-811C-E1ECA0D31DEC}" type="sibTrans" cxnId="{0F78E896-E576-458D-A906-1D23A4E2274A}">
      <dgm:prSet/>
      <dgm:spPr/>
      <dgm:t>
        <a:bodyPr/>
        <a:lstStyle/>
        <a:p>
          <a:endParaRPr lang="en-GB"/>
        </a:p>
      </dgm:t>
    </dgm:pt>
    <dgm:pt modelId="{0AA1752F-BC95-4359-A0B3-5C5FF2AE7E9E}">
      <dgm:prSet phldrT="[Text]" custT="1"/>
      <dgm:spPr/>
      <dgm:t>
        <a:bodyPr/>
        <a:lstStyle/>
        <a:p>
          <a:endParaRPr lang="en-GB" sz="2000" dirty="0">
            <a:latin typeface="Arial" panose="020B0604020202020204" pitchFamily="34" charset="0"/>
            <a:cs typeface="Arial" panose="020B0604020202020204" pitchFamily="34" charset="0"/>
          </a:endParaRPr>
        </a:p>
      </dgm:t>
    </dgm:pt>
    <dgm:pt modelId="{6F192C45-878C-4F4C-8053-12258250B44D}" type="parTrans" cxnId="{FD29637C-17B6-4857-9DEE-E1F912C62B7E}">
      <dgm:prSet/>
      <dgm:spPr/>
    </dgm:pt>
    <dgm:pt modelId="{EAE5551C-CAB4-45A3-83F9-1F857B99E3B0}" type="sibTrans" cxnId="{FD29637C-17B6-4857-9DEE-E1F912C62B7E}">
      <dgm:prSet/>
      <dgm:spPr/>
    </dgm:pt>
    <dgm:pt modelId="{21D18E4D-B474-45ED-8C3A-6A8ED16BBFE7}" type="pres">
      <dgm:prSet presAssocID="{810B00B1-BB8E-432E-9D81-14D105EC156D}" presName="Name0" presStyleCnt="0">
        <dgm:presLayoutVars>
          <dgm:dir/>
          <dgm:animLvl val="lvl"/>
          <dgm:resizeHandles/>
        </dgm:presLayoutVars>
      </dgm:prSet>
      <dgm:spPr/>
      <dgm:t>
        <a:bodyPr/>
        <a:lstStyle/>
        <a:p>
          <a:endParaRPr lang="en-GB"/>
        </a:p>
      </dgm:t>
    </dgm:pt>
    <dgm:pt modelId="{376B6253-B227-4558-8577-EBB46A4729E7}" type="pres">
      <dgm:prSet presAssocID="{A1241BC7-344F-4321-AB9F-5534A7E3627C}" presName="linNode" presStyleCnt="0"/>
      <dgm:spPr/>
    </dgm:pt>
    <dgm:pt modelId="{FDDC6AC7-1528-48C8-B366-23BACB7D9394}" type="pres">
      <dgm:prSet presAssocID="{A1241BC7-344F-4321-AB9F-5534A7E3627C}" presName="parentShp" presStyleLbl="node1" presStyleIdx="0" presStyleCnt="3">
        <dgm:presLayoutVars>
          <dgm:bulletEnabled val="1"/>
        </dgm:presLayoutVars>
      </dgm:prSet>
      <dgm:spPr/>
      <dgm:t>
        <a:bodyPr/>
        <a:lstStyle/>
        <a:p>
          <a:endParaRPr lang="en-GB"/>
        </a:p>
      </dgm:t>
    </dgm:pt>
    <dgm:pt modelId="{E536A0D6-C425-4ABC-9076-8EF10B6BF965}" type="pres">
      <dgm:prSet presAssocID="{A1241BC7-344F-4321-AB9F-5534A7E3627C}" presName="childShp" presStyleLbl="bgAccFollowNode1" presStyleIdx="0" presStyleCnt="3">
        <dgm:presLayoutVars>
          <dgm:bulletEnabled val="1"/>
        </dgm:presLayoutVars>
      </dgm:prSet>
      <dgm:spPr/>
      <dgm:t>
        <a:bodyPr/>
        <a:lstStyle/>
        <a:p>
          <a:endParaRPr lang="en-GB"/>
        </a:p>
      </dgm:t>
    </dgm:pt>
    <dgm:pt modelId="{C53E3EE3-DED1-48A2-83D7-7C87094A3FC5}" type="pres">
      <dgm:prSet presAssocID="{6CFFF119-05DA-41B2-8C38-F6FA11C5DF06}" presName="spacing" presStyleCnt="0"/>
      <dgm:spPr/>
    </dgm:pt>
    <dgm:pt modelId="{AB4B4BA4-CD73-4E8E-91D4-ADFFDA7703CA}" type="pres">
      <dgm:prSet presAssocID="{88F165FE-28C5-4BFB-BAEE-40411C95E6F6}" presName="linNode" presStyleCnt="0"/>
      <dgm:spPr/>
    </dgm:pt>
    <dgm:pt modelId="{3A954767-1CC6-449D-A510-94CCEED1AA41}" type="pres">
      <dgm:prSet presAssocID="{88F165FE-28C5-4BFB-BAEE-40411C95E6F6}" presName="parentShp" presStyleLbl="node1" presStyleIdx="1" presStyleCnt="3">
        <dgm:presLayoutVars>
          <dgm:bulletEnabled val="1"/>
        </dgm:presLayoutVars>
      </dgm:prSet>
      <dgm:spPr/>
      <dgm:t>
        <a:bodyPr/>
        <a:lstStyle/>
        <a:p>
          <a:endParaRPr lang="en-GB"/>
        </a:p>
      </dgm:t>
    </dgm:pt>
    <dgm:pt modelId="{AFC184F5-2973-4A79-AE44-B2149612CBFF}" type="pres">
      <dgm:prSet presAssocID="{88F165FE-28C5-4BFB-BAEE-40411C95E6F6}" presName="childShp" presStyleLbl="bgAccFollowNode1" presStyleIdx="1" presStyleCnt="3">
        <dgm:presLayoutVars>
          <dgm:bulletEnabled val="1"/>
        </dgm:presLayoutVars>
      </dgm:prSet>
      <dgm:spPr/>
      <dgm:t>
        <a:bodyPr/>
        <a:lstStyle/>
        <a:p>
          <a:endParaRPr lang="en-GB"/>
        </a:p>
      </dgm:t>
    </dgm:pt>
    <dgm:pt modelId="{D5620314-038B-4632-942F-BA523AFC9356}" type="pres">
      <dgm:prSet presAssocID="{D04D33DE-0468-4246-BBF3-BCB396685B0B}" presName="spacing" presStyleCnt="0"/>
      <dgm:spPr/>
    </dgm:pt>
    <dgm:pt modelId="{BDBD17D5-0FDE-4300-B306-A7ED3675AF38}" type="pres">
      <dgm:prSet presAssocID="{86ED1BDB-BB1A-458F-A4C9-66A77432064A}" presName="linNode" presStyleCnt="0"/>
      <dgm:spPr/>
    </dgm:pt>
    <dgm:pt modelId="{282B1090-7C9E-4DF8-8785-B42498F498FC}" type="pres">
      <dgm:prSet presAssocID="{86ED1BDB-BB1A-458F-A4C9-66A77432064A}" presName="parentShp" presStyleLbl="node1" presStyleIdx="2" presStyleCnt="3">
        <dgm:presLayoutVars>
          <dgm:bulletEnabled val="1"/>
        </dgm:presLayoutVars>
      </dgm:prSet>
      <dgm:spPr/>
      <dgm:t>
        <a:bodyPr/>
        <a:lstStyle/>
        <a:p>
          <a:endParaRPr lang="en-GB"/>
        </a:p>
      </dgm:t>
    </dgm:pt>
    <dgm:pt modelId="{BA862C57-EE57-4A5C-833C-6781EEB77638}" type="pres">
      <dgm:prSet presAssocID="{86ED1BDB-BB1A-458F-A4C9-66A77432064A}" presName="childShp" presStyleLbl="bgAccFollowNode1" presStyleIdx="2" presStyleCnt="3">
        <dgm:presLayoutVars>
          <dgm:bulletEnabled val="1"/>
        </dgm:presLayoutVars>
      </dgm:prSet>
      <dgm:spPr/>
      <dgm:t>
        <a:bodyPr/>
        <a:lstStyle/>
        <a:p>
          <a:endParaRPr lang="en-GB"/>
        </a:p>
      </dgm:t>
    </dgm:pt>
  </dgm:ptLst>
  <dgm:cxnLst>
    <dgm:cxn modelId="{BA4EFD86-C512-480A-A1A4-4880AB57AA6E}" srcId="{86ED1BDB-BB1A-458F-A4C9-66A77432064A}" destId="{8BE7335B-89A3-4564-8447-8216D41AD75B}" srcOrd="1" destOrd="0" parTransId="{6B5D311B-5E16-4A2C-BA5A-18D3F8D5BDD8}" sibTransId="{91DC6A2A-37BB-4862-9167-804DDDAB0AB2}"/>
    <dgm:cxn modelId="{FD29637C-17B6-4857-9DEE-E1F912C62B7E}" srcId="{86ED1BDB-BB1A-458F-A4C9-66A77432064A}" destId="{0AA1752F-BC95-4359-A0B3-5C5FF2AE7E9E}" srcOrd="0" destOrd="0" parTransId="{6F192C45-878C-4F4C-8053-12258250B44D}" sibTransId="{EAE5551C-CAB4-45A3-83F9-1F857B99E3B0}"/>
    <dgm:cxn modelId="{0F78E896-E576-458D-A906-1D23A4E2274A}" srcId="{A1241BC7-344F-4321-AB9F-5534A7E3627C}" destId="{083C8AB4-AC26-4982-859E-0229545BF473}" srcOrd="1" destOrd="0" parTransId="{5170CDFD-17B5-4ECE-9ACA-F6FF3C45C255}" sibTransId="{AFDE01A6-BE68-4127-811C-E1ECA0D31DEC}"/>
    <dgm:cxn modelId="{D0FD2C10-55D7-4568-BC55-BF0B397F741E}" type="presOf" srcId="{0AA1752F-BC95-4359-A0B3-5C5FF2AE7E9E}" destId="{BA862C57-EE57-4A5C-833C-6781EEB77638}" srcOrd="0" destOrd="0" presId="urn:microsoft.com/office/officeart/2005/8/layout/vList6"/>
    <dgm:cxn modelId="{6926DC3D-D837-4879-9B62-FC882E4E23EE}" srcId="{88F165FE-28C5-4BFB-BAEE-40411C95E6F6}" destId="{6AB6B345-DCF8-42A9-9C13-900617650341}" srcOrd="1" destOrd="0" parTransId="{49A2E9E4-FD2F-4143-B98E-CF875708111A}" sibTransId="{512288CC-FE3A-473D-B7B9-23D89D4C54A5}"/>
    <dgm:cxn modelId="{3F623289-2D06-46C9-8559-9ED02F3B976C}" type="presOf" srcId="{88F165FE-28C5-4BFB-BAEE-40411C95E6F6}" destId="{3A954767-1CC6-449D-A510-94CCEED1AA41}" srcOrd="0" destOrd="0" presId="urn:microsoft.com/office/officeart/2005/8/layout/vList6"/>
    <dgm:cxn modelId="{07B6D619-4963-4B9E-B40A-7E404DC322C8}" type="presOf" srcId="{A1241BC7-344F-4321-AB9F-5534A7E3627C}" destId="{FDDC6AC7-1528-48C8-B366-23BACB7D9394}" srcOrd="0" destOrd="0" presId="urn:microsoft.com/office/officeart/2005/8/layout/vList6"/>
    <dgm:cxn modelId="{9BB21395-C743-44C0-B2E8-4D6C0601E02B}" type="presOf" srcId="{083C8AB4-AC26-4982-859E-0229545BF473}" destId="{E536A0D6-C425-4ABC-9076-8EF10B6BF965}" srcOrd="0" destOrd="1" presId="urn:microsoft.com/office/officeart/2005/8/layout/vList6"/>
    <dgm:cxn modelId="{13E105DD-634F-47BA-B0F4-82533D9B4F7A}" type="presOf" srcId="{8BE7335B-89A3-4564-8447-8216D41AD75B}" destId="{BA862C57-EE57-4A5C-833C-6781EEB77638}" srcOrd="0" destOrd="1" presId="urn:microsoft.com/office/officeart/2005/8/layout/vList6"/>
    <dgm:cxn modelId="{B67CAC71-1842-4B82-A026-6DAFB8B96AE6}" srcId="{88F165FE-28C5-4BFB-BAEE-40411C95E6F6}" destId="{BF8F862E-727B-47D2-96C6-2A301F71D8B3}" srcOrd="0" destOrd="0" parTransId="{B1851939-5265-4FFC-B1DA-834CF861E9DD}" sibTransId="{54594263-B204-42C9-A838-533BFB9994E6}"/>
    <dgm:cxn modelId="{07F5E36D-635D-482E-A9C5-4F4BA7918C6F}" srcId="{A1241BC7-344F-4321-AB9F-5534A7E3627C}" destId="{96F31692-60DE-4A8C-8BD0-0F4E3B0337C6}" srcOrd="0" destOrd="0" parTransId="{8C2490B4-2D8F-49B8-A805-ECB10A3B3243}" sibTransId="{FFCC6058-90CE-4E25-A037-64BCF21E600F}"/>
    <dgm:cxn modelId="{6616772A-3602-4569-B0FA-373BF9D3BC3D}" type="presOf" srcId="{96F31692-60DE-4A8C-8BD0-0F4E3B0337C6}" destId="{E536A0D6-C425-4ABC-9076-8EF10B6BF965}" srcOrd="0" destOrd="0" presId="urn:microsoft.com/office/officeart/2005/8/layout/vList6"/>
    <dgm:cxn modelId="{CE30051B-0583-4917-ACBD-5A54ED839759}" type="presOf" srcId="{810B00B1-BB8E-432E-9D81-14D105EC156D}" destId="{21D18E4D-B474-45ED-8C3A-6A8ED16BBFE7}" srcOrd="0" destOrd="0" presId="urn:microsoft.com/office/officeart/2005/8/layout/vList6"/>
    <dgm:cxn modelId="{9DD2C971-A1BB-4D34-8BEE-B557CB8854F4}" type="presOf" srcId="{BF8F862E-727B-47D2-96C6-2A301F71D8B3}" destId="{AFC184F5-2973-4A79-AE44-B2149612CBFF}" srcOrd="0" destOrd="0" presId="urn:microsoft.com/office/officeart/2005/8/layout/vList6"/>
    <dgm:cxn modelId="{E0B9927D-3DC6-44CA-87DE-E6404C9888DE}" type="presOf" srcId="{6AB6B345-DCF8-42A9-9C13-900617650341}" destId="{AFC184F5-2973-4A79-AE44-B2149612CBFF}" srcOrd="0" destOrd="1" presId="urn:microsoft.com/office/officeart/2005/8/layout/vList6"/>
    <dgm:cxn modelId="{D610188A-B2D3-4A56-9848-9B9DBFED13E7}" srcId="{810B00B1-BB8E-432E-9D81-14D105EC156D}" destId="{A1241BC7-344F-4321-AB9F-5534A7E3627C}" srcOrd="0" destOrd="0" parTransId="{2AF09FF5-C856-43A0-A131-8A1C0F0CB1D7}" sibTransId="{6CFFF119-05DA-41B2-8C38-F6FA11C5DF06}"/>
    <dgm:cxn modelId="{59EA352C-A2BF-414E-A8C1-196BE87D067B}" type="presOf" srcId="{86ED1BDB-BB1A-458F-A4C9-66A77432064A}" destId="{282B1090-7C9E-4DF8-8785-B42498F498FC}" srcOrd="0" destOrd="0" presId="urn:microsoft.com/office/officeart/2005/8/layout/vList6"/>
    <dgm:cxn modelId="{0DA5F73C-11DB-411D-8B5C-A6C9F886260F}" srcId="{810B00B1-BB8E-432E-9D81-14D105EC156D}" destId="{88F165FE-28C5-4BFB-BAEE-40411C95E6F6}" srcOrd="1" destOrd="0" parTransId="{1D38C1E9-0296-4199-994E-AAD8E725860A}" sibTransId="{D04D33DE-0468-4246-BBF3-BCB396685B0B}"/>
    <dgm:cxn modelId="{F7F3FE83-5699-4DC8-B2A8-DD06EC557180}" srcId="{810B00B1-BB8E-432E-9D81-14D105EC156D}" destId="{86ED1BDB-BB1A-458F-A4C9-66A77432064A}" srcOrd="2" destOrd="0" parTransId="{44FC34D0-31F2-416A-A05A-8579B3DA8E58}" sibTransId="{0DD60214-5723-493E-82CE-A9F6F73B6E75}"/>
    <dgm:cxn modelId="{7690B43D-140B-4B25-8596-97C171F284EB}" type="presParOf" srcId="{21D18E4D-B474-45ED-8C3A-6A8ED16BBFE7}" destId="{376B6253-B227-4558-8577-EBB46A4729E7}" srcOrd="0" destOrd="0" presId="urn:microsoft.com/office/officeart/2005/8/layout/vList6"/>
    <dgm:cxn modelId="{11F834B2-030A-4100-BBBE-2B4BDD4992D3}" type="presParOf" srcId="{376B6253-B227-4558-8577-EBB46A4729E7}" destId="{FDDC6AC7-1528-48C8-B366-23BACB7D9394}" srcOrd="0" destOrd="0" presId="urn:microsoft.com/office/officeart/2005/8/layout/vList6"/>
    <dgm:cxn modelId="{8A8E8DAB-2B57-4C6F-B666-38720BEBBA42}" type="presParOf" srcId="{376B6253-B227-4558-8577-EBB46A4729E7}" destId="{E536A0D6-C425-4ABC-9076-8EF10B6BF965}" srcOrd="1" destOrd="0" presId="urn:microsoft.com/office/officeart/2005/8/layout/vList6"/>
    <dgm:cxn modelId="{0760869D-B06A-41D6-A35F-73908C8A6F90}" type="presParOf" srcId="{21D18E4D-B474-45ED-8C3A-6A8ED16BBFE7}" destId="{C53E3EE3-DED1-48A2-83D7-7C87094A3FC5}" srcOrd="1" destOrd="0" presId="urn:microsoft.com/office/officeart/2005/8/layout/vList6"/>
    <dgm:cxn modelId="{A6969BC5-79EE-4A1C-B948-3C33BF7BD363}" type="presParOf" srcId="{21D18E4D-B474-45ED-8C3A-6A8ED16BBFE7}" destId="{AB4B4BA4-CD73-4E8E-91D4-ADFFDA7703CA}" srcOrd="2" destOrd="0" presId="urn:microsoft.com/office/officeart/2005/8/layout/vList6"/>
    <dgm:cxn modelId="{4C1AAFC2-7168-4768-AD74-13E11F350595}" type="presParOf" srcId="{AB4B4BA4-CD73-4E8E-91D4-ADFFDA7703CA}" destId="{3A954767-1CC6-449D-A510-94CCEED1AA41}" srcOrd="0" destOrd="0" presId="urn:microsoft.com/office/officeart/2005/8/layout/vList6"/>
    <dgm:cxn modelId="{28AC5A5A-2312-454C-BE08-5F5BEF6326FB}" type="presParOf" srcId="{AB4B4BA4-CD73-4E8E-91D4-ADFFDA7703CA}" destId="{AFC184F5-2973-4A79-AE44-B2149612CBFF}" srcOrd="1" destOrd="0" presId="urn:microsoft.com/office/officeart/2005/8/layout/vList6"/>
    <dgm:cxn modelId="{E524DEF2-F64D-4C54-9B50-2F91A73BFA13}" type="presParOf" srcId="{21D18E4D-B474-45ED-8C3A-6A8ED16BBFE7}" destId="{D5620314-038B-4632-942F-BA523AFC9356}" srcOrd="3" destOrd="0" presId="urn:microsoft.com/office/officeart/2005/8/layout/vList6"/>
    <dgm:cxn modelId="{24D1CCA6-951B-4821-AA79-F4BD635B9929}" type="presParOf" srcId="{21D18E4D-B474-45ED-8C3A-6A8ED16BBFE7}" destId="{BDBD17D5-0FDE-4300-B306-A7ED3675AF38}" srcOrd="4" destOrd="0" presId="urn:microsoft.com/office/officeart/2005/8/layout/vList6"/>
    <dgm:cxn modelId="{36E91404-AAAE-4DAB-80D8-7F1F884C2D00}" type="presParOf" srcId="{BDBD17D5-0FDE-4300-B306-A7ED3675AF38}" destId="{282B1090-7C9E-4DF8-8785-B42498F498FC}" srcOrd="0" destOrd="0" presId="urn:microsoft.com/office/officeart/2005/8/layout/vList6"/>
    <dgm:cxn modelId="{73FF33BB-72F7-46B1-8F8B-50908AB88D84}" type="presParOf" srcId="{BDBD17D5-0FDE-4300-B306-A7ED3675AF38}" destId="{BA862C57-EE57-4A5C-833C-6781EEB77638}"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0B00B1-BB8E-432E-9D81-14D105EC156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A1241BC7-344F-4321-AB9F-5534A7E3627C}">
      <dgm:prSet phldrT="[Text]" custT="1"/>
      <dgm:spPr/>
      <dgm:t>
        <a:bodyPr/>
        <a:lstStyle/>
        <a:p>
          <a:pPr algn="l"/>
          <a:r>
            <a:rPr lang="en-GB" sz="2400" b="1" dirty="0" smtClean="0">
              <a:solidFill>
                <a:schemeClr val="tx1"/>
              </a:solidFill>
              <a:latin typeface="Arial" panose="020B0604020202020204" pitchFamily="34" charset="0"/>
              <a:cs typeface="Arial" panose="020B0604020202020204" pitchFamily="34" charset="0"/>
            </a:rPr>
            <a:t>Low awareness</a:t>
          </a:r>
          <a:endParaRPr lang="en-GB" sz="2800" b="1" dirty="0">
            <a:solidFill>
              <a:schemeClr val="tx1"/>
            </a:solidFill>
            <a:latin typeface="Arial" panose="020B0604020202020204" pitchFamily="34" charset="0"/>
            <a:cs typeface="Arial" panose="020B0604020202020204" pitchFamily="34" charset="0"/>
          </a:endParaRPr>
        </a:p>
      </dgm:t>
    </dgm:pt>
    <dgm:pt modelId="{2AF09FF5-C856-43A0-A131-8A1C0F0CB1D7}" type="parTrans" cxnId="{D610188A-B2D3-4A56-9848-9B9DBFED13E7}">
      <dgm:prSet/>
      <dgm:spPr/>
      <dgm:t>
        <a:bodyPr/>
        <a:lstStyle/>
        <a:p>
          <a:endParaRPr lang="en-GB"/>
        </a:p>
      </dgm:t>
    </dgm:pt>
    <dgm:pt modelId="{6CFFF119-05DA-41B2-8C38-F6FA11C5DF06}" type="sibTrans" cxnId="{D610188A-B2D3-4A56-9848-9B9DBFED13E7}">
      <dgm:prSet/>
      <dgm:spPr/>
      <dgm:t>
        <a:bodyPr/>
        <a:lstStyle/>
        <a:p>
          <a:endParaRPr lang="en-GB"/>
        </a:p>
      </dgm:t>
    </dgm:pt>
    <dgm:pt modelId="{96F31692-60DE-4A8C-8BD0-0F4E3B0337C6}">
      <dgm:prSet phldrT="[Text]" custT="1"/>
      <dgm:spPr/>
      <dgm:t>
        <a:bodyPr/>
        <a:lstStyle/>
        <a:p>
          <a:r>
            <a:rPr lang="en-GB" sz="2000" dirty="0" smtClean="0">
              <a:latin typeface="Arial" panose="020B0604020202020204" pitchFamily="34" charset="0"/>
              <a:cs typeface="Arial" panose="020B0604020202020204" pitchFamily="34" charset="0"/>
            </a:rPr>
            <a:t>Analytic potential of data</a:t>
          </a:r>
          <a:endParaRPr lang="en-GB" sz="2000" dirty="0">
            <a:latin typeface="Arial" panose="020B0604020202020204" pitchFamily="34" charset="0"/>
            <a:cs typeface="Arial" panose="020B0604020202020204" pitchFamily="34" charset="0"/>
          </a:endParaRPr>
        </a:p>
      </dgm:t>
    </dgm:pt>
    <dgm:pt modelId="{8C2490B4-2D8F-49B8-A805-ECB10A3B3243}" type="parTrans" cxnId="{07F5E36D-635D-482E-A9C5-4F4BA7918C6F}">
      <dgm:prSet/>
      <dgm:spPr/>
      <dgm:t>
        <a:bodyPr/>
        <a:lstStyle/>
        <a:p>
          <a:endParaRPr lang="en-GB"/>
        </a:p>
      </dgm:t>
    </dgm:pt>
    <dgm:pt modelId="{FFCC6058-90CE-4E25-A037-64BCF21E600F}" type="sibTrans" cxnId="{07F5E36D-635D-482E-A9C5-4F4BA7918C6F}">
      <dgm:prSet/>
      <dgm:spPr/>
      <dgm:t>
        <a:bodyPr/>
        <a:lstStyle/>
        <a:p>
          <a:endParaRPr lang="en-GB"/>
        </a:p>
      </dgm:t>
    </dgm:pt>
    <dgm:pt modelId="{88F165FE-28C5-4BFB-BAEE-40411C95E6F6}">
      <dgm:prSet phldrT="[Text]" custT="1"/>
      <dgm:spPr/>
      <dgm:t>
        <a:bodyPr/>
        <a:lstStyle/>
        <a:p>
          <a:pPr algn="l"/>
          <a:r>
            <a:rPr lang="en-GB" sz="2400" b="1" dirty="0" smtClean="0">
              <a:solidFill>
                <a:schemeClr val="tx1"/>
              </a:solidFill>
              <a:latin typeface="Arial" panose="020B0604020202020204" pitchFamily="34" charset="0"/>
              <a:cs typeface="Arial" panose="020B0604020202020204" pitchFamily="34" charset="0"/>
            </a:rPr>
            <a:t>Practical challenges</a:t>
          </a:r>
          <a:endParaRPr lang="en-GB" sz="2400" b="1" dirty="0">
            <a:solidFill>
              <a:schemeClr val="tx1"/>
            </a:solidFill>
            <a:latin typeface="Arial" panose="020B0604020202020204" pitchFamily="34" charset="0"/>
            <a:cs typeface="Arial" panose="020B0604020202020204" pitchFamily="34" charset="0"/>
          </a:endParaRPr>
        </a:p>
      </dgm:t>
    </dgm:pt>
    <dgm:pt modelId="{1D38C1E9-0296-4199-994E-AAD8E725860A}" type="parTrans" cxnId="{0DA5F73C-11DB-411D-8B5C-A6C9F886260F}">
      <dgm:prSet/>
      <dgm:spPr/>
      <dgm:t>
        <a:bodyPr/>
        <a:lstStyle/>
        <a:p>
          <a:endParaRPr lang="en-GB"/>
        </a:p>
      </dgm:t>
    </dgm:pt>
    <dgm:pt modelId="{D04D33DE-0468-4246-BBF3-BCB396685B0B}" type="sibTrans" cxnId="{0DA5F73C-11DB-411D-8B5C-A6C9F886260F}">
      <dgm:prSet/>
      <dgm:spPr/>
      <dgm:t>
        <a:bodyPr/>
        <a:lstStyle/>
        <a:p>
          <a:endParaRPr lang="en-GB"/>
        </a:p>
      </dgm:t>
    </dgm:pt>
    <dgm:pt modelId="{BF8F862E-727B-47D2-96C6-2A301F71D8B3}">
      <dgm:prSet phldrT="[Text]" custT="1"/>
      <dgm:spPr/>
      <dgm:t>
        <a:bodyPr/>
        <a:lstStyle/>
        <a:p>
          <a:r>
            <a:rPr lang="en-GB" sz="2000" dirty="0" smtClean="0">
              <a:latin typeface="Arial" panose="020B0604020202020204" pitchFamily="34" charset="0"/>
              <a:cs typeface="Arial" panose="020B0604020202020204" pitchFamily="34" charset="0"/>
            </a:rPr>
            <a:t>Data management, analysis complexity</a:t>
          </a:r>
          <a:endParaRPr lang="en-GB" sz="2000" dirty="0">
            <a:latin typeface="Arial" panose="020B0604020202020204" pitchFamily="34" charset="0"/>
            <a:cs typeface="Arial" panose="020B0604020202020204" pitchFamily="34" charset="0"/>
          </a:endParaRPr>
        </a:p>
      </dgm:t>
    </dgm:pt>
    <dgm:pt modelId="{B1851939-5265-4FFC-B1DA-834CF861E9DD}" type="parTrans" cxnId="{B67CAC71-1842-4B82-A026-6DAFB8B96AE6}">
      <dgm:prSet/>
      <dgm:spPr/>
      <dgm:t>
        <a:bodyPr/>
        <a:lstStyle/>
        <a:p>
          <a:endParaRPr lang="en-GB"/>
        </a:p>
      </dgm:t>
    </dgm:pt>
    <dgm:pt modelId="{54594263-B204-42C9-A838-533BFB9994E6}" type="sibTrans" cxnId="{B67CAC71-1842-4B82-A026-6DAFB8B96AE6}">
      <dgm:prSet/>
      <dgm:spPr/>
      <dgm:t>
        <a:bodyPr/>
        <a:lstStyle/>
        <a:p>
          <a:endParaRPr lang="en-GB"/>
        </a:p>
      </dgm:t>
    </dgm:pt>
    <dgm:pt modelId="{86ED1BDB-BB1A-458F-A4C9-66A77432064A}">
      <dgm:prSet phldrT="[Text]" custT="1"/>
      <dgm:spPr/>
      <dgm:t>
        <a:bodyPr/>
        <a:lstStyle/>
        <a:p>
          <a:pPr algn="l"/>
          <a:r>
            <a:rPr lang="en-GB" sz="2400" b="1" dirty="0" smtClean="0">
              <a:solidFill>
                <a:schemeClr val="tx1"/>
              </a:solidFill>
              <a:latin typeface="Arial" panose="020B0604020202020204" pitchFamily="34" charset="0"/>
              <a:cs typeface="Arial" panose="020B0604020202020204" pitchFamily="34" charset="0"/>
            </a:rPr>
            <a:t>Not joined up</a:t>
          </a:r>
          <a:endParaRPr lang="en-GB" sz="2400" b="1" dirty="0">
            <a:solidFill>
              <a:schemeClr val="tx1"/>
            </a:solidFill>
            <a:latin typeface="Arial" panose="020B0604020202020204" pitchFamily="34" charset="0"/>
            <a:cs typeface="Arial" panose="020B0604020202020204" pitchFamily="34" charset="0"/>
          </a:endParaRPr>
        </a:p>
      </dgm:t>
    </dgm:pt>
    <dgm:pt modelId="{44FC34D0-31F2-416A-A05A-8579B3DA8E58}" type="parTrans" cxnId="{F7F3FE83-5699-4DC8-B2A8-DD06EC557180}">
      <dgm:prSet/>
      <dgm:spPr/>
      <dgm:t>
        <a:bodyPr/>
        <a:lstStyle/>
        <a:p>
          <a:endParaRPr lang="en-GB"/>
        </a:p>
      </dgm:t>
    </dgm:pt>
    <dgm:pt modelId="{0DD60214-5723-493E-82CE-A9F6F73B6E75}" type="sibTrans" cxnId="{F7F3FE83-5699-4DC8-B2A8-DD06EC557180}">
      <dgm:prSet/>
      <dgm:spPr/>
      <dgm:t>
        <a:bodyPr/>
        <a:lstStyle/>
        <a:p>
          <a:endParaRPr lang="en-GB"/>
        </a:p>
      </dgm:t>
    </dgm:pt>
    <dgm:pt modelId="{8BE7335B-89A3-4564-8447-8216D41AD75B}">
      <dgm:prSet phldrT="[Text]" custT="1"/>
      <dgm:spPr/>
      <dgm:t>
        <a:bodyPr/>
        <a:lstStyle/>
        <a:p>
          <a:r>
            <a:rPr lang="en-GB" sz="2000" dirty="0" smtClean="0">
              <a:latin typeface="Arial" panose="020B0604020202020204" pitchFamily="34" charset="0"/>
              <a:cs typeface="Arial" panose="020B0604020202020204" pitchFamily="34" charset="0"/>
            </a:rPr>
            <a:t>Limited collaboration between social and biomedical sciences</a:t>
          </a:r>
          <a:endParaRPr lang="en-GB" sz="2000" dirty="0">
            <a:latin typeface="Arial" panose="020B0604020202020204" pitchFamily="34" charset="0"/>
            <a:cs typeface="Arial" panose="020B0604020202020204" pitchFamily="34" charset="0"/>
          </a:endParaRPr>
        </a:p>
      </dgm:t>
    </dgm:pt>
    <dgm:pt modelId="{6B5D311B-5E16-4A2C-BA5A-18D3F8D5BDD8}" type="parTrans" cxnId="{BA4EFD86-C512-480A-A1A4-4880AB57AA6E}">
      <dgm:prSet/>
      <dgm:spPr/>
      <dgm:t>
        <a:bodyPr/>
        <a:lstStyle/>
        <a:p>
          <a:endParaRPr lang="en-GB"/>
        </a:p>
      </dgm:t>
    </dgm:pt>
    <dgm:pt modelId="{91DC6A2A-37BB-4862-9167-804DDDAB0AB2}" type="sibTrans" cxnId="{BA4EFD86-C512-480A-A1A4-4880AB57AA6E}">
      <dgm:prSet/>
      <dgm:spPr/>
      <dgm:t>
        <a:bodyPr/>
        <a:lstStyle/>
        <a:p>
          <a:endParaRPr lang="en-GB"/>
        </a:p>
      </dgm:t>
    </dgm:pt>
    <dgm:pt modelId="{B30A6C80-6981-4EC6-A91B-8CCE76888CA6}">
      <dgm:prSet phldrT="[Text]" custT="1"/>
      <dgm:spPr/>
      <dgm:t>
        <a:bodyPr/>
        <a:lstStyle/>
        <a:p>
          <a:pPr algn="l"/>
          <a:r>
            <a:rPr lang="en-GB" sz="2400" b="1" dirty="0" smtClean="0">
              <a:solidFill>
                <a:schemeClr val="tx1"/>
              </a:solidFill>
              <a:latin typeface="Arial" panose="020B0604020202020204" pitchFamily="34" charset="0"/>
              <a:cs typeface="Arial" panose="020B0604020202020204" pitchFamily="34" charset="0"/>
            </a:rPr>
            <a:t>Discoverability</a:t>
          </a:r>
          <a:endParaRPr lang="en-GB" sz="2800" b="1" dirty="0">
            <a:solidFill>
              <a:schemeClr val="tx1"/>
            </a:solidFill>
            <a:latin typeface="Arial" panose="020B0604020202020204" pitchFamily="34" charset="0"/>
            <a:cs typeface="Arial" panose="020B0604020202020204" pitchFamily="34" charset="0"/>
          </a:endParaRPr>
        </a:p>
      </dgm:t>
    </dgm:pt>
    <dgm:pt modelId="{7D9A3E34-B927-40C2-A826-10D05B32DA50}" type="parTrans" cxnId="{BF7AAFBC-44C0-4D0B-B7B1-89673893039F}">
      <dgm:prSet/>
      <dgm:spPr/>
      <dgm:t>
        <a:bodyPr/>
        <a:lstStyle/>
        <a:p>
          <a:endParaRPr lang="en-GB"/>
        </a:p>
      </dgm:t>
    </dgm:pt>
    <dgm:pt modelId="{924B3BB2-F73D-4D3C-A73B-44E9C713249C}" type="sibTrans" cxnId="{BF7AAFBC-44C0-4D0B-B7B1-89673893039F}">
      <dgm:prSet/>
      <dgm:spPr/>
      <dgm:t>
        <a:bodyPr/>
        <a:lstStyle/>
        <a:p>
          <a:endParaRPr lang="en-GB"/>
        </a:p>
      </dgm:t>
    </dgm:pt>
    <dgm:pt modelId="{3E17CDE6-DD65-4AAF-8CBC-79CD99146A6D}">
      <dgm:prSet phldrT="[Text]" custT="1"/>
      <dgm:spPr/>
      <dgm:t>
        <a:bodyPr/>
        <a:lstStyle/>
        <a:p>
          <a:r>
            <a:rPr lang="en-GB" sz="2000" dirty="0" smtClean="0">
              <a:latin typeface="Arial" panose="020B0604020202020204" pitchFamily="34" charset="0"/>
              <a:cs typeface="Arial" panose="020B0604020202020204" pitchFamily="34" charset="0"/>
            </a:rPr>
            <a:t>Practical problems finding out what data exists, data access</a:t>
          </a:r>
          <a:endParaRPr lang="en-GB" sz="2000" dirty="0">
            <a:latin typeface="Arial" panose="020B0604020202020204" pitchFamily="34" charset="0"/>
            <a:cs typeface="Arial" panose="020B0604020202020204" pitchFamily="34" charset="0"/>
          </a:endParaRPr>
        </a:p>
      </dgm:t>
    </dgm:pt>
    <dgm:pt modelId="{85EC6597-8D7C-472A-8DE5-57DA5C413A57}" type="parTrans" cxnId="{C1050A9F-A2FA-46D1-A13E-2446A509E547}">
      <dgm:prSet/>
      <dgm:spPr/>
      <dgm:t>
        <a:bodyPr/>
        <a:lstStyle/>
        <a:p>
          <a:endParaRPr lang="en-GB"/>
        </a:p>
      </dgm:t>
    </dgm:pt>
    <dgm:pt modelId="{E0C8A39E-817E-4BCE-82A8-0A6F016268C6}" type="sibTrans" cxnId="{C1050A9F-A2FA-46D1-A13E-2446A509E547}">
      <dgm:prSet/>
      <dgm:spPr/>
      <dgm:t>
        <a:bodyPr/>
        <a:lstStyle/>
        <a:p>
          <a:endParaRPr lang="en-GB"/>
        </a:p>
      </dgm:t>
    </dgm:pt>
    <dgm:pt modelId="{2979E009-9BA6-4F8C-BFFD-FC480CA4D8E9}">
      <dgm:prSet phldrT="[Text]" custT="1"/>
      <dgm:spPr/>
      <dgm:t>
        <a:bodyPr/>
        <a:lstStyle/>
        <a:p>
          <a:endParaRPr lang="en-GB" sz="2000" dirty="0">
            <a:latin typeface="Arial" panose="020B0604020202020204" pitchFamily="34" charset="0"/>
            <a:cs typeface="Arial" panose="020B0604020202020204" pitchFamily="34" charset="0"/>
          </a:endParaRPr>
        </a:p>
      </dgm:t>
    </dgm:pt>
    <dgm:pt modelId="{7493136E-A212-4A17-A19A-F6E74901750F}" type="parTrans" cxnId="{E4406F9F-0E36-4956-B299-C49761CCEB97}">
      <dgm:prSet/>
      <dgm:spPr/>
      <dgm:t>
        <a:bodyPr/>
        <a:lstStyle/>
        <a:p>
          <a:endParaRPr lang="en-GB"/>
        </a:p>
      </dgm:t>
    </dgm:pt>
    <dgm:pt modelId="{9B086A1D-BAFF-4B87-9F29-749139C8B9C5}" type="sibTrans" cxnId="{E4406F9F-0E36-4956-B299-C49761CCEB97}">
      <dgm:prSet/>
      <dgm:spPr/>
      <dgm:t>
        <a:bodyPr/>
        <a:lstStyle/>
        <a:p>
          <a:endParaRPr lang="en-GB"/>
        </a:p>
      </dgm:t>
    </dgm:pt>
    <dgm:pt modelId="{FA0450F3-4414-4BF3-B397-1302B257E2E6}">
      <dgm:prSet phldrT="[Text]" custT="1"/>
      <dgm:spPr/>
      <dgm:t>
        <a:bodyPr/>
        <a:lstStyle/>
        <a:p>
          <a:r>
            <a:rPr lang="en-GB" sz="2000" dirty="0" smtClean="0">
              <a:latin typeface="Arial" panose="020B0604020202020204" pitchFamily="34" charset="0"/>
              <a:cs typeface="Arial" panose="020B0604020202020204" pitchFamily="34" charset="0"/>
            </a:rPr>
            <a:t>Generalisability from cohorts</a:t>
          </a:r>
          <a:endParaRPr lang="en-GB" sz="2000" dirty="0">
            <a:latin typeface="Arial" panose="020B0604020202020204" pitchFamily="34" charset="0"/>
            <a:cs typeface="Arial" panose="020B0604020202020204" pitchFamily="34" charset="0"/>
          </a:endParaRPr>
        </a:p>
      </dgm:t>
    </dgm:pt>
    <dgm:pt modelId="{B220DCD6-4C8B-41B3-81C7-A90A78C470CD}" type="parTrans" cxnId="{389CFA2E-6DDC-4435-8191-9F459F31413A}">
      <dgm:prSet/>
      <dgm:spPr/>
      <dgm:t>
        <a:bodyPr/>
        <a:lstStyle/>
        <a:p>
          <a:endParaRPr lang="en-GB"/>
        </a:p>
      </dgm:t>
    </dgm:pt>
    <dgm:pt modelId="{C5A3A36E-F5FA-4593-9E14-98BFBC45B354}" type="sibTrans" cxnId="{389CFA2E-6DDC-4435-8191-9F459F31413A}">
      <dgm:prSet/>
      <dgm:spPr/>
      <dgm:t>
        <a:bodyPr/>
        <a:lstStyle/>
        <a:p>
          <a:endParaRPr lang="en-GB"/>
        </a:p>
      </dgm:t>
    </dgm:pt>
    <dgm:pt modelId="{6A095BDF-BB35-44F6-B033-38D0D1148605}">
      <dgm:prSet phldrT="[Text]" custT="1"/>
      <dgm:spPr/>
      <dgm:t>
        <a:bodyPr/>
        <a:lstStyle/>
        <a:p>
          <a:endParaRPr lang="en-GB" sz="2000" dirty="0">
            <a:latin typeface="Arial" panose="020B0604020202020204" pitchFamily="34" charset="0"/>
            <a:cs typeface="Arial" panose="020B0604020202020204" pitchFamily="34" charset="0"/>
          </a:endParaRPr>
        </a:p>
      </dgm:t>
    </dgm:pt>
    <dgm:pt modelId="{CDEF5423-1E95-43B3-90BE-453FAA885CFB}" type="parTrans" cxnId="{EE4DD621-C2DA-4E5F-B52B-FBBE025476C9}">
      <dgm:prSet/>
      <dgm:spPr/>
      <dgm:t>
        <a:bodyPr/>
        <a:lstStyle/>
        <a:p>
          <a:endParaRPr lang="en-GB"/>
        </a:p>
      </dgm:t>
    </dgm:pt>
    <dgm:pt modelId="{46482257-5F9C-4927-89A1-80246FD424EA}" type="sibTrans" cxnId="{EE4DD621-C2DA-4E5F-B52B-FBBE025476C9}">
      <dgm:prSet/>
      <dgm:spPr/>
      <dgm:t>
        <a:bodyPr/>
        <a:lstStyle/>
        <a:p>
          <a:endParaRPr lang="en-GB"/>
        </a:p>
      </dgm:t>
    </dgm:pt>
    <dgm:pt modelId="{6A815F30-8101-4E55-83C6-0BD0EE3C938F}">
      <dgm:prSet phldrT="[Text]" custT="1"/>
      <dgm:spPr/>
      <dgm:t>
        <a:bodyPr/>
        <a:lstStyle/>
        <a:p>
          <a:r>
            <a:rPr lang="en-GB" sz="2000" dirty="0" smtClean="0">
              <a:latin typeface="Arial" panose="020B0604020202020204" pitchFamily="34" charset="0"/>
              <a:cs typeface="Arial" panose="020B0604020202020204" pitchFamily="34" charset="0"/>
            </a:rPr>
            <a:t>Policy relevance of findings</a:t>
          </a:r>
          <a:endParaRPr lang="en-GB" sz="2000" dirty="0">
            <a:latin typeface="Arial" panose="020B0604020202020204" pitchFamily="34" charset="0"/>
            <a:cs typeface="Arial" panose="020B0604020202020204" pitchFamily="34" charset="0"/>
          </a:endParaRPr>
        </a:p>
      </dgm:t>
    </dgm:pt>
    <dgm:pt modelId="{BD795E28-06EF-489C-B08D-2E9D28189688}" type="parTrans" cxnId="{0F9D6063-1C34-49F4-A673-C8FFD56C7BCB}">
      <dgm:prSet/>
      <dgm:spPr/>
      <dgm:t>
        <a:bodyPr/>
        <a:lstStyle/>
        <a:p>
          <a:endParaRPr lang="en-GB"/>
        </a:p>
      </dgm:t>
    </dgm:pt>
    <dgm:pt modelId="{84A2904E-2BD4-4063-80F1-2CFCDD466B1D}" type="sibTrans" cxnId="{0F9D6063-1C34-49F4-A673-C8FFD56C7BCB}">
      <dgm:prSet/>
      <dgm:spPr/>
      <dgm:t>
        <a:bodyPr/>
        <a:lstStyle/>
        <a:p>
          <a:endParaRPr lang="en-GB"/>
        </a:p>
      </dgm:t>
    </dgm:pt>
    <dgm:pt modelId="{A209B256-467E-49E9-9F89-4E4878003F11}" type="pres">
      <dgm:prSet presAssocID="{810B00B1-BB8E-432E-9D81-14D105EC156D}" presName="Name0" presStyleCnt="0">
        <dgm:presLayoutVars>
          <dgm:dir/>
          <dgm:animLvl val="lvl"/>
          <dgm:resizeHandles/>
        </dgm:presLayoutVars>
      </dgm:prSet>
      <dgm:spPr/>
      <dgm:t>
        <a:bodyPr/>
        <a:lstStyle/>
        <a:p>
          <a:endParaRPr lang="en-GB"/>
        </a:p>
      </dgm:t>
    </dgm:pt>
    <dgm:pt modelId="{A6100C42-0571-4084-BBE7-F17EA34AC98F}" type="pres">
      <dgm:prSet presAssocID="{A1241BC7-344F-4321-AB9F-5534A7E3627C}" presName="linNode" presStyleCnt="0"/>
      <dgm:spPr/>
    </dgm:pt>
    <dgm:pt modelId="{AB468C61-6240-49E9-8A0B-601505D3B58D}" type="pres">
      <dgm:prSet presAssocID="{A1241BC7-344F-4321-AB9F-5534A7E3627C}" presName="parentShp" presStyleLbl="node1" presStyleIdx="0" presStyleCnt="4">
        <dgm:presLayoutVars>
          <dgm:bulletEnabled val="1"/>
        </dgm:presLayoutVars>
      </dgm:prSet>
      <dgm:spPr/>
      <dgm:t>
        <a:bodyPr/>
        <a:lstStyle/>
        <a:p>
          <a:endParaRPr lang="en-GB"/>
        </a:p>
      </dgm:t>
    </dgm:pt>
    <dgm:pt modelId="{F904BD0E-8F66-43FA-A2A9-4BC330154549}" type="pres">
      <dgm:prSet presAssocID="{A1241BC7-344F-4321-AB9F-5534A7E3627C}" presName="childShp" presStyleLbl="bgAccFollowNode1" presStyleIdx="0" presStyleCnt="4">
        <dgm:presLayoutVars>
          <dgm:bulletEnabled val="1"/>
        </dgm:presLayoutVars>
      </dgm:prSet>
      <dgm:spPr/>
      <dgm:t>
        <a:bodyPr/>
        <a:lstStyle/>
        <a:p>
          <a:endParaRPr lang="en-GB"/>
        </a:p>
      </dgm:t>
    </dgm:pt>
    <dgm:pt modelId="{09160D99-4386-40ED-B92E-4C67F014AA73}" type="pres">
      <dgm:prSet presAssocID="{6CFFF119-05DA-41B2-8C38-F6FA11C5DF06}" presName="spacing" presStyleCnt="0"/>
      <dgm:spPr/>
    </dgm:pt>
    <dgm:pt modelId="{EA212596-86C3-46B5-BB75-143E72E1F624}" type="pres">
      <dgm:prSet presAssocID="{88F165FE-28C5-4BFB-BAEE-40411C95E6F6}" presName="linNode" presStyleCnt="0"/>
      <dgm:spPr/>
    </dgm:pt>
    <dgm:pt modelId="{CBC7957B-51BE-4296-AF0B-C07771EE59C5}" type="pres">
      <dgm:prSet presAssocID="{88F165FE-28C5-4BFB-BAEE-40411C95E6F6}" presName="parentShp" presStyleLbl="node1" presStyleIdx="1" presStyleCnt="4">
        <dgm:presLayoutVars>
          <dgm:bulletEnabled val="1"/>
        </dgm:presLayoutVars>
      </dgm:prSet>
      <dgm:spPr/>
      <dgm:t>
        <a:bodyPr/>
        <a:lstStyle/>
        <a:p>
          <a:endParaRPr lang="en-GB"/>
        </a:p>
      </dgm:t>
    </dgm:pt>
    <dgm:pt modelId="{718DEAFE-DA44-4569-8BA3-2602C0EC58C4}" type="pres">
      <dgm:prSet presAssocID="{88F165FE-28C5-4BFB-BAEE-40411C95E6F6}" presName="childShp" presStyleLbl="bgAccFollowNode1" presStyleIdx="1" presStyleCnt="4">
        <dgm:presLayoutVars>
          <dgm:bulletEnabled val="1"/>
        </dgm:presLayoutVars>
      </dgm:prSet>
      <dgm:spPr/>
      <dgm:t>
        <a:bodyPr/>
        <a:lstStyle/>
        <a:p>
          <a:endParaRPr lang="en-GB"/>
        </a:p>
      </dgm:t>
    </dgm:pt>
    <dgm:pt modelId="{3A4D7312-7FF9-456E-BA41-0765CC56FD98}" type="pres">
      <dgm:prSet presAssocID="{D04D33DE-0468-4246-BBF3-BCB396685B0B}" presName="spacing" presStyleCnt="0"/>
      <dgm:spPr/>
    </dgm:pt>
    <dgm:pt modelId="{848952EC-3972-449C-9D66-9ADC6CF8F45F}" type="pres">
      <dgm:prSet presAssocID="{86ED1BDB-BB1A-458F-A4C9-66A77432064A}" presName="linNode" presStyleCnt="0"/>
      <dgm:spPr/>
    </dgm:pt>
    <dgm:pt modelId="{B6732FF0-23E9-42B3-A456-2CE2B940F1DF}" type="pres">
      <dgm:prSet presAssocID="{86ED1BDB-BB1A-458F-A4C9-66A77432064A}" presName="parentShp" presStyleLbl="node1" presStyleIdx="2" presStyleCnt="4">
        <dgm:presLayoutVars>
          <dgm:bulletEnabled val="1"/>
        </dgm:presLayoutVars>
      </dgm:prSet>
      <dgm:spPr/>
      <dgm:t>
        <a:bodyPr/>
        <a:lstStyle/>
        <a:p>
          <a:endParaRPr lang="en-GB"/>
        </a:p>
      </dgm:t>
    </dgm:pt>
    <dgm:pt modelId="{C9F12D57-2B0B-41E6-84B3-06C772A15424}" type="pres">
      <dgm:prSet presAssocID="{86ED1BDB-BB1A-458F-A4C9-66A77432064A}" presName="childShp" presStyleLbl="bgAccFollowNode1" presStyleIdx="2" presStyleCnt="4">
        <dgm:presLayoutVars>
          <dgm:bulletEnabled val="1"/>
        </dgm:presLayoutVars>
      </dgm:prSet>
      <dgm:spPr/>
      <dgm:t>
        <a:bodyPr/>
        <a:lstStyle/>
        <a:p>
          <a:endParaRPr lang="en-GB"/>
        </a:p>
      </dgm:t>
    </dgm:pt>
    <dgm:pt modelId="{6E77E5FC-390B-4A8B-9D1E-2248D1245EE1}" type="pres">
      <dgm:prSet presAssocID="{0DD60214-5723-493E-82CE-A9F6F73B6E75}" presName="spacing" presStyleCnt="0"/>
      <dgm:spPr/>
    </dgm:pt>
    <dgm:pt modelId="{0D10EB02-B52F-415D-A238-EC037C0B4AB3}" type="pres">
      <dgm:prSet presAssocID="{B30A6C80-6981-4EC6-A91B-8CCE76888CA6}" presName="linNode" presStyleCnt="0"/>
      <dgm:spPr/>
    </dgm:pt>
    <dgm:pt modelId="{ED80B321-AADA-4E4D-B10C-3A209DF91F79}" type="pres">
      <dgm:prSet presAssocID="{B30A6C80-6981-4EC6-A91B-8CCE76888CA6}" presName="parentShp" presStyleLbl="node1" presStyleIdx="3" presStyleCnt="4">
        <dgm:presLayoutVars>
          <dgm:bulletEnabled val="1"/>
        </dgm:presLayoutVars>
      </dgm:prSet>
      <dgm:spPr/>
      <dgm:t>
        <a:bodyPr/>
        <a:lstStyle/>
        <a:p>
          <a:endParaRPr lang="en-GB"/>
        </a:p>
      </dgm:t>
    </dgm:pt>
    <dgm:pt modelId="{EEE62FB6-DB28-451F-91A1-7B5FECC7D226}" type="pres">
      <dgm:prSet presAssocID="{B30A6C80-6981-4EC6-A91B-8CCE76888CA6}" presName="childShp" presStyleLbl="bgAccFollowNode1" presStyleIdx="3" presStyleCnt="4">
        <dgm:presLayoutVars>
          <dgm:bulletEnabled val="1"/>
        </dgm:presLayoutVars>
      </dgm:prSet>
      <dgm:spPr/>
      <dgm:t>
        <a:bodyPr/>
        <a:lstStyle/>
        <a:p>
          <a:endParaRPr lang="en-GB"/>
        </a:p>
      </dgm:t>
    </dgm:pt>
  </dgm:ptLst>
  <dgm:cxnLst>
    <dgm:cxn modelId="{BA4EFD86-C512-480A-A1A4-4880AB57AA6E}" srcId="{86ED1BDB-BB1A-458F-A4C9-66A77432064A}" destId="{8BE7335B-89A3-4564-8447-8216D41AD75B}" srcOrd="0" destOrd="0" parTransId="{6B5D311B-5E16-4A2C-BA5A-18D3F8D5BDD8}" sibTransId="{91DC6A2A-37BB-4862-9167-804DDDAB0AB2}"/>
    <dgm:cxn modelId="{BF7AAFBC-44C0-4D0B-B7B1-89673893039F}" srcId="{810B00B1-BB8E-432E-9D81-14D105EC156D}" destId="{B30A6C80-6981-4EC6-A91B-8CCE76888CA6}" srcOrd="3" destOrd="0" parTransId="{7D9A3E34-B927-40C2-A826-10D05B32DA50}" sibTransId="{924B3BB2-F73D-4D3C-A73B-44E9C713249C}"/>
    <dgm:cxn modelId="{E4406F9F-0E36-4956-B299-C49761CCEB97}" srcId="{A1241BC7-344F-4321-AB9F-5534A7E3627C}" destId="{2979E009-9BA6-4F8C-BFFD-FC480CA4D8E9}" srcOrd="3" destOrd="0" parTransId="{7493136E-A212-4A17-A19A-F6E74901750F}" sibTransId="{9B086A1D-BAFF-4B87-9F29-749139C8B9C5}"/>
    <dgm:cxn modelId="{135BD2D7-0B16-44AE-AAE7-7CC6313A295B}" type="presOf" srcId="{6A815F30-8101-4E55-83C6-0BD0EE3C938F}" destId="{F904BD0E-8F66-43FA-A2A9-4BC330154549}" srcOrd="0" destOrd="1" presId="urn:microsoft.com/office/officeart/2005/8/layout/vList6"/>
    <dgm:cxn modelId="{6A9FD75B-413F-4841-A7C4-36EBA91CE708}" type="presOf" srcId="{96F31692-60DE-4A8C-8BD0-0F4E3B0337C6}" destId="{F904BD0E-8F66-43FA-A2A9-4BC330154549}" srcOrd="0" destOrd="0" presId="urn:microsoft.com/office/officeart/2005/8/layout/vList6"/>
    <dgm:cxn modelId="{4145407E-734E-43E2-8C71-24CAC779D057}" type="presOf" srcId="{810B00B1-BB8E-432E-9D81-14D105EC156D}" destId="{A209B256-467E-49E9-9F89-4E4878003F11}" srcOrd="0" destOrd="0" presId="urn:microsoft.com/office/officeart/2005/8/layout/vList6"/>
    <dgm:cxn modelId="{B67CAC71-1842-4B82-A026-6DAFB8B96AE6}" srcId="{88F165FE-28C5-4BFB-BAEE-40411C95E6F6}" destId="{BF8F862E-727B-47D2-96C6-2A301F71D8B3}" srcOrd="0" destOrd="0" parTransId="{B1851939-5265-4FFC-B1DA-834CF861E9DD}" sibTransId="{54594263-B204-42C9-A838-533BFB9994E6}"/>
    <dgm:cxn modelId="{55985356-D366-4D50-B157-68783BBD3A97}" type="presOf" srcId="{6A095BDF-BB35-44F6-B033-38D0D1148605}" destId="{F904BD0E-8F66-43FA-A2A9-4BC330154549}" srcOrd="0" destOrd="2" presId="urn:microsoft.com/office/officeart/2005/8/layout/vList6"/>
    <dgm:cxn modelId="{07F5E36D-635D-482E-A9C5-4F4BA7918C6F}" srcId="{A1241BC7-344F-4321-AB9F-5534A7E3627C}" destId="{96F31692-60DE-4A8C-8BD0-0F4E3B0337C6}" srcOrd="0" destOrd="0" parTransId="{8C2490B4-2D8F-49B8-A805-ECB10A3B3243}" sibTransId="{FFCC6058-90CE-4E25-A037-64BCF21E600F}"/>
    <dgm:cxn modelId="{46A27222-D69D-4339-BF6E-9AEA38DC747A}" type="presOf" srcId="{88F165FE-28C5-4BFB-BAEE-40411C95E6F6}" destId="{CBC7957B-51BE-4296-AF0B-C07771EE59C5}" srcOrd="0" destOrd="0" presId="urn:microsoft.com/office/officeart/2005/8/layout/vList6"/>
    <dgm:cxn modelId="{389CFA2E-6DDC-4435-8191-9F459F31413A}" srcId="{88F165FE-28C5-4BFB-BAEE-40411C95E6F6}" destId="{FA0450F3-4414-4BF3-B397-1302B257E2E6}" srcOrd="1" destOrd="0" parTransId="{B220DCD6-4C8B-41B3-81C7-A90A78C470CD}" sibTransId="{C5A3A36E-F5FA-4593-9E14-98BFBC45B354}"/>
    <dgm:cxn modelId="{2286C194-46FE-40E3-B0D5-01B782C98AD2}" type="presOf" srcId="{A1241BC7-344F-4321-AB9F-5534A7E3627C}" destId="{AB468C61-6240-49E9-8A0B-601505D3B58D}" srcOrd="0" destOrd="0" presId="urn:microsoft.com/office/officeart/2005/8/layout/vList6"/>
    <dgm:cxn modelId="{0F9D6063-1C34-49F4-A673-C8FFD56C7BCB}" srcId="{A1241BC7-344F-4321-AB9F-5534A7E3627C}" destId="{6A815F30-8101-4E55-83C6-0BD0EE3C938F}" srcOrd="1" destOrd="0" parTransId="{BD795E28-06EF-489C-B08D-2E9D28189688}" sibTransId="{84A2904E-2BD4-4063-80F1-2CFCDD466B1D}"/>
    <dgm:cxn modelId="{EE4DD621-C2DA-4E5F-B52B-FBBE025476C9}" srcId="{A1241BC7-344F-4321-AB9F-5534A7E3627C}" destId="{6A095BDF-BB35-44F6-B033-38D0D1148605}" srcOrd="2" destOrd="0" parTransId="{CDEF5423-1E95-43B3-90BE-453FAA885CFB}" sibTransId="{46482257-5F9C-4927-89A1-80246FD424EA}"/>
    <dgm:cxn modelId="{469B719B-CA01-4BE4-A1DC-012124C5E38B}" type="presOf" srcId="{86ED1BDB-BB1A-458F-A4C9-66A77432064A}" destId="{B6732FF0-23E9-42B3-A456-2CE2B940F1DF}" srcOrd="0" destOrd="0" presId="urn:microsoft.com/office/officeart/2005/8/layout/vList6"/>
    <dgm:cxn modelId="{D610188A-B2D3-4A56-9848-9B9DBFED13E7}" srcId="{810B00B1-BB8E-432E-9D81-14D105EC156D}" destId="{A1241BC7-344F-4321-AB9F-5534A7E3627C}" srcOrd="0" destOrd="0" parTransId="{2AF09FF5-C856-43A0-A131-8A1C0F0CB1D7}" sibTransId="{6CFFF119-05DA-41B2-8C38-F6FA11C5DF06}"/>
    <dgm:cxn modelId="{C1050A9F-A2FA-46D1-A13E-2446A509E547}" srcId="{B30A6C80-6981-4EC6-A91B-8CCE76888CA6}" destId="{3E17CDE6-DD65-4AAF-8CBC-79CD99146A6D}" srcOrd="0" destOrd="0" parTransId="{85EC6597-8D7C-472A-8DE5-57DA5C413A57}" sibTransId="{E0C8A39E-817E-4BCE-82A8-0A6F016268C6}"/>
    <dgm:cxn modelId="{FFA03146-3F3F-4F6C-A064-3DBE7ACE9AB9}" type="presOf" srcId="{FA0450F3-4414-4BF3-B397-1302B257E2E6}" destId="{718DEAFE-DA44-4569-8BA3-2602C0EC58C4}" srcOrd="0" destOrd="1" presId="urn:microsoft.com/office/officeart/2005/8/layout/vList6"/>
    <dgm:cxn modelId="{57AB73BE-8E4D-4C07-B1C2-50AE6B93B3E4}" type="presOf" srcId="{2979E009-9BA6-4F8C-BFFD-FC480CA4D8E9}" destId="{F904BD0E-8F66-43FA-A2A9-4BC330154549}" srcOrd="0" destOrd="3" presId="urn:microsoft.com/office/officeart/2005/8/layout/vList6"/>
    <dgm:cxn modelId="{5728B299-2DFB-410B-9372-E0A0A41BDF80}" type="presOf" srcId="{8BE7335B-89A3-4564-8447-8216D41AD75B}" destId="{C9F12D57-2B0B-41E6-84B3-06C772A15424}" srcOrd="0" destOrd="0" presId="urn:microsoft.com/office/officeart/2005/8/layout/vList6"/>
    <dgm:cxn modelId="{0DA5F73C-11DB-411D-8B5C-A6C9F886260F}" srcId="{810B00B1-BB8E-432E-9D81-14D105EC156D}" destId="{88F165FE-28C5-4BFB-BAEE-40411C95E6F6}" srcOrd="1" destOrd="0" parTransId="{1D38C1E9-0296-4199-994E-AAD8E725860A}" sibTransId="{D04D33DE-0468-4246-BBF3-BCB396685B0B}"/>
    <dgm:cxn modelId="{11119C9E-746F-436F-BE34-A6C46FD44B25}" type="presOf" srcId="{BF8F862E-727B-47D2-96C6-2A301F71D8B3}" destId="{718DEAFE-DA44-4569-8BA3-2602C0EC58C4}" srcOrd="0" destOrd="0" presId="urn:microsoft.com/office/officeart/2005/8/layout/vList6"/>
    <dgm:cxn modelId="{F7F3FE83-5699-4DC8-B2A8-DD06EC557180}" srcId="{810B00B1-BB8E-432E-9D81-14D105EC156D}" destId="{86ED1BDB-BB1A-458F-A4C9-66A77432064A}" srcOrd="2" destOrd="0" parTransId="{44FC34D0-31F2-416A-A05A-8579B3DA8E58}" sibTransId="{0DD60214-5723-493E-82CE-A9F6F73B6E75}"/>
    <dgm:cxn modelId="{66B867EF-A116-4C41-A0CC-9D104475C217}" type="presOf" srcId="{B30A6C80-6981-4EC6-A91B-8CCE76888CA6}" destId="{ED80B321-AADA-4E4D-B10C-3A209DF91F79}" srcOrd="0" destOrd="0" presId="urn:microsoft.com/office/officeart/2005/8/layout/vList6"/>
    <dgm:cxn modelId="{1A1F78C2-4A73-4179-871B-3337DD0CC2CE}" type="presOf" srcId="{3E17CDE6-DD65-4AAF-8CBC-79CD99146A6D}" destId="{EEE62FB6-DB28-451F-91A1-7B5FECC7D226}" srcOrd="0" destOrd="0" presId="urn:microsoft.com/office/officeart/2005/8/layout/vList6"/>
    <dgm:cxn modelId="{0F25D234-CD3A-4B89-8D05-64514D89AC43}" type="presParOf" srcId="{A209B256-467E-49E9-9F89-4E4878003F11}" destId="{A6100C42-0571-4084-BBE7-F17EA34AC98F}" srcOrd="0" destOrd="0" presId="urn:microsoft.com/office/officeart/2005/8/layout/vList6"/>
    <dgm:cxn modelId="{57B25128-2B83-48A3-95B8-7FD7B59C1A0B}" type="presParOf" srcId="{A6100C42-0571-4084-BBE7-F17EA34AC98F}" destId="{AB468C61-6240-49E9-8A0B-601505D3B58D}" srcOrd="0" destOrd="0" presId="urn:microsoft.com/office/officeart/2005/8/layout/vList6"/>
    <dgm:cxn modelId="{C354D9D7-B892-4BA9-8FC6-F5918A2EE88C}" type="presParOf" srcId="{A6100C42-0571-4084-BBE7-F17EA34AC98F}" destId="{F904BD0E-8F66-43FA-A2A9-4BC330154549}" srcOrd="1" destOrd="0" presId="urn:microsoft.com/office/officeart/2005/8/layout/vList6"/>
    <dgm:cxn modelId="{00EF295C-587F-4888-B1EC-929B0F2FC84E}" type="presParOf" srcId="{A209B256-467E-49E9-9F89-4E4878003F11}" destId="{09160D99-4386-40ED-B92E-4C67F014AA73}" srcOrd="1" destOrd="0" presId="urn:microsoft.com/office/officeart/2005/8/layout/vList6"/>
    <dgm:cxn modelId="{8AD40251-6D2D-417B-AF07-8CE4EEFB6C9A}" type="presParOf" srcId="{A209B256-467E-49E9-9F89-4E4878003F11}" destId="{EA212596-86C3-46B5-BB75-143E72E1F624}" srcOrd="2" destOrd="0" presId="urn:microsoft.com/office/officeart/2005/8/layout/vList6"/>
    <dgm:cxn modelId="{B78E50C2-3650-4377-801B-816937C00968}" type="presParOf" srcId="{EA212596-86C3-46B5-BB75-143E72E1F624}" destId="{CBC7957B-51BE-4296-AF0B-C07771EE59C5}" srcOrd="0" destOrd="0" presId="urn:microsoft.com/office/officeart/2005/8/layout/vList6"/>
    <dgm:cxn modelId="{74EFC4F8-F2AB-400C-B664-51E7E8E1BF36}" type="presParOf" srcId="{EA212596-86C3-46B5-BB75-143E72E1F624}" destId="{718DEAFE-DA44-4569-8BA3-2602C0EC58C4}" srcOrd="1" destOrd="0" presId="urn:microsoft.com/office/officeart/2005/8/layout/vList6"/>
    <dgm:cxn modelId="{B1ABF900-C1DB-4A12-A24A-08B254ED985F}" type="presParOf" srcId="{A209B256-467E-49E9-9F89-4E4878003F11}" destId="{3A4D7312-7FF9-456E-BA41-0765CC56FD98}" srcOrd="3" destOrd="0" presId="urn:microsoft.com/office/officeart/2005/8/layout/vList6"/>
    <dgm:cxn modelId="{57605689-1026-4182-93BC-3A4914519E9E}" type="presParOf" srcId="{A209B256-467E-49E9-9F89-4E4878003F11}" destId="{848952EC-3972-449C-9D66-9ADC6CF8F45F}" srcOrd="4" destOrd="0" presId="urn:microsoft.com/office/officeart/2005/8/layout/vList6"/>
    <dgm:cxn modelId="{A9D40525-259F-4201-8A66-32CA9FF507AD}" type="presParOf" srcId="{848952EC-3972-449C-9D66-9ADC6CF8F45F}" destId="{B6732FF0-23E9-42B3-A456-2CE2B940F1DF}" srcOrd="0" destOrd="0" presId="urn:microsoft.com/office/officeart/2005/8/layout/vList6"/>
    <dgm:cxn modelId="{5355A6F5-4861-4731-84E6-009D8BF0DAE1}" type="presParOf" srcId="{848952EC-3972-449C-9D66-9ADC6CF8F45F}" destId="{C9F12D57-2B0B-41E6-84B3-06C772A15424}" srcOrd="1" destOrd="0" presId="urn:microsoft.com/office/officeart/2005/8/layout/vList6"/>
    <dgm:cxn modelId="{CC11C4CB-5CC6-4853-98A5-4BB07D4BABAC}" type="presParOf" srcId="{A209B256-467E-49E9-9F89-4E4878003F11}" destId="{6E77E5FC-390B-4A8B-9D1E-2248D1245EE1}" srcOrd="5" destOrd="0" presId="urn:microsoft.com/office/officeart/2005/8/layout/vList6"/>
    <dgm:cxn modelId="{DACB8448-6BE8-40F0-AA41-7E43B603D243}" type="presParOf" srcId="{A209B256-467E-49E9-9F89-4E4878003F11}" destId="{0D10EB02-B52F-415D-A238-EC037C0B4AB3}" srcOrd="6" destOrd="0" presId="urn:microsoft.com/office/officeart/2005/8/layout/vList6"/>
    <dgm:cxn modelId="{ACC3AE70-892A-4123-8072-014CF63DF2EA}" type="presParOf" srcId="{0D10EB02-B52F-415D-A238-EC037C0B4AB3}" destId="{ED80B321-AADA-4E4D-B10C-3A209DF91F79}" srcOrd="0" destOrd="0" presId="urn:microsoft.com/office/officeart/2005/8/layout/vList6"/>
    <dgm:cxn modelId="{5CBC5758-98ED-4B08-9A47-8D3036BB86C5}" type="presParOf" srcId="{0D10EB02-B52F-415D-A238-EC037C0B4AB3}" destId="{EEE62FB6-DB28-451F-91A1-7B5FECC7D22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6A0D6-C425-4ABC-9076-8EF10B6BF965}">
      <dsp:nvSpPr>
        <dsp:cNvPr id="0" name=""/>
        <dsp:cNvSpPr/>
      </dsp:nvSpPr>
      <dsp:spPr>
        <a:xfrm>
          <a:off x="3341171" y="0"/>
          <a:ext cx="5011756" cy="111579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Rich array of information over multiple waves/sources</a:t>
          </a: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Reliability and accuracy</a:t>
          </a:r>
          <a:endParaRPr lang="en-GB" sz="2000" kern="1200" dirty="0">
            <a:latin typeface="Arial" panose="020B0604020202020204" pitchFamily="34" charset="0"/>
            <a:cs typeface="Arial" panose="020B0604020202020204" pitchFamily="34" charset="0"/>
          </a:endParaRPr>
        </a:p>
      </dsp:txBody>
      <dsp:txXfrm>
        <a:off x="3341171" y="139474"/>
        <a:ext cx="4593334" cy="836844"/>
      </dsp:txXfrm>
    </dsp:sp>
    <dsp:sp modelId="{FDDC6AC7-1528-48C8-B366-23BACB7D9394}">
      <dsp:nvSpPr>
        <dsp:cNvPr id="0" name=""/>
        <dsp:cNvSpPr/>
      </dsp:nvSpPr>
      <dsp:spPr>
        <a:xfrm>
          <a:off x="0" y="0"/>
          <a:ext cx="3341171" cy="11157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l" defTabSz="1377950">
            <a:lnSpc>
              <a:spcPct val="90000"/>
            </a:lnSpc>
            <a:spcBef>
              <a:spcPct val="0"/>
            </a:spcBef>
            <a:spcAft>
              <a:spcPct val="35000"/>
            </a:spcAft>
          </a:pPr>
          <a:r>
            <a:rPr lang="en-GB" sz="3100" b="1" kern="1200" dirty="0" smtClean="0">
              <a:solidFill>
                <a:schemeClr val="tx1"/>
              </a:solidFill>
              <a:latin typeface="Arial" panose="020B0604020202020204" pitchFamily="34" charset="0"/>
              <a:cs typeface="Arial" panose="020B0604020202020204" pitchFamily="34" charset="0"/>
            </a:rPr>
            <a:t>Detail and accuracy</a:t>
          </a:r>
          <a:endParaRPr lang="en-GB" sz="3100" b="1" kern="1200" dirty="0">
            <a:solidFill>
              <a:schemeClr val="tx1"/>
            </a:solidFill>
            <a:latin typeface="Arial" panose="020B0604020202020204" pitchFamily="34" charset="0"/>
            <a:cs typeface="Arial" panose="020B0604020202020204" pitchFamily="34" charset="0"/>
          </a:endParaRPr>
        </a:p>
      </dsp:txBody>
      <dsp:txXfrm>
        <a:off x="54468" y="54468"/>
        <a:ext cx="3232235" cy="1006856"/>
      </dsp:txXfrm>
    </dsp:sp>
    <dsp:sp modelId="{AFC184F5-2973-4A79-AE44-B2149612CBFF}">
      <dsp:nvSpPr>
        <dsp:cNvPr id="0" name=""/>
        <dsp:cNvSpPr/>
      </dsp:nvSpPr>
      <dsp:spPr>
        <a:xfrm>
          <a:off x="3341171" y="1227371"/>
          <a:ext cx="5011756" cy="111579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Patterns of change, dynamics of behaviour, time related characteristics</a:t>
          </a: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Insights into causality</a:t>
          </a:r>
          <a:endParaRPr lang="en-GB" sz="2000" kern="1200" dirty="0">
            <a:latin typeface="Arial" panose="020B0604020202020204" pitchFamily="34" charset="0"/>
            <a:cs typeface="Arial" panose="020B0604020202020204" pitchFamily="34" charset="0"/>
          </a:endParaRPr>
        </a:p>
      </dsp:txBody>
      <dsp:txXfrm>
        <a:off x="3341171" y="1366845"/>
        <a:ext cx="4593334" cy="836844"/>
      </dsp:txXfrm>
    </dsp:sp>
    <dsp:sp modelId="{3A954767-1CC6-449D-A510-94CCEED1AA41}">
      <dsp:nvSpPr>
        <dsp:cNvPr id="0" name=""/>
        <dsp:cNvSpPr/>
      </dsp:nvSpPr>
      <dsp:spPr>
        <a:xfrm>
          <a:off x="0" y="1227371"/>
          <a:ext cx="3341171" cy="11157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l" defTabSz="1377950">
            <a:lnSpc>
              <a:spcPct val="90000"/>
            </a:lnSpc>
            <a:spcBef>
              <a:spcPct val="0"/>
            </a:spcBef>
            <a:spcAft>
              <a:spcPct val="35000"/>
            </a:spcAft>
          </a:pPr>
          <a:r>
            <a:rPr lang="en-GB" sz="3100" b="1" kern="1200" dirty="0" smtClean="0">
              <a:solidFill>
                <a:schemeClr val="tx1"/>
              </a:solidFill>
              <a:latin typeface="Arial" panose="020B0604020202020204" pitchFamily="34" charset="0"/>
              <a:cs typeface="Arial" panose="020B0604020202020204" pitchFamily="34" charset="0"/>
            </a:rPr>
            <a:t>Unique analytic potential </a:t>
          </a:r>
          <a:endParaRPr lang="en-GB" sz="3100" b="1" kern="1200" dirty="0">
            <a:solidFill>
              <a:schemeClr val="tx1"/>
            </a:solidFill>
            <a:latin typeface="Arial" panose="020B0604020202020204" pitchFamily="34" charset="0"/>
            <a:cs typeface="Arial" panose="020B0604020202020204" pitchFamily="34" charset="0"/>
          </a:endParaRPr>
        </a:p>
      </dsp:txBody>
      <dsp:txXfrm>
        <a:off x="54468" y="1281839"/>
        <a:ext cx="3232235" cy="1006856"/>
      </dsp:txXfrm>
    </dsp:sp>
    <dsp:sp modelId="{BA862C57-EE57-4A5C-833C-6781EEB77638}">
      <dsp:nvSpPr>
        <dsp:cNvPr id="0" name=""/>
        <dsp:cNvSpPr/>
      </dsp:nvSpPr>
      <dsp:spPr>
        <a:xfrm>
          <a:off x="3341171" y="2454742"/>
          <a:ext cx="5011756" cy="111579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Across social and biomedical sciences</a:t>
          </a:r>
          <a:endParaRPr lang="en-GB" sz="2000" kern="1200" dirty="0">
            <a:latin typeface="Arial" panose="020B0604020202020204" pitchFamily="34" charset="0"/>
            <a:cs typeface="Arial" panose="020B0604020202020204" pitchFamily="34" charset="0"/>
          </a:endParaRPr>
        </a:p>
      </dsp:txBody>
      <dsp:txXfrm>
        <a:off x="3341171" y="2594216"/>
        <a:ext cx="4593334" cy="836844"/>
      </dsp:txXfrm>
    </dsp:sp>
    <dsp:sp modelId="{282B1090-7C9E-4DF8-8785-B42498F498FC}">
      <dsp:nvSpPr>
        <dsp:cNvPr id="0" name=""/>
        <dsp:cNvSpPr/>
      </dsp:nvSpPr>
      <dsp:spPr>
        <a:xfrm>
          <a:off x="0" y="2454742"/>
          <a:ext cx="3341171" cy="11157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l" defTabSz="1377950">
            <a:lnSpc>
              <a:spcPct val="90000"/>
            </a:lnSpc>
            <a:spcBef>
              <a:spcPct val="0"/>
            </a:spcBef>
            <a:spcAft>
              <a:spcPct val="35000"/>
            </a:spcAft>
          </a:pPr>
          <a:r>
            <a:rPr lang="en-GB" sz="3100" b="1" kern="1200" dirty="0" smtClean="0">
              <a:solidFill>
                <a:schemeClr val="tx1"/>
              </a:solidFill>
              <a:latin typeface="Arial" panose="020B0604020202020204" pitchFamily="34" charset="0"/>
              <a:cs typeface="Arial" panose="020B0604020202020204" pitchFamily="34" charset="0"/>
            </a:rPr>
            <a:t>Long tradition</a:t>
          </a:r>
          <a:endParaRPr lang="en-GB" sz="3100" b="1" kern="1200" dirty="0">
            <a:solidFill>
              <a:schemeClr val="tx1"/>
            </a:solidFill>
            <a:latin typeface="Arial" panose="020B0604020202020204" pitchFamily="34" charset="0"/>
            <a:cs typeface="Arial" panose="020B0604020202020204" pitchFamily="34" charset="0"/>
          </a:endParaRPr>
        </a:p>
      </dsp:txBody>
      <dsp:txXfrm>
        <a:off x="54468" y="2509210"/>
        <a:ext cx="3232235" cy="1006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4BD0E-8F66-43FA-A2A9-4BC330154549}">
      <dsp:nvSpPr>
        <dsp:cNvPr id="0" name=""/>
        <dsp:cNvSpPr/>
      </dsp:nvSpPr>
      <dsp:spPr>
        <a:xfrm>
          <a:off x="3341171" y="1067"/>
          <a:ext cx="5011756" cy="84660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Analytic potential of data</a:t>
          </a: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Policy relevance of findings</a:t>
          </a: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GB" sz="2000" kern="1200" dirty="0">
            <a:latin typeface="Arial" panose="020B0604020202020204" pitchFamily="34" charset="0"/>
            <a:cs typeface="Arial" panose="020B0604020202020204" pitchFamily="34" charset="0"/>
          </a:endParaRPr>
        </a:p>
      </dsp:txBody>
      <dsp:txXfrm>
        <a:off x="3341171" y="106893"/>
        <a:ext cx="4694279" cy="634954"/>
      </dsp:txXfrm>
    </dsp:sp>
    <dsp:sp modelId="{AB468C61-6240-49E9-8A0B-601505D3B58D}">
      <dsp:nvSpPr>
        <dsp:cNvPr id="0" name=""/>
        <dsp:cNvSpPr/>
      </dsp:nvSpPr>
      <dsp:spPr>
        <a:xfrm>
          <a:off x="0" y="1067"/>
          <a:ext cx="3341171" cy="84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GB" sz="2400" b="1" kern="1200" dirty="0" smtClean="0">
              <a:solidFill>
                <a:schemeClr val="tx1"/>
              </a:solidFill>
              <a:latin typeface="Arial" panose="020B0604020202020204" pitchFamily="34" charset="0"/>
              <a:cs typeface="Arial" panose="020B0604020202020204" pitchFamily="34" charset="0"/>
            </a:rPr>
            <a:t>Low awareness</a:t>
          </a:r>
          <a:endParaRPr lang="en-GB" sz="2800" b="1" kern="1200" dirty="0">
            <a:solidFill>
              <a:schemeClr val="tx1"/>
            </a:solidFill>
            <a:latin typeface="Arial" panose="020B0604020202020204" pitchFamily="34" charset="0"/>
            <a:cs typeface="Arial" panose="020B0604020202020204" pitchFamily="34" charset="0"/>
          </a:endParaRPr>
        </a:p>
      </dsp:txBody>
      <dsp:txXfrm>
        <a:off x="41328" y="42395"/>
        <a:ext cx="3258515" cy="763950"/>
      </dsp:txXfrm>
    </dsp:sp>
    <dsp:sp modelId="{718DEAFE-DA44-4569-8BA3-2602C0EC58C4}">
      <dsp:nvSpPr>
        <dsp:cNvPr id="0" name=""/>
        <dsp:cNvSpPr/>
      </dsp:nvSpPr>
      <dsp:spPr>
        <a:xfrm>
          <a:off x="3341171" y="932334"/>
          <a:ext cx="5011756" cy="84660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Data management, analysis complexity</a:t>
          </a: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Generalisability from cohorts</a:t>
          </a:r>
          <a:endParaRPr lang="en-GB" sz="2000" kern="1200" dirty="0">
            <a:latin typeface="Arial" panose="020B0604020202020204" pitchFamily="34" charset="0"/>
            <a:cs typeface="Arial" panose="020B0604020202020204" pitchFamily="34" charset="0"/>
          </a:endParaRPr>
        </a:p>
      </dsp:txBody>
      <dsp:txXfrm>
        <a:off x="3341171" y="1038160"/>
        <a:ext cx="4694279" cy="634954"/>
      </dsp:txXfrm>
    </dsp:sp>
    <dsp:sp modelId="{CBC7957B-51BE-4296-AF0B-C07771EE59C5}">
      <dsp:nvSpPr>
        <dsp:cNvPr id="0" name=""/>
        <dsp:cNvSpPr/>
      </dsp:nvSpPr>
      <dsp:spPr>
        <a:xfrm>
          <a:off x="0" y="932334"/>
          <a:ext cx="3341171" cy="84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GB" sz="2400" b="1" kern="1200" dirty="0" smtClean="0">
              <a:solidFill>
                <a:schemeClr val="tx1"/>
              </a:solidFill>
              <a:latin typeface="Arial" panose="020B0604020202020204" pitchFamily="34" charset="0"/>
              <a:cs typeface="Arial" panose="020B0604020202020204" pitchFamily="34" charset="0"/>
            </a:rPr>
            <a:t>Practical challenges</a:t>
          </a:r>
          <a:endParaRPr lang="en-GB" sz="2400" b="1" kern="1200" dirty="0">
            <a:solidFill>
              <a:schemeClr val="tx1"/>
            </a:solidFill>
            <a:latin typeface="Arial" panose="020B0604020202020204" pitchFamily="34" charset="0"/>
            <a:cs typeface="Arial" panose="020B0604020202020204" pitchFamily="34" charset="0"/>
          </a:endParaRPr>
        </a:p>
      </dsp:txBody>
      <dsp:txXfrm>
        <a:off x="41328" y="973662"/>
        <a:ext cx="3258515" cy="763950"/>
      </dsp:txXfrm>
    </dsp:sp>
    <dsp:sp modelId="{C9F12D57-2B0B-41E6-84B3-06C772A15424}">
      <dsp:nvSpPr>
        <dsp:cNvPr id="0" name=""/>
        <dsp:cNvSpPr/>
      </dsp:nvSpPr>
      <dsp:spPr>
        <a:xfrm>
          <a:off x="3341171" y="1863601"/>
          <a:ext cx="5011756" cy="84660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Limited collaboration between social and biomedical sciences</a:t>
          </a:r>
          <a:endParaRPr lang="en-GB" sz="2000" kern="1200" dirty="0">
            <a:latin typeface="Arial" panose="020B0604020202020204" pitchFamily="34" charset="0"/>
            <a:cs typeface="Arial" panose="020B0604020202020204" pitchFamily="34" charset="0"/>
          </a:endParaRPr>
        </a:p>
      </dsp:txBody>
      <dsp:txXfrm>
        <a:off x="3341171" y="1969427"/>
        <a:ext cx="4694279" cy="634954"/>
      </dsp:txXfrm>
    </dsp:sp>
    <dsp:sp modelId="{B6732FF0-23E9-42B3-A456-2CE2B940F1DF}">
      <dsp:nvSpPr>
        <dsp:cNvPr id="0" name=""/>
        <dsp:cNvSpPr/>
      </dsp:nvSpPr>
      <dsp:spPr>
        <a:xfrm>
          <a:off x="0" y="1863601"/>
          <a:ext cx="3341171" cy="84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GB" sz="2400" b="1" kern="1200" dirty="0" smtClean="0">
              <a:solidFill>
                <a:schemeClr val="tx1"/>
              </a:solidFill>
              <a:latin typeface="Arial" panose="020B0604020202020204" pitchFamily="34" charset="0"/>
              <a:cs typeface="Arial" panose="020B0604020202020204" pitchFamily="34" charset="0"/>
            </a:rPr>
            <a:t>Not joined up</a:t>
          </a:r>
          <a:endParaRPr lang="en-GB" sz="2400" b="1" kern="1200" dirty="0">
            <a:solidFill>
              <a:schemeClr val="tx1"/>
            </a:solidFill>
            <a:latin typeface="Arial" panose="020B0604020202020204" pitchFamily="34" charset="0"/>
            <a:cs typeface="Arial" panose="020B0604020202020204" pitchFamily="34" charset="0"/>
          </a:endParaRPr>
        </a:p>
      </dsp:txBody>
      <dsp:txXfrm>
        <a:off x="41328" y="1904929"/>
        <a:ext cx="3258515" cy="763950"/>
      </dsp:txXfrm>
    </dsp:sp>
    <dsp:sp modelId="{EEE62FB6-DB28-451F-91A1-7B5FECC7D226}">
      <dsp:nvSpPr>
        <dsp:cNvPr id="0" name=""/>
        <dsp:cNvSpPr/>
      </dsp:nvSpPr>
      <dsp:spPr>
        <a:xfrm>
          <a:off x="3341171" y="2794869"/>
          <a:ext cx="5011756" cy="84660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latin typeface="Arial" panose="020B0604020202020204" pitchFamily="34" charset="0"/>
              <a:cs typeface="Arial" panose="020B0604020202020204" pitchFamily="34" charset="0"/>
            </a:rPr>
            <a:t>Practical problems finding out what data exists, data access</a:t>
          </a:r>
          <a:endParaRPr lang="en-GB" sz="2000" kern="1200" dirty="0">
            <a:latin typeface="Arial" panose="020B0604020202020204" pitchFamily="34" charset="0"/>
            <a:cs typeface="Arial" panose="020B0604020202020204" pitchFamily="34" charset="0"/>
          </a:endParaRPr>
        </a:p>
      </dsp:txBody>
      <dsp:txXfrm>
        <a:off x="3341171" y="2900695"/>
        <a:ext cx="4694279" cy="634954"/>
      </dsp:txXfrm>
    </dsp:sp>
    <dsp:sp modelId="{ED80B321-AADA-4E4D-B10C-3A209DF91F79}">
      <dsp:nvSpPr>
        <dsp:cNvPr id="0" name=""/>
        <dsp:cNvSpPr/>
      </dsp:nvSpPr>
      <dsp:spPr>
        <a:xfrm>
          <a:off x="0" y="2794869"/>
          <a:ext cx="3341171" cy="8466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GB" sz="2400" b="1" kern="1200" dirty="0" smtClean="0">
              <a:solidFill>
                <a:schemeClr val="tx1"/>
              </a:solidFill>
              <a:latin typeface="Arial" panose="020B0604020202020204" pitchFamily="34" charset="0"/>
              <a:cs typeface="Arial" panose="020B0604020202020204" pitchFamily="34" charset="0"/>
            </a:rPr>
            <a:t>Discoverability</a:t>
          </a:r>
          <a:endParaRPr lang="en-GB" sz="2800" b="1" kern="1200" dirty="0">
            <a:solidFill>
              <a:schemeClr val="tx1"/>
            </a:solidFill>
            <a:latin typeface="Arial" panose="020B0604020202020204" pitchFamily="34" charset="0"/>
            <a:cs typeface="Arial" panose="020B0604020202020204" pitchFamily="34" charset="0"/>
          </a:endParaRPr>
        </a:p>
      </dsp:txBody>
      <dsp:txXfrm>
        <a:off x="41328" y="2836197"/>
        <a:ext cx="3258515" cy="76395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5840FF-A493-4477-A8EC-11DEC5C66AAC}" type="slidenum">
              <a:rPr lang="en-GB" smtClean="0"/>
              <a:t>‹#›</a:t>
            </a:fld>
            <a:endParaRPr lang="en-GB"/>
          </a:p>
        </p:txBody>
      </p:sp>
    </p:spTree>
    <p:extLst>
      <p:ext uri="{BB962C8B-B14F-4D97-AF65-F5344CB8AC3E}">
        <p14:creationId xmlns:p14="http://schemas.microsoft.com/office/powerpoint/2010/main" val="270536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7172" name="Slide Number Placeholder 3"/>
          <p:cNvSpPr>
            <a:spLocks noGrp="1"/>
          </p:cNvSpPr>
          <p:nvPr>
            <p:ph type="sldNum" sz="quarter" idx="5"/>
          </p:nvPr>
        </p:nvSpPr>
        <p:spPr bwMode="auto">
          <a:xfrm>
            <a:off x="3884613" y="8685213"/>
            <a:ext cx="2971800" cy="4587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8D63EC-5748-47D9-BB06-7A8C081C7008}" type="slidenum">
              <a:rPr lang="en-GB" altLang="en-US" smtClean="0"/>
              <a:pPr/>
              <a:t>1</a:t>
            </a:fld>
            <a:endParaRPr lang="en-GB" altLang="en-US" smtClean="0"/>
          </a:p>
        </p:txBody>
      </p:sp>
    </p:spTree>
    <p:extLst>
      <p:ext uri="{BB962C8B-B14F-4D97-AF65-F5344CB8AC3E}">
        <p14:creationId xmlns:p14="http://schemas.microsoft.com/office/powerpoint/2010/main" val="706791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Give some examples </a:t>
            </a:r>
            <a:endParaRPr lang="en-GB" dirty="0"/>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12</a:t>
            </a:fld>
            <a:endParaRPr lang="en-GB" altLang="en-US"/>
          </a:p>
        </p:txBody>
      </p:sp>
    </p:spTree>
    <p:extLst>
      <p:ext uri="{BB962C8B-B14F-4D97-AF65-F5344CB8AC3E}">
        <p14:creationId xmlns:p14="http://schemas.microsoft.com/office/powerpoint/2010/main" val="111724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400" dirty="0" smtClean="0">
                <a:solidFill>
                  <a:schemeClr val="tx1"/>
                </a:solidFill>
              </a:rPr>
              <a:t>What is CD?</a:t>
            </a:r>
          </a:p>
          <a:p>
            <a:endParaRPr lang="en-US" altLang="en-US" sz="1400" dirty="0" smtClean="0">
              <a:solidFill>
                <a:schemeClr val="tx1"/>
              </a:solidFill>
            </a:endParaRPr>
          </a:p>
          <a:p>
            <a:r>
              <a:rPr lang="en-US" altLang="en-US" sz="1400" dirty="0" smtClean="0">
                <a:solidFill>
                  <a:schemeClr val="tx1"/>
                </a:solidFill>
              </a:rPr>
              <a:t>Online search tool that allows users to explore detailed content of eight longitudinal studies. </a:t>
            </a:r>
          </a:p>
          <a:p>
            <a:endParaRPr lang="en-US" altLang="en-US" sz="1200" dirty="0" smtClean="0">
              <a:solidFill>
                <a:schemeClr val="tx1"/>
              </a:solidFill>
            </a:endParaRPr>
          </a:p>
          <a:p>
            <a:pPr marL="0" indent="0">
              <a:buFont typeface="Arial" panose="020B0604020202020204" pitchFamily="34" charset="0"/>
              <a:buNone/>
            </a:pPr>
            <a:r>
              <a:rPr lang="en-US" altLang="en-US" sz="1200" dirty="0" smtClean="0">
                <a:solidFill>
                  <a:schemeClr val="tx1"/>
                </a:solidFill>
              </a:rPr>
              <a:t>So far, 43,000 variables and 18,000 questions from 37 sweeps spanning 60 years</a:t>
            </a:r>
          </a:p>
          <a:p>
            <a:pPr marL="0" indent="0">
              <a:buFont typeface="Arial" panose="020B0604020202020204" pitchFamily="34" charset="0"/>
              <a:buNone/>
            </a:pPr>
            <a:endParaRPr lang="en-US" altLang="en-US" sz="1200" dirty="0" smtClean="0">
              <a:solidFill>
                <a:schemeClr val="tx1"/>
              </a:solidFill>
            </a:endParaRPr>
          </a:p>
          <a:p>
            <a:pPr marL="0" indent="0">
              <a:buFont typeface="Arial" panose="020B0604020202020204" pitchFamily="34" charset="0"/>
              <a:buNone/>
            </a:pPr>
            <a:r>
              <a:rPr lang="en-US" altLang="en-US" sz="1200" dirty="0" smtClean="0">
                <a:solidFill>
                  <a:schemeClr val="tx1"/>
                </a:solidFill>
              </a:rPr>
              <a:t>Why do we need this? Key</a:t>
            </a:r>
            <a:r>
              <a:rPr lang="en-US" altLang="en-US" sz="1200" baseline="0" dirty="0" smtClean="0">
                <a:solidFill>
                  <a:schemeClr val="tx1"/>
                </a:solidFill>
              </a:rPr>
              <a:t> obstacle to more use of longitudinal data is fact that often very hard to find out what has been covered on different studies or early rounds. Might be a marked up q/re, but not always clear how its contents relate to the existing datasets. No way of finding out if similar or the same questions have been asked on different studies, making cross-study comparisons hard. </a:t>
            </a:r>
            <a:endParaRPr lang="en-US" altLang="en-US" sz="1200" dirty="0" smtClean="0">
              <a:solidFill>
                <a:schemeClr val="tx1"/>
              </a:solidFill>
            </a:endParaRPr>
          </a:p>
          <a:p>
            <a:pPr marL="0" indent="0">
              <a:buFont typeface="Arial" panose="020B0604020202020204" pitchFamily="34" charset="0"/>
              <a:buNone/>
            </a:pPr>
            <a:endParaRPr lang="en-US" altLang="en-US" sz="1200" dirty="0" smtClean="0">
              <a:solidFill>
                <a:schemeClr val="tx1"/>
              </a:solidFill>
            </a:endParaRPr>
          </a:p>
          <a:p>
            <a:pPr marL="0" indent="0">
              <a:buFont typeface="Arial" panose="020B0604020202020204" pitchFamily="34" charset="0"/>
              <a:buNone/>
            </a:pPr>
            <a:endParaRPr lang="en-US" altLang="en-US" sz="1200" dirty="0" smtClean="0">
              <a:solidFill>
                <a:schemeClr val="tx1"/>
              </a:solidFill>
            </a:endParaRPr>
          </a:p>
          <a:p>
            <a:pPr marL="0" indent="0">
              <a:buFont typeface="Arial" panose="020B0604020202020204" pitchFamily="34" charset="0"/>
              <a:buNone/>
            </a:pPr>
            <a:endParaRPr lang="en-US" altLang="en-US" sz="1200" dirty="0" smtClean="0">
              <a:solidFill>
                <a:schemeClr val="tx1"/>
              </a:solidFill>
            </a:endParaRPr>
          </a:p>
          <a:p>
            <a:pPr marL="0" indent="0">
              <a:buFont typeface="Arial" panose="020B0604020202020204" pitchFamily="34" charset="0"/>
              <a:buNone/>
            </a:pPr>
            <a:endParaRPr lang="en-US" altLang="en-US" sz="1200"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2</a:t>
            </a:fld>
            <a:endParaRPr lang="en-GB" altLang="en-US"/>
          </a:p>
        </p:txBody>
      </p:sp>
    </p:spTree>
    <p:extLst>
      <p:ext uri="{BB962C8B-B14F-4D97-AF65-F5344CB8AC3E}">
        <p14:creationId xmlns:p14="http://schemas.microsoft.com/office/powerpoint/2010/main" val="107805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Taking data</a:t>
            </a:r>
            <a:r>
              <a:rPr lang="en-GB" baseline="0" dirty="0" smtClean="0"/>
              <a:t> from q/res and getting into a standard format – </a:t>
            </a:r>
            <a:r>
              <a:rPr lang="en-GB" baseline="0" dirty="0" err="1" smtClean="0"/>
              <a:t>eg</a:t>
            </a:r>
            <a:r>
              <a:rPr lang="en-GB" baseline="0" dirty="0" smtClean="0"/>
              <a:t> old pdfs and paper q/res, mapping questions to variables on the dataset, rigorous checking and QA. </a:t>
            </a:r>
            <a:endParaRPr lang="en-GB" dirty="0"/>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3</a:t>
            </a:fld>
            <a:endParaRPr lang="en-GB" altLang="en-US"/>
          </a:p>
        </p:txBody>
      </p:sp>
    </p:spTree>
    <p:extLst>
      <p:ext uri="{BB962C8B-B14F-4D97-AF65-F5344CB8AC3E}">
        <p14:creationId xmlns:p14="http://schemas.microsoft.com/office/powerpoint/2010/main" val="2302147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Easiest way to start is by searching for key text. Here</a:t>
            </a:r>
            <a:r>
              <a:rPr lang="en-GB" baseline="0" dirty="0" smtClean="0"/>
              <a:t> started typing the word ‘housing’ – various autofill options come up which you can use or ignore. </a:t>
            </a:r>
          </a:p>
          <a:p>
            <a:endParaRPr lang="en-GB" baseline="0" dirty="0" smtClean="0"/>
          </a:p>
          <a:p>
            <a:r>
              <a:rPr lang="en-GB" baseline="0" dirty="0" smtClean="0"/>
              <a:t>Save to lists</a:t>
            </a:r>
            <a:endParaRPr lang="en-GB" dirty="0"/>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5</a:t>
            </a:fld>
            <a:endParaRPr lang="en-GB" altLang="en-US"/>
          </a:p>
        </p:txBody>
      </p:sp>
    </p:spTree>
    <p:extLst>
      <p:ext uri="{BB962C8B-B14F-4D97-AF65-F5344CB8AC3E}">
        <p14:creationId xmlns:p14="http://schemas.microsoft.com/office/powerpoint/2010/main" val="193367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a:t>
            </a:r>
            <a:r>
              <a:rPr lang="en-GB" baseline="0" dirty="0" smtClean="0"/>
              <a:t> of a search result page </a:t>
            </a:r>
          </a:p>
          <a:p>
            <a:endParaRPr lang="en-GB" baseline="0" dirty="0" smtClean="0"/>
          </a:p>
          <a:p>
            <a:r>
              <a:rPr lang="en-GB" baseline="0" dirty="0" smtClean="0"/>
              <a:t>Save functionality – can save to multiple lists which you can save and download. </a:t>
            </a:r>
            <a:endParaRPr lang="en-GB" dirty="0"/>
          </a:p>
        </p:txBody>
      </p:sp>
      <p:sp>
        <p:nvSpPr>
          <p:cNvPr id="4" name="Slide Number Placeholder 3"/>
          <p:cNvSpPr>
            <a:spLocks noGrp="1"/>
          </p:cNvSpPr>
          <p:nvPr>
            <p:ph type="sldNum" sz="quarter" idx="10"/>
          </p:nvPr>
        </p:nvSpPr>
        <p:spPr/>
        <p:txBody>
          <a:bodyPr/>
          <a:lstStyle/>
          <a:p>
            <a:fld id="{275840FF-A493-4477-A8EC-11DEC5C66AAC}" type="slidenum">
              <a:rPr lang="en-GB" smtClean="0"/>
              <a:t>6</a:t>
            </a:fld>
            <a:endParaRPr lang="en-GB"/>
          </a:p>
        </p:txBody>
      </p:sp>
    </p:spTree>
    <p:extLst>
      <p:ext uri="{BB962C8B-B14F-4D97-AF65-F5344CB8AC3E}">
        <p14:creationId xmlns:p14="http://schemas.microsoft.com/office/powerpoint/2010/main" val="275347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Helpful</a:t>
            </a:r>
            <a:r>
              <a:rPr lang="en-GB" baseline="0" dirty="0" smtClean="0"/>
              <a:t> in initial research planning stage, especially when access to dataset limited – find out if enough cases to answer your research question. </a:t>
            </a:r>
            <a:endParaRPr lang="en-GB" dirty="0"/>
          </a:p>
        </p:txBody>
      </p:sp>
      <p:sp>
        <p:nvSpPr>
          <p:cNvPr id="4" name="Slide Number Placeholder 3"/>
          <p:cNvSpPr>
            <a:spLocks noGrp="1"/>
          </p:cNvSpPr>
          <p:nvPr>
            <p:ph type="sldNum" sz="quarter" idx="10"/>
          </p:nvPr>
        </p:nvSpPr>
        <p:spPr/>
        <p:txBody>
          <a:bodyPr/>
          <a:lstStyle/>
          <a:p>
            <a:fld id="{275840FF-A493-4477-A8EC-11DEC5C66AAC}" type="slidenum">
              <a:rPr lang="en-GB" smtClean="0"/>
              <a:t>8</a:t>
            </a:fld>
            <a:endParaRPr lang="en-GB"/>
          </a:p>
        </p:txBody>
      </p:sp>
    </p:spTree>
    <p:extLst>
      <p:ext uri="{BB962C8B-B14F-4D97-AF65-F5344CB8AC3E}">
        <p14:creationId xmlns:p14="http://schemas.microsoft.com/office/powerpoint/2010/main" val="33972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9</a:t>
            </a:fld>
            <a:endParaRPr lang="en-GB" altLang="en-US"/>
          </a:p>
        </p:txBody>
      </p:sp>
    </p:spTree>
    <p:extLst>
      <p:ext uri="{BB962C8B-B14F-4D97-AF65-F5344CB8AC3E}">
        <p14:creationId xmlns:p14="http://schemas.microsoft.com/office/powerpoint/2010/main" val="3820855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10</a:t>
            </a:fld>
            <a:endParaRPr lang="en-GB" altLang="en-US"/>
          </a:p>
        </p:txBody>
      </p:sp>
    </p:spTree>
    <p:extLst>
      <p:ext uri="{BB962C8B-B14F-4D97-AF65-F5344CB8AC3E}">
        <p14:creationId xmlns:p14="http://schemas.microsoft.com/office/powerpoint/2010/main" val="3232546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CE382B5-A006-4997-AB2D-B7B44C7CE1A8}" type="slidenum">
              <a:rPr lang="en-GB" altLang="en-US" smtClean="0"/>
              <a:pPr>
                <a:defRPr/>
              </a:pPr>
              <a:t>11</a:t>
            </a:fld>
            <a:endParaRPr lang="en-GB" altLang="en-US"/>
          </a:p>
        </p:txBody>
      </p:sp>
    </p:spTree>
    <p:extLst>
      <p:ext uri="{BB962C8B-B14F-4D97-AF65-F5344CB8AC3E}">
        <p14:creationId xmlns:p14="http://schemas.microsoft.com/office/powerpoint/2010/main" val="3678102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Tree>
    <p:extLst>
      <p:ext uri="{BB962C8B-B14F-4D97-AF65-F5344CB8AC3E}">
        <p14:creationId xmlns:p14="http://schemas.microsoft.com/office/powerpoint/2010/main" val="27782335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10" name="Picture 9"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25451475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8" name="Picture 7"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42707064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Picture 2" descr="Q:\FPS\QSS\CLOSER\Communications\Logos\JPEG\Closer_Logo.jpg"/>
          <p:cNvPicPr>
            <a:picLocks noChangeAspect="1" noChangeArrowheads="1"/>
          </p:cNvPicPr>
          <p:nvPr userDrawn="1"/>
        </p:nvPicPr>
        <p:blipFill>
          <a:blip r:embed="rId2" cstate="print"/>
          <a:srcRect/>
          <a:stretch>
            <a:fillRect/>
          </a:stretch>
        </p:blipFill>
        <p:spPr bwMode="auto">
          <a:xfrm>
            <a:off x="6227763" y="431378"/>
            <a:ext cx="2514600" cy="134143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a:prstGeom prst="rect">
            <a:avLst/>
          </a:prstGeom>
        </p:spPr>
        <p:txBody>
          <a:bodyPr>
            <a:normAutofit/>
          </a:bodyPr>
          <a:lstStyle>
            <a:lvl1pPr>
              <a:defRPr sz="4000" b="1">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3430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24128" y="5725952"/>
            <a:ext cx="1706488" cy="74947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96336" y="5676031"/>
            <a:ext cx="1021084" cy="849313"/>
          </a:xfrm>
          <a:prstGeom prst="rect">
            <a:avLst/>
          </a:prstGeom>
        </p:spPr>
      </p:pic>
    </p:spTree>
    <p:extLst>
      <p:ext uri="{BB962C8B-B14F-4D97-AF65-F5344CB8AC3E}">
        <p14:creationId xmlns:p14="http://schemas.microsoft.com/office/powerpoint/2010/main" val="42157320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9"/>
          <p:cNvSpPr>
            <a:spLocks noGrp="1"/>
          </p:cNvSpPr>
          <p:nvPr>
            <p:ph type="pic" sz="quarter" idx="13"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7" name="Picture 6"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24674170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5" name="Picture 6" descr="Closer_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19925" y="5535613"/>
            <a:ext cx="17192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95536" y="404664"/>
            <a:ext cx="7772400" cy="1470025"/>
          </a:xfrm>
        </p:spPr>
        <p:txBody>
          <a:bodyPr/>
          <a:lstStyle>
            <a:lvl1pPr>
              <a:defRPr b="1">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395536" y="1988840"/>
            <a:ext cx="8352928" cy="3168352"/>
          </a:xfrm>
        </p:spPr>
        <p:txBody>
          <a:bodyPr/>
          <a:lstStyle>
            <a:lvl1pPr marL="0" indent="0" algn="l">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Picture Placeholder 9"/>
          <p:cNvSpPr>
            <a:spLocks noGrp="1"/>
          </p:cNvSpPr>
          <p:nvPr>
            <p:ph type="pic" sz="quarter" idx="10"/>
          </p:nvPr>
        </p:nvSpPr>
        <p:spPr>
          <a:xfrm>
            <a:off x="395536" y="5517232"/>
            <a:ext cx="1296144" cy="1080963"/>
          </a:xfrm>
        </p:spPr>
        <p:txBody>
          <a:bodyPr rtlCol="0">
            <a:normAutofit/>
          </a:bodyPr>
          <a:lstStyle>
            <a:lvl1pPr>
              <a:buNone/>
              <a:defRPr sz="1200" baseline="0">
                <a:latin typeface="Arial" pitchFamily="34" charset="0"/>
                <a:cs typeface="Arial" pitchFamily="34" charset="0"/>
              </a:defRPr>
            </a:lvl1pPr>
          </a:lstStyle>
          <a:p>
            <a:pPr lvl="0"/>
            <a:r>
              <a:rPr lang="en-US" noProof="0" smtClean="0"/>
              <a:t>Click icon to add picture</a:t>
            </a:r>
            <a:endParaRPr lang="en-GB" noProof="0" dirty="0"/>
          </a:p>
        </p:txBody>
      </p:sp>
    </p:spTree>
    <p:extLst>
      <p:ext uri="{BB962C8B-B14F-4D97-AF65-F5344CB8AC3E}">
        <p14:creationId xmlns:p14="http://schemas.microsoft.com/office/powerpoint/2010/main" val="71060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5" name="Picture 6" descr="Closer_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19925" y="5535613"/>
            <a:ext cx="17192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98483" y="404664"/>
            <a:ext cx="7772400" cy="1470025"/>
          </a:xfrm>
        </p:spPr>
        <p:txBody>
          <a:bodyPr/>
          <a:lstStyle>
            <a:lvl1pPr>
              <a:defRPr b="1">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395536" y="1988840"/>
            <a:ext cx="8352928" cy="3168352"/>
          </a:xfrm>
        </p:spPr>
        <p:txBody>
          <a:bodyPr/>
          <a:lstStyle>
            <a:lvl1pPr marL="0" indent="0" algn="l">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Picture Placeholder 9"/>
          <p:cNvSpPr>
            <a:spLocks noGrp="1"/>
          </p:cNvSpPr>
          <p:nvPr>
            <p:ph type="pic" sz="quarter" idx="10"/>
          </p:nvPr>
        </p:nvSpPr>
        <p:spPr>
          <a:xfrm>
            <a:off x="395536" y="5517232"/>
            <a:ext cx="1296144" cy="1080963"/>
          </a:xfrm>
        </p:spPr>
        <p:txBody>
          <a:bodyPr rtlCol="0">
            <a:normAutofit/>
          </a:bodyPr>
          <a:lstStyle>
            <a:lvl1pPr>
              <a:buNone/>
              <a:defRPr sz="1200" baseline="0">
                <a:latin typeface="Arial" pitchFamily="34" charset="0"/>
                <a:cs typeface="Arial" pitchFamily="34" charset="0"/>
              </a:defRPr>
            </a:lvl1pPr>
          </a:lstStyle>
          <a:p>
            <a:pPr lvl="0"/>
            <a:r>
              <a:rPr lang="en-US" noProof="0" smtClean="0"/>
              <a:t>Click icon to add picture</a:t>
            </a:r>
            <a:endParaRPr lang="en-GB" noProof="0" dirty="0"/>
          </a:p>
        </p:txBody>
      </p:sp>
    </p:spTree>
    <p:extLst>
      <p:ext uri="{BB962C8B-B14F-4D97-AF65-F5344CB8AC3E}">
        <p14:creationId xmlns:p14="http://schemas.microsoft.com/office/powerpoint/2010/main" val="564203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pic>
        <p:nvPicPr>
          <p:cNvPr id="5" name="Picture 6" descr="Closer_Logo.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19925" y="5535613"/>
            <a:ext cx="17192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95536" y="404664"/>
            <a:ext cx="7772400" cy="1470025"/>
          </a:xfrm>
        </p:spPr>
        <p:txBody>
          <a:bodyPr/>
          <a:lstStyle>
            <a:lvl1pPr>
              <a:defRPr b="1">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395536" y="1988840"/>
            <a:ext cx="8352928" cy="3168352"/>
          </a:xfrm>
        </p:spPr>
        <p:txBody>
          <a:bodyPr/>
          <a:lstStyle>
            <a:lvl1pPr marL="0" indent="0" algn="l">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Picture Placeholder 9"/>
          <p:cNvSpPr>
            <a:spLocks noGrp="1"/>
          </p:cNvSpPr>
          <p:nvPr>
            <p:ph type="pic" sz="quarter" idx="10"/>
          </p:nvPr>
        </p:nvSpPr>
        <p:spPr>
          <a:xfrm>
            <a:off x="395536" y="5517232"/>
            <a:ext cx="1296144" cy="1080963"/>
          </a:xfrm>
        </p:spPr>
        <p:txBody>
          <a:bodyPr rtlCol="0">
            <a:normAutofit/>
          </a:bodyPr>
          <a:lstStyle>
            <a:lvl1pPr>
              <a:buNone/>
              <a:defRPr sz="1200" baseline="0">
                <a:latin typeface="Arial" pitchFamily="34" charset="0"/>
                <a:cs typeface="Arial" pitchFamily="34" charset="0"/>
              </a:defRPr>
            </a:lvl1pPr>
          </a:lstStyle>
          <a:p>
            <a:pPr lvl="0"/>
            <a:r>
              <a:rPr lang="en-US" noProof="0" smtClean="0"/>
              <a:t>Click icon to add picture</a:t>
            </a:r>
            <a:endParaRPr lang="en-GB" noProof="0" dirty="0"/>
          </a:p>
        </p:txBody>
      </p:sp>
    </p:spTree>
    <p:extLst>
      <p:ext uri="{BB962C8B-B14F-4D97-AF65-F5344CB8AC3E}">
        <p14:creationId xmlns:p14="http://schemas.microsoft.com/office/powerpoint/2010/main" val="3081032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090A6E1-B462-446D-8220-92A5DF64584C}" type="datetimeFigureOut">
              <a:rPr lang="en-GB" smtClean="0"/>
              <a:t>30/06/2016</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4DA2E1F9-816D-4242-83AF-D60845966A0D}" type="slidenum">
              <a:rPr lang="en-GB" smtClean="0"/>
              <a:t>‹#›</a:t>
            </a:fld>
            <a:endParaRPr lang="en-GB"/>
          </a:p>
        </p:txBody>
      </p:sp>
    </p:spTree>
    <p:extLst>
      <p:ext uri="{BB962C8B-B14F-4D97-AF65-F5344CB8AC3E}">
        <p14:creationId xmlns:p14="http://schemas.microsoft.com/office/powerpoint/2010/main" val="355804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normAutofit/>
          </a:bodyPr>
          <a:lstStyle>
            <a:lvl1pPr>
              <a:defRPr sz="28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800">
                <a:latin typeface="Arial" panose="020B0604020202020204" pitchFamily="34" charset="0"/>
                <a:cs typeface="Arial" panose="020B0604020202020204" pitchFamily="34" charset="0"/>
              </a:defRPr>
            </a:lvl3pPr>
            <a:lvl4pPr>
              <a:defRPr sz="2800">
                <a:latin typeface="Arial" panose="020B0604020202020204" pitchFamily="34" charset="0"/>
                <a:cs typeface="Arial" panose="020B0604020202020204" pitchFamily="34" charset="0"/>
              </a:defRPr>
            </a:lvl4pPr>
            <a:lvl5pPr>
              <a:defRPr sz="2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8" name="Picture 7"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39201757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7"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8" name="Picture 7"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1257458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9" name="Picture 8"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30726349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11" name="Picture 10"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39102107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7" name="Picture 6"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30792285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6" name="Picture 5"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23376219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9" name="Picture 8"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21915270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Picture Placeholder 9"/>
          <p:cNvSpPr>
            <a:spLocks noGrp="1"/>
          </p:cNvSpPr>
          <p:nvPr>
            <p:ph type="pic" sz="quarter" idx="10" hasCustomPrompt="1"/>
          </p:nvPr>
        </p:nvSpPr>
        <p:spPr>
          <a:xfrm>
            <a:off x="5580112" y="5516389"/>
            <a:ext cx="1296144" cy="1080963"/>
          </a:xfrm>
        </p:spPr>
        <p:txBody>
          <a:bodyPr>
            <a:normAutofit/>
          </a:bodyPr>
          <a:lstStyle>
            <a:lvl1pPr>
              <a:buNone/>
              <a:defRPr sz="1200" baseline="0">
                <a:latin typeface="Arial" pitchFamily="34" charset="0"/>
                <a:cs typeface="Arial" pitchFamily="34" charset="0"/>
              </a:defRPr>
            </a:lvl1pPr>
          </a:lstStyle>
          <a:p>
            <a:r>
              <a:rPr lang="en-GB" sz="1200" dirty="0" smtClean="0">
                <a:latin typeface="Arial" pitchFamily="34" charset="0"/>
                <a:cs typeface="Arial" pitchFamily="34" charset="0"/>
              </a:rPr>
              <a:t>Insert your logo</a:t>
            </a:r>
            <a:endParaRPr lang="en-GB" dirty="0"/>
          </a:p>
        </p:txBody>
      </p:sp>
      <p:pic>
        <p:nvPicPr>
          <p:cNvPr id="9" name="Picture 8" descr="Closer_Logo.jpg"/>
          <p:cNvPicPr>
            <a:picLocks noChangeAspect="1"/>
          </p:cNvPicPr>
          <p:nvPr userDrawn="1"/>
        </p:nvPicPr>
        <p:blipFill>
          <a:blip r:embed="rId2" cstate="print"/>
          <a:stretch>
            <a:fillRect/>
          </a:stretch>
        </p:blipFill>
        <p:spPr>
          <a:xfrm>
            <a:off x="7020272" y="5536061"/>
            <a:ext cx="1719131" cy="917275"/>
          </a:xfrm>
          <a:prstGeom prst="rect">
            <a:avLst/>
          </a:prstGeom>
        </p:spPr>
      </p:pic>
    </p:spTree>
    <p:extLst>
      <p:ext uri="{BB962C8B-B14F-4D97-AF65-F5344CB8AC3E}">
        <p14:creationId xmlns:p14="http://schemas.microsoft.com/office/powerpoint/2010/main" val="34344213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61272132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6" r:id="rId13"/>
    <p:sldLayoutId id="2147483692" r:id="rId14"/>
    <p:sldLayoutId id="2147483737" r:id="rId15"/>
    <p:sldLayoutId id="2147483739" r:id="rId16"/>
    <p:sldLayoutId id="2147483741" r:id="rId17"/>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closer.ac.uk/"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hyperlink" Target="mailto:alison.park@ioe.ac.uk"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hyperlink" Target="http://www.discovery.closer.ac.uk/"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hyperlink" Target="mailto:closerdiscovery@ucl.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0" y="2132856"/>
            <a:ext cx="9144000" cy="2664296"/>
          </a:xfrm>
        </p:spPr>
        <p:txBody>
          <a:bodyPr>
            <a:noAutofit/>
          </a:bodyPr>
          <a:lstStyle/>
          <a:p>
            <a:pPr algn="ctr" eaLnBrk="1" hangingPunct="1"/>
            <a:r>
              <a:rPr lang="en-GB" altLang="en-US" dirty="0" smtClean="0"/>
              <a:t>CLOSER Discovery</a:t>
            </a:r>
            <a:br>
              <a:rPr lang="en-GB" altLang="en-US" dirty="0" smtClean="0"/>
            </a:br>
            <a:r>
              <a:rPr lang="en-GB" altLang="en-US" sz="3600" b="0" dirty="0" smtClean="0"/>
              <a:t>Alison Park, UCL Institute of Education</a:t>
            </a:r>
            <a:endParaRPr lang="en-GB" altLang="en-US" b="0" dirty="0" smtClean="0"/>
          </a:p>
        </p:txBody>
      </p:sp>
    </p:spTree>
    <p:extLst>
      <p:ext uri="{BB962C8B-B14F-4D97-AF65-F5344CB8AC3E}">
        <p14:creationId xmlns:p14="http://schemas.microsoft.com/office/powerpoint/2010/main" val="2199685196"/>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288" y="1988840"/>
            <a:ext cx="8353425" cy="4032250"/>
          </a:xfrm>
        </p:spPr>
        <p:txBody>
          <a:bodyPr rtlCol="0">
            <a:normAutofit/>
          </a:bodyPr>
          <a:lstStyle/>
          <a:p>
            <a:r>
              <a:rPr lang="en-GB" altLang="en-US" sz="3900" dirty="0" smtClean="0">
                <a:solidFill>
                  <a:schemeClr val="tx1"/>
                </a:solidFill>
                <a:hlinkClick r:id="rId3"/>
              </a:rPr>
              <a:t>www.closer.ac.uk</a:t>
            </a:r>
            <a:endParaRPr lang="en-GB" altLang="en-US" sz="3900" dirty="0" smtClean="0">
              <a:solidFill>
                <a:schemeClr val="tx1"/>
              </a:solidFill>
            </a:endParaRPr>
          </a:p>
          <a:p>
            <a:r>
              <a:rPr lang="en-GB" altLang="en-US" sz="3900" dirty="0" smtClean="0">
                <a:solidFill>
                  <a:schemeClr val="tx1"/>
                </a:solidFill>
                <a:hlinkClick r:id="rId4"/>
              </a:rPr>
              <a:t>alison.park@ucl.ac.uk</a:t>
            </a:r>
            <a:endParaRPr lang="en-GB" altLang="en-US" sz="3900" dirty="0" smtClean="0">
              <a:solidFill>
                <a:schemeClr val="tx1"/>
              </a:solidFill>
            </a:endParaRPr>
          </a:p>
          <a:p>
            <a:endParaRPr lang="en-GB" altLang="en-US" sz="3900" dirty="0">
              <a:solidFill>
                <a:schemeClr val="tx1"/>
              </a:solidFill>
            </a:endParaRPr>
          </a:p>
          <a:p>
            <a:pPr marL="914400" lvl="1" indent="-457200" algn="l" eaLnBrk="1" hangingPunct="1">
              <a:buFont typeface="Arial" panose="020B0604020202020204" pitchFamily="34" charset="0"/>
              <a:buChar char="•"/>
            </a:pPr>
            <a:endParaRPr lang="en-GB" altLang="en-US" sz="1800" dirty="0" smtClean="0">
              <a:solidFill>
                <a:srgbClr val="898989"/>
              </a:solidFill>
            </a:endParaRPr>
          </a:p>
          <a:p>
            <a:pPr marL="457200" indent="-457200" eaLnBrk="1" hangingPunct="1">
              <a:buFont typeface="Arial" panose="020B0604020202020204" pitchFamily="34" charset="0"/>
              <a:buChar char="•"/>
            </a:pPr>
            <a:endParaRPr lang="en-GB" altLang="en-US" sz="2600" dirty="0">
              <a:solidFill>
                <a:srgbClr val="898989"/>
              </a:solidFill>
            </a:endParaRPr>
          </a:p>
        </p:txBody>
      </p:sp>
      <p:sp>
        <p:nvSpPr>
          <p:cNvPr id="5" name="Title 1"/>
          <p:cNvSpPr txBox="1">
            <a:spLocks/>
          </p:cNvSpPr>
          <p:nvPr/>
        </p:nvSpPr>
        <p:spPr>
          <a:xfrm>
            <a:off x="395536" y="404665"/>
            <a:ext cx="7772400" cy="936104"/>
          </a:xfrm>
          <a:prstGeom prst="rect">
            <a:avLst/>
          </a:prstGeom>
        </p:spPr>
        <p:txBody>
          <a:bodyPr>
            <a:normAutofit/>
          </a:bodyPr>
          <a:lstStyle>
            <a:lvl1pPr algn="l" defTabSz="6858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GB" sz="4800" dirty="0" smtClean="0"/>
              <a:t>Thank you</a:t>
            </a:r>
            <a:endParaRPr lang="en-GB" sz="4800" dirty="0"/>
          </a:p>
        </p:txBody>
      </p:sp>
    </p:spTree>
    <p:extLst>
      <p:ext uri="{BB962C8B-B14F-4D97-AF65-F5344CB8AC3E}">
        <p14:creationId xmlns:p14="http://schemas.microsoft.com/office/powerpoint/2010/main" val="1893496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p:cNvSpPr>
            <a:spLocks noGrp="1"/>
          </p:cNvSpPr>
          <p:nvPr>
            <p:ph type="ctrTitle"/>
          </p:nvPr>
        </p:nvSpPr>
        <p:spPr>
          <a:xfrm>
            <a:off x="395536" y="404664"/>
            <a:ext cx="8352928" cy="1470025"/>
          </a:xfrm>
        </p:spPr>
        <p:txBody>
          <a:bodyPr>
            <a:normAutofit fontScale="90000"/>
          </a:bodyPr>
          <a:lstStyle/>
          <a:p>
            <a:r>
              <a:rPr lang="en-GB" dirty="0" smtClean="0"/>
              <a:t>Why CLOSER?</a:t>
            </a:r>
            <a:br>
              <a:rPr lang="en-GB" dirty="0" smtClean="0"/>
            </a:br>
            <a:r>
              <a:rPr lang="en-GB" dirty="0" smtClean="0"/>
              <a:t>Unique value of longitudinal data …</a:t>
            </a:r>
            <a:endParaRPr lang="en-GB" sz="4000" dirty="0"/>
          </a:p>
        </p:txBody>
      </p:sp>
      <p:graphicFrame>
        <p:nvGraphicFramePr>
          <p:cNvPr id="2" name="Diagram 1"/>
          <p:cNvGraphicFramePr/>
          <p:nvPr>
            <p:extLst/>
          </p:nvPr>
        </p:nvGraphicFramePr>
        <p:xfrm>
          <a:off x="395536" y="1874689"/>
          <a:ext cx="8352928" cy="3570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5147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p:cNvSpPr>
            <a:spLocks noGrp="1"/>
          </p:cNvSpPr>
          <p:nvPr>
            <p:ph type="ctrTitle"/>
          </p:nvPr>
        </p:nvSpPr>
        <p:spPr>
          <a:xfrm>
            <a:off x="395536" y="404664"/>
            <a:ext cx="8352928" cy="1470025"/>
          </a:xfrm>
        </p:spPr>
        <p:txBody>
          <a:bodyPr>
            <a:normAutofit/>
          </a:bodyPr>
          <a:lstStyle/>
          <a:p>
            <a:r>
              <a:rPr lang="en-GB" dirty="0" smtClean="0"/>
              <a:t>… but range of factors inhibiting more use</a:t>
            </a:r>
            <a:endParaRPr lang="en-GB" sz="4000" dirty="0"/>
          </a:p>
        </p:txBody>
      </p:sp>
      <p:graphicFrame>
        <p:nvGraphicFramePr>
          <p:cNvPr id="2" name="Diagram 1"/>
          <p:cNvGraphicFramePr/>
          <p:nvPr>
            <p:extLst/>
          </p:nvPr>
        </p:nvGraphicFramePr>
        <p:xfrm>
          <a:off x="395536" y="1874689"/>
          <a:ext cx="8352928" cy="3642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3314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288" y="1989038"/>
            <a:ext cx="8353425" cy="4032250"/>
          </a:xfrm>
        </p:spPr>
        <p:txBody>
          <a:bodyPr rtlCol="0">
            <a:normAutofit/>
          </a:bodyPr>
          <a:lstStyle/>
          <a:p>
            <a:endParaRPr lang="en-US" altLang="en-US" sz="3200" dirty="0" smtClean="0">
              <a:solidFill>
                <a:schemeClr val="tx1"/>
              </a:solidFill>
            </a:endParaRPr>
          </a:p>
          <a:p>
            <a:pPr marL="457200" indent="-457200">
              <a:buFont typeface="Arial" panose="020B0604020202020204" pitchFamily="34" charset="0"/>
              <a:buChar char="•"/>
            </a:pPr>
            <a:r>
              <a:rPr lang="en-US" altLang="en-US" sz="3200" dirty="0" smtClean="0">
                <a:solidFill>
                  <a:schemeClr val="bg1">
                    <a:lumMod val="50000"/>
                  </a:schemeClr>
                </a:solidFill>
              </a:rPr>
              <a:t>Search tool for longitudinal studies</a:t>
            </a:r>
          </a:p>
          <a:p>
            <a:pPr marL="457200" indent="-457200">
              <a:buFont typeface="Arial" panose="020B0604020202020204" pitchFamily="34" charset="0"/>
              <a:buChar char="•"/>
            </a:pPr>
            <a:r>
              <a:rPr lang="en-US" altLang="en-US" sz="3200" dirty="0" smtClean="0">
                <a:solidFill>
                  <a:schemeClr val="bg1">
                    <a:lumMod val="50000"/>
                  </a:schemeClr>
                </a:solidFill>
              </a:rPr>
              <a:t>Search questions and variables</a:t>
            </a:r>
          </a:p>
          <a:p>
            <a:pPr marL="457200" indent="-457200">
              <a:buFont typeface="Arial" panose="020B0604020202020204" pitchFamily="34" charset="0"/>
              <a:buChar char="•"/>
            </a:pPr>
            <a:r>
              <a:rPr lang="en-US" altLang="en-US" sz="3200" dirty="0" smtClean="0">
                <a:solidFill>
                  <a:schemeClr val="bg1">
                    <a:lumMod val="50000"/>
                  </a:schemeClr>
                </a:solidFill>
              </a:rPr>
              <a:t>Find the data and questions you need</a:t>
            </a:r>
          </a:p>
          <a:p>
            <a:pPr marL="457200" indent="-457200">
              <a:buFont typeface="Arial" panose="020B0604020202020204" pitchFamily="34" charset="0"/>
              <a:buChar char="•"/>
            </a:pPr>
            <a:r>
              <a:rPr lang="en-US" altLang="en-US" sz="3200" dirty="0" smtClean="0">
                <a:solidFill>
                  <a:schemeClr val="bg1">
                    <a:lumMod val="50000"/>
                  </a:schemeClr>
                </a:solidFill>
              </a:rPr>
              <a:t>Go directly to the dataset or study to access the data</a:t>
            </a:r>
            <a:endParaRPr lang="en-US" altLang="en-US" sz="3000" dirty="0">
              <a:solidFill>
                <a:schemeClr val="bg1">
                  <a:lumMod val="50000"/>
                </a:schemeClr>
              </a:solidFill>
            </a:endParaRPr>
          </a:p>
          <a:p>
            <a:pPr marL="571500" indent="-571500">
              <a:buFont typeface="Arial" panose="020B0604020202020204" pitchFamily="34" charset="0"/>
              <a:buChar char="•"/>
            </a:pPr>
            <a:endParaRPr lang="en-US" altLang="en-US" sz="3000" dirty="0">
              <a:solidFill>
                <a:schemeClr val="tx1"/>
              </a:solidFill>
            </a:endParaRPr>
          </a:p>
          <a:p>
            <a:pPr marL="571500" indent="-571500">
              <a:buFont typeface="Arial" panose="020B0604020202020204" pitchFamily="34" charset="0"/>
              <a:buChar char="•"/>
            </a:pPr>
            <a:endParaRPr lang="en-US" altLang="en-US" sz="3000" dirty="0" smtClean="0">
              <a:solidFill>
                <a:schemeClr val="tx1"/>
              </a:solidFill>
            </a:endParaRPr>
          </a:p>
        </p:txBody>
      </p:sp>
      <p:sp>
        <p:nvSpPr>
          <p:cNvPr id="5"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What is CLOSER Discovery?</a:t>
            </a:r>
            <a:endParaRPr lang="en-GB" dirty="0"/>
          </a:p>
        </p:txBody>
      </p:sp>
    </p:spTree>
    <p:extLst>
      <p:ext uri="{BB962C8B-B14F-4D97-AF65-F5344CB8AC3E}">
        <p14:creationId xmlns:p14="http://schemas.microsoft.com/office/powerpoint/2010/main" val="3574127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288" y="1989038"/>
            <a:ext cx="8353425" cy="4032250"/>
          </a:xfrm>
        </p:spPr>
        <p:txBody>
          <a:bodyPr rtlCol="0">
            <a:normAutofit/>
          </a:bodyPr>
          <a:lstStyle/>
          <a:p>
            <a:endParaRPr lang="en-US" altLang="en-US" sz="3200" dirty="0" smtClean="0">
              <a:solidFill>
                <a:schemeClr val="tx1"/>
              </a:solidFill>
            </a:endParaRPr>
          </a:p>
          <a:p>
            <a:r>
              <a:rPr lang="en-US" altLang="en-US" sz="3200" dirty="0" smtClean="0">
                <a:solidFill>
                  <a:schemeClr val="bg1">
                    <a:lumMod val="50000"/>
                  </a:schemeClr>
                </a:solidFill>
              </a:rPr>
              <a:t>Majority of the work</a:t>
            </a:r>
          </a:p>
          <a:p>
            <a:pPr marL="457200" indent="-457200">
              <a:buFont typeface="Arial" panose="020B0604020202020204" pitchFamily="34" charset="0"/>
              <a:buChar char="•"/>
            </a:pPr>
            <a:r>
              <a:rPr lang="en-US" altLang="en-US" sz="3200" dirty="0">
                <a:solidFill>
                  <a:schemeClr val="bg1">
                    <a:lumMod val="50000"/>
                  </a:schemeClr>
                </a:solidFill>
              </a:rPr>
              <a:t>Content enhancement </a:t>
            </a:r>
          </a:p>
          <a:p>
            <a:pPr marL="457200" indent="-457200">
              <a:buFont typeface="Arial" panose="020B0604020202020204" pitchFamily="34" charset="0"/>
              <a:buChar char="•"/>
            </a:pPr>
            <a:r>
              <a:rPr lang="en-US" altLang="en-US" sz="3200" dirty="0" smtClean="0">
                <a:solidFill>
                  <a:schemeClr val="bg1">
                    <a:lumMod val="50000"/>
                  </a:schemeClr>
                </a:solidFill>
              </a:rPr>
              <a:t>DDI Lifecycle standard metadata format</a:t>
            </a:r>
          </a:p>
          <a:p>
            <a:pPr marL="571500" indent="-571500">
              <a:buFont typeface="Arial" panose="020B0604020202020204" pitchFamily="34" charset="0"/>
              <a:buChar char="•"/>
            </a:pPr>
            <a:endParaRPr lang="en-US" altLang="en-US" sz="3000" dirty="0">
              <a:solidFill>
                <a:schemeClr val="bg1">
                  <a:lumMod val="50000"/>
                </a:schemeClr>
              </a:solidFill>
            </a:endParaRPr>
          </a:p>
          <a:p>
            <a:r>
              <a:rPr lang="en-US" altLang="en-US" sz="3200" dirty="0" smtClean="0">
                <a:solidFill>
                  <a:schemeClr val="bg1">
                    <a:lumMod val="50000"/>
                  </a:schemeClr>
                </a:solidFill>
              </a:rPr>
              <a:t>Content sits within metadata repository, accessed via Discovery website</a:t>
            </a:r>
            <a:endParaRPr lang="en-US" altLang="en-US" sz="3200" dirty="0">
              <a:solidFill>
                <a:schemeClr val="bg1">
                  <a:lumMod val="50000"/>
                </a:schemeClr>
              </a:solidFill>
            </a:endParaRPr>
          </a:p>
          <a:p>
            <a:endParaRPr lang="en-US" altLang="en-US" sz="3000" dirty="0">
              <a:solidFill>
                <a:schemeClr val="tx1"/>
              </a:solidFill>
            </a:endParaRPr>
          </a:p>
          <a:p>
            <a:pPr marL="571500" indent="-571500">
              <a:buFont typeface="Arial" panose="020B0604020202020204" pitchFamily="34" charset="0"/>
              <a:buChar char="•"/>
            </a:pPr>
            <a:endParaRPr lang="en-US" altLang="en-US" sz="3000" dirty="0">
              <a:solidFill>
                <a:schemeClr val="tx1"/>
              </a:solidFill>
            </a:endParaRPr>
          </a:p>
          <a:p>
            <a:pPr marL="571500" indent="-571500">
              <a:buFont typeface="Arial" panose="020B0604020202020204" pitchFamily="34" charset="0"/>
              <a:buChar char="•"/>
            </a:pPr>
            <a:endParaRPr lang="en-US" altLang="en-US" sz="3000" dirty="0" smtClean="0">
              <a:solidFill>
                <a:schemeClr val="tx1"/>
              </a:solidFill>
            </a:endParaRPr>
          </a:p>
        </p:txBody>
      </p:sp>
      <p:sp>
        <p:nvSpPr>
          <p:cNvPr id="5"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How did we get here?</a:t>
            </a:r>
            <a:endParaRPr lang="en-GB" dirty="0"/>
          </a:p>
        </p:txBody>
      </p:sp>
    </p:spTree>
    <p:extLst>
      <p:ext uri="{BB962C8B-B14F-4D97-AF65-F5344CB8AC3E}">
        <p14:creationId xmlns:p14="http://schemas.microsoft.com/office/powerpoint/2010/main" val="276121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3" y="1113481"/>
            <a:ext cx="9007235" cy="4631039"/>
          </a:xfrm>
          <a:prstGeom prst="rect">
            <a:avLst/>
          </a:prstGeom>
          <a:noFill/>
          <a:ln w="57150" algn="ctr">
            <a:solidFill>
              <a:srgbClr val="0C0C0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Oval 2"/>
          <p:cNvSpPr/>
          <p:nvPr/>
        </p:nvSpPr>
        <p:spPr>
          <a:xfrm>
            <a:off x="179512" y="2492896"/>
            <a:ext cx="3744416" cy="63907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467544" y="4653136"/>
            <a:ext cx="783704" cy="43204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932040" y="4077072"/>
            <a:ext cx="783704" cy="43204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636168" y="4077072"/>
            <a:ext cx="783704" cy="43204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172672" y="4077072"/>
            <a:ext cx="783704" cy="43204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446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4048" y="1989038"/>
            <a:ext cx="3744665" cy="4032250"/>
          </a:xfrm>
        </p:spPr>
        <p:txBody>
          <a:bodyPr rtlCol="0">
            <a:normAutofit/>
          </a:bodyPr>
          <a:lstStyle/>
          <a:p>
            <a:r>
              <a:rPr lang="en-US" altLang="en-US" dirty="0" smtClean="0">
                <a:solidFill>
                  <a:schemeClr val="bg1">
                    <a:lumMod val="50000"/>
                  </a:schemeClr>
                </a:solidFill>
              </a:rPr>
              <a:t>Search for free text (‘search’) or explore via drop down menu</a:t>
            </a:r>
          </a:p>
          <a:p>
            <a:r>
              <a:rPr lang="en-US" altLang="en-US" dirty="0" smtClean="0">
                <a:solidFill>
                  <a:schemeClr val="bg1">
                    <a:lumMod val="50000"/>
                  </a:schemeClr>
                </a:solidFill>
              </a:rPr>
              <a:t>Save to lists</a:t>
            </a:r>
          </a:p>
          <a:p>
            <a:endParaRPr lang="en-US" altLang="en-US" sz="3000" dirty="0">
              <a:solidFill>
                <a:schemeClr val="tx1"/>
              </a:solidFill>
            </a:endParaRPr>
          </a:p>
          <a:p>
            <a:endParaRPr lang="en-US" altLang="en-US" sz="3000" dirty="0">
              <a:solidFill>
                <a:schemeClr val="tx1"/>
              </a:solidFill>
            </a:endParaRPr>
          </a:p>
          <a:p>
            <a:pPr marL="571500" indent="-571500">
              <a:buFont typeface="Arial" panose="020B0604020202020204" pitchFamily="34" charset="0"/>
              <a:buChar char="•"/>
            </a:pPr>
            <a:endParaRPr lang="en-US" altLang="en-US" sz="3000" dirty="0" smtClean="0">
              <a:solidFill>
                <a:schemeClr val="tx1"/>
              </a:solidFill>
            </a:endParaRPr>
          </a:p>
        </p:txBody>
      </p:sp>
      <p:sp>
        <p:nvSpPr>
          <p:cNvPr id="5"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Using Discovery</a:t>
            </a:r>
            <a:endParaRPr lang="en-GB"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0000"/>
          <a:stretch/>
        </p:blipFill>
        <p:spPr bwMode="auto">
          <a:xfrm>
            <a:off x="251520" y="2132856"/>
            <a:ext cx="4324151" cy="4446496"/>
          </a:xfrm>
          <a:prstGeom prst="rect">
            <a:avLst/>
          </a:prstGeom>
          <a:noFill/>
          <a:ln w="57150" algn="ctr">
            <a:solidFill>
              <a:srgbClr val="0C0C0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Oval 5"/>
          <p:cNvSpPr/>
          <p:nvPr/>
        </p:nvSpPr>
        <p:spPr>
          <a:xfrm>
            <a:off x="323528" y="4356104"/>
            <a:ext cx="1287760" cy="720080"/>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700064" y="2132856"/>
            <a:ext cx="783704" cy="28803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359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arch - heart"/>
          <p:cNvPicPr>
            <a:picLocks noChangeAspect="1" noChangeArrowheads="1"/>
          </p:cNvPicPr>
          <p:nvPr/>
        </p:nvPicPr>
        <p:blipFill rotWithShape="1">
          <a:blip r:embed="rId3">
            <a:extLst>
              <a:ext uri="{28A0092B-C50C-407E-A947-70E740481C1C}">
                <a14:useLocalDpi xmlns:a14="http://schemas.microsoft.com/office/drawing/2010/main" val="0"/>
              </a:ext>
            </a:extLst>
          </a:blip>
          <a:srcRect l="102" r="53612" b="4176"/>
          <a:stretch/>
        </p:blipFill>
        <p:spPr bwMode="auto">
          <a:xfrm>
            <a:off x="251520" y="2132856"/>
            <a:ext cx="4335275" cy="4498255"/>
          </a:xfrm>
          <a:prstGeom prst="rect">
            <a:avLst/>
          </a:prstGeom>
          <a:noFill/>
          <a:ln w="57150" algn="ctr">
            <a:solidFill>
              <a:srgbClr val="0C0C0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Using Discovery</a:t>
            </a:r>
            <a:endParaRPr lang="en-GB" dirty="0"/>
          </a:p>
        </p:txBody>
      </p:sp>
      <p:sp>
        <p:nvSpPr>
          <p:cNvPr id="4" name="Subtitle 2"/>
          <p:cNvSpPr txBox="1">
            <a:spLocks/>
          </p:cNvSpPr>
          <p:nvPr/>
        </p:nvSpPr>
        <p:spPr>
          <a:xfrm>
            <a:off x="5004048" y="1989038"/>
            <a:ext cx="3744665" cy="4032250"/>
          </a:xfrm>
          <a:prstGeom prst="rect">
            <a:avLst/>
          </a:prstGeom>
        </p:spPr>
        <p:txBody>
          <a:bodyPr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en-US" dirty="0" smtClean="0">
                <a:solidFill>
                  <a:schemeClr val="bg1">
                    <a:lumMod val="50000"/>
                  </a:schemeClr>
                </a:solidFill>
              </a:rPr>
              <a:t>Produce list of eligible items with study details</a:t>
            </a:r>
          </a:p>
          <a:p>
            <a:pPr marL="0" indent="0">
              <a:buNone/>
            </a:pPr>
            <a:r>
              <a:rPr lang="en-US" altLang="en-US" dirty="0" smtClean="0">
                <a:solidFill>
                  <a:schemeClr val="bg1">
                    <a:lumMod val="50000"/>
                  </a:schemeClr>
                </a:solidFill>
              </a:rPr>
              <a:t>Identify questions and variables</a:t>
            </a:r>
          </a:p>
          <a:p>
            <a:pPr marL="0" indent="0">
              <a:buNone/>
            </a:pPr>
            <a:r>
              <a:rPr lang="en-US" altLang="en-US" dirty="0" smtClean="0">
                <a:solidFill>
                  <a:schemeClr val="bg1">
                    <a:lumMod val="50000"/>
                  </a:schemeClr>
                </a:solidFill>
              </a:rPr>
              <a:t>Refine search by range of attributes </a:t>
            </a:r>
          </a:p>
          <a:p>
            <a:pPr marL="0" indent="0">
              <a:buNone/>
            </a:pPr>
            <a:r>
              <a:rPr lang="en-US" altLang="en-US" dirty="0">
                <a:solidFill>
                  <a:schemeClr val="bg1">
                    <a:lumMod val="50000"/>
                  </a:schemeClr>
                </a:solidFill>
              </a:rPr>
              <a:t>Save search results</a:t>
            </a:r>
          </a:p>
          <a:p>
            <a:pPr marL="0" indent="0">
              <a:buNone/>
            </a:pPr>
            <a:endParaRPr lang="en-US" altLang="en-US" sz="3200" dirty="0" smtClean="0">
              <a:solidFill>
                <a:schemeClr val="bg1">
                  <a:lumMod val="50000"/>
                </a:schemeClr>
              </a:solidFill>
            </a:endParaRPr>
          </a:p>
          <a:p>
            <a:pPr marL="0" indent="0">
              <a:buNone/>
            </a:pPr>
            <a:endParaRPr lang="en-US" altLang="en-US" sz="3200" dirty="0"/>
          </a:p>
          <a:p>
            <a:pPr marL="0" indent="0">
              <a:buNone/>
            </a:pPr>
            <a:endParaRPr lang="en-US" altLang="en-US" sz="3200" dirty="0"/>
          </a:p>
          <a:p>
            <a:endParaRPr lang="en-US" altLang="en-US" sz="3000" dirty="0" smtClean="0"/>
          </a:p>
          <a:p>
            <a:pPr marL="571500" indent="-571500"/>
            <a:endParaRPr lang="en-US" altLang="en-US" sz="3000" dirty="0" smtClean="0"/>
          </a:p>
          <a:p>
            <a:pPr marL="571500" indent="-571500"/>
            <a:endParaRPr lang="en-US" altLang="en-US" sz="3000" dirty="0" smtClean="0"/>
          </a:p>
        </p:txBody>
      </p:sp>
      <p:sp>
        <p:nvSpPr>
          <p:cNvPr id="7" name="Oval 6"/>
          <p:cNvSpPr/>
          <p:nvPr/>
        </p:nvSpPr>
        <p:spPr>
          <a:xfrm>
            <a:off x="1547664" y="3736156"/>
            <a:ext cx="648072" cy="28803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1501241" y="5323296"/>
            <a:ext cx="648072" cy="28803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51520" y="3326197"/>
            <a:ext cx="878891" cy="1614971"/>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547664" y="5639160"/>
            <a:ext cx="3039131" cy="454136"/>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1475656" y="2708920"/>
            <a:ext cx="504056" cy="28803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2195736" y="2132856"/>
            <a:ext cx="648072" cy="28803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475656" y="3429000"/>
            <a:ext cx="1368152" cy="28803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494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Using Discovery</a:t>
            </a:r>
            <a:endParaRPr lang="en-GB" dirty="0"/>
          </a:p>
        </p:txBody>
      </p:sp>
      <p:sp>
        <p:nvSpPr>
          <p:cNvPr id="4" name="Subtitle 2"/>
          <p:cNvSpPr txBox="1">
            <a:spLocks/>
          </p:cNvSpPr>
          <p:nvPr/>
        </p:nvSpPr>
        <p:spPr>
          <a:xfrm>
            <a:off x="5004048" y="1989038"/>
            <a:ext cx="3744665" cy="4032250"/>
          </a:xfrm>
          <a:prstGeom prst="rect">
            <a:avLst/>
          </a:prstGeom>
        </p:spPr>
        <p:txBody>
          <a:bodyPr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en-US" dirty="0" smtClean="0">
                <a:solidFill>
                  <a:schemeClr val="bg1">
                    <a:lumMod val="50000"/>
                  </a:schemeClr>
                </a:solidFill>
              </a:rPr>
              <a:t>See precise question and answer wording</a:t>
            </a:r>
          </a:p>
          <a:p>
            <a:pPr marL="0" indent="0">
              <a:buNone/>
            </a:pPr>
            <a:r>
              <a:rPr lang="en-US" altLang="en-US" dirty="0" smtClean="0">
                <a:solidFill>
                  <a:schemeClr val="bg1">
                    <a:lumMod val="50000"/>
                  </a:schemeClr>
                </a:solidFill>
              </a:rPr>
              <a:t>Identify relevant questionnaire</a:t>
            </a:r>
          </a:p>
          <a:p>
            <a:pPr marL="0" indent="0">
              <a:buNone/>
            </a:pPr>
            <a:r>
              <a:rPr lang="en-US" altLang="en-US" dirty="0" smtClean="0">
                <a:solidFill>
                  <a:schemeClr val="bg1">
                    <a:lumMod val="50000"/>
                  </a:schemeClr>
                </a:solidFill>
              </a:rPr>
              <a:t>View in context of wider questionnaire</a:t>
            </a:r>
            <a:r>
              <a:rPr lang="en-US" altLang="en-US" sz="3200" dirty="0" smtClean="0">
                <a:solidFill>
                  <a:schemeClr val="bg1">
                    <a:lumMod val="50000"/>
                  </a:schemeClr>
                </a:solidFill>
              </a:rPr>
              <a:t> </a:t>
            </a:r>
          </a:p>
          <a:p>
            <a:pPr marL="0" indent="0">
              <a:buNone/>
            </a:pPr>
            <a:r>
              <a:rPr lang="en-US" altLang="en-US" dirty="0" smtClean="0">
                <a:solidFill>
                  <a:schemeClr val="bg1">
                    <a:lumMod val="50000"/>
                  </a:schemeClr>
                </a:solidFill>
              </a:rPr>
              <a:t>Identify related variables</a:t>
            </a:r>
          </a:p>
          <a:p>
            <a:pPr marL="0" indent="0">
              <a:buNone/>
            </a:pPr>
            <a:endParaRPr lang="en-US" altLang="en-US" sz="3200" dirty="0" smtClean="0"/>
          </a:p>
          <a:p>
            <a:pPr marL="0" indent="0">
              <a:buNone/>
            </a:pPr>
            <a:endParaRPr lang="en-US" altLang="en-US" sz="3200" dirty="0"/>
          </a:p>
          <a:p>
            <a:pPr marL="0" indent="0">
              <a:buNone/>
            </a:pPr>
            <a:endParaRPr lang="en-US" altLang="en-US" sz="3000" dirty="0" smtClean="0"/>
          </a:p>
          <a:p>
            <a:pPr marL="571500" indent="-571500"/>
            <a:endParaRPr lang="en-US" altLang="en-US" sz="3000" dirty="0" smtClean="0"/>
          </a:p>
          <a:p>
            <a:pPr marL="571500" indent="-571500"/>
            <a:endParaRPr lang="en-US" altLang="en-US" sz="3000" dirty="0" smtClean="0"/>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90" b="5039"/>
          <a:stretch/>
        </p:blipFill>
        <p:spPr bwMode="auto">
          <a:xfrm>
            <a:off x="179512" y="2062525"/>
            <a:ext cx="4407917" cy="4608513"/>
          </a:xfrm>
          <a:prstGeom prst="rect">
            <a:avLst/>
          </a:prstGeom>
          <a:noFill/>
          <a:ln w="38100" algn="ctr">
            <a:solidFill>
              <a:srgbClr val="0C0C0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 name="Oval 6"/>
          <p:cNvSpPr/>
          <p:nvPr/>
        </p:nvSpPr>
        <p:spPr>
          <a:xfrm>
            <a:off x="1187624" y="3563022"/>
            <a:ext cx="2664296" cy="44204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547936" y="4293096"/>
            <a:ext cx="1071736" cy="658066"/>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323528" y="5085184"/>
            <a:ext cx="3960440" cy="1621290"/>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619672" y="2636912"/>
            <a:ext cx="792088" cy="450309"/>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2483768" y="2132856"/>
            <a:ext cx="1440160" cy="442042"/>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897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Using Discovery</a:t>
            </a:r>
            <a:endParaRPr lang="en-GB" dirty="0"/>
          </a:p>
        </p:txBody>
      </p:sp>
      <p:sp>
        <p:nvSpPr>
          <p:cNvPr id="4" name="Subtitle 2"/>
          <p:cNvSpPr txBox="1">
            <a:spLocks/>
          </p:cNvSpPr>
          <p:nvPr/>
        </p:nvSpPr>
        <p:spPr>
          <a:xfrm>
            <a:off x="5004048" y="1989038"/>
            <a:ext cx="3744665" cy="4032250"/>
          </a:xfrm>
          <a:prstGeom prst="rect">
            <a:avLst/>
          </a:prstGeom>
        </p:spPr>
        <p:txBody>
          <a:bodyPr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en-US" dirty="0" smtClean="0">
                <a:solidFill>
                  <a:schemeClr val="bg1">
                    <a:lumMod val="50000"/>
                  </a:schemeClr>
                </a:solidFill>
              </a:rPr>
              <a:t>Frequency count</a:t>
            </a:r>
          </a:p>
          <a:p>
            <a:pPr marL="0" indent="0">
              <a:buNone/>
            </a:pPr>
            <a:endParaRPr lang="en-US" altLang="en-US" sz="3200" dirty="0"/>
          </a:p>
          <a:p>
            <a:pPr marL="0" indent="0">
              <a:buNone/>
            </a:pPr>
            <a:endParaRPr lang="en-US" altLang="en-US" sz="3200" dirty="0"/>
          </a:p>
          <a:p>
            <a:pPr marL="0" indent="0">
              <a:buNone/>
            </a:pPr>
            <a:endParaRPr lang="en-US" altLang="en-US" sz="3000" dirty="0" smtClean="0"/>
          </a:p>
          <a:p>
            <a:pPr marL="571500" indent="-571500"/>
            <a:endParaRPr lang="en-US" altLang="en-US" sz="3000" dirty="0" smtClean="0"/>
          </a:p>
          <a:p>
            <a:pPr marL="571500" indent="-571500"/>
            <a:endParaRPr lang="en-US" altLang="en-US" sz="3000" dirty="0" smtClean="0"/>
          </a:p>
        </p:txBody>
      </p:sp>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929" t="1452" r="-3929" b="5576"/>
          <a:stretch/>
        </p:blipFill>
        <p:spPr bwMode="auto">
          <a:xfrm>
            <a:off x="179512" y="2132856"/>
            <a:ext cx="4406477" cy="4608512"/>
          </a:xfrm>
          <a:prstGeom prst="rect">
            <a:avLst/>
          </a:prstGeom>
          <a:noFill/>
          <a:ln w="38100" algn="ctr">
            <a:solidFill>
              <a:srgbClr val="00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 name="Oval 6"/>
          <p:cNvSpPr/>
          <p:nvPr/>
        </p:nvSpPr>
        <p:spPr>
          <a:xfrm>
            <a:off x="1619672" y="3861048"/>
            <a:ext cx="792088" cy="1224136"/>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2856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288" y="1989038"/>
            <a:ext cx="8353425" cy="4032250"/>
          </a:xfrm>
        </p:spPr>
        <p:txBody>
          <a:bodyPr rtlCol="0">
            <a:normAutofit/>
          </a:bodyPr>
          <a:lstStyle/>
          <a:p>
            <a:endParaRPr lang="en-US" altLang="en-US" sz="3200" dirty="0" smtClean="0">
              <a:solidFill>
                <a:schemeClr val="tx1"/>
              </a:solidFill>
            </a:endParaRPr>
          </a:p>
          <a:p>
            <a:r>
              <a:rPr lang="en-US" altLang="en-US" sz="3200" dirty="0" smtClean="0">
                <a:solidFill>
                  <a:schemeClr val="bg1">
                    <a:lumMod val="50000"/>
                  </a:schemeClr>
                </a:solidFill>
              </a:rPr>
              <a:t>Currently in beta testing</a:t>
            </a:r>
          </a:p>
          <a:p>
            <a:pPr marL="571500" indent="-571500">
              <a:buFont typeface="Arial" panose="020B0604020202020204" pitchFamily="34" charset="0"/>
              <a:buChar char="•"/>
            </a:pPr>
            <a:r>
              <a:rPr lang="en-US" altLang="en-US" sz="3000" dirty="0" smtClean="0">
                <a:solidFill>
                  <a:schemeClr val="bg1">
                    <a:lumMod val="50000"/>
                  </a:schemeClr>
                </a:solidFill>
              </a:rPr>
              <a:t>Feel free to test – </a:t>
            </a:r>
            <a:r>
              <a:rPr lang="en-US" altLang="en-US" sz="3000" dirty="0" smtClean="0">
                <a:solidFill>
                  <a:schemeClr val="bg1">
                    <a:lumMod val="50000"/>
                  </a:schemeClr>
                </a:solidFill>
                <a:hlinkClick r:id="rId3"/>
              </a:rPr>
              <a:t>www.discovery.closer.ac.uk</a:t>
            </a:r>
            <a:endParaRPr lang="en-US" altLang="en-US" sz="3000" dirty="0" smtClean="0">
              <a:solidFill>
                <a:schemeClr val="bg1">
                  <a:lumMod val="50000"/>
                </a:schemeClr>
              </a:solidFill>
            </a:endParaRPr>
          </a:p>
          <a:p>
            <a:pPr marL="571500" indent="-571500">
              <a:buFont typeface="Arial" panose="020B0604020202020204" pitchFamily="34" charset="0"/>
              <a:buChar char="•"/>
            </a:pPr>
            <a:r>
              <a:rPr lang="en-US" altLang="en-US" sz="3000" dirty="0" smtClean="0">
                <a:solidFill>
                  <a:schemeClr val="bg1">
                    <a:lumMod val="50000"/>
                  </a:schemeClr>
                </a:solidFill>
              </a:rPr>
              <a:t>Feedback welcome – </a:t>
            </a:r>
            <a:r>
              <a:rPr lang="en-US" altLang="en-US" sz="3000" dirty="0" smtClean="0">
                <a:solidFill>
                  <a:schemeClr val="bg1">
                    <a:lumMod val="50000"/>
                  </a:schemeClr>
                </a:solidFill>
                <a:hlinkClick r:id="rId4"/>
              </a:rPr>
              <a:t>closerdiscovery@ucl.ac.uk</a:t>
            </a:r>
            <a:endParaRPr lang="en-US" altLang="en-US" sz="3000" dirty="0" smtClean="0">
              <a:solidFill>
                <a:schemeClr val="bg1">
                  <a:lumMod val="50000"/>
                </a:schemeClr>
              </a:solidFill>
            </a:endParaRPr>
          </a:p>
          <a:p>
            <a:pPr marL="571500" indent="-571500">
              <a:buFont typeface="Arial" panose="020B0604020202020204" pitchFamily="34" charset="0"/>
              <a:buChar char="•"/>
            </a:pPr>
            <a:r>
              <a:rPr lang="en-US" altLang="en-US" sz="3000" dirty="0" smtClean="0">
                <a:solidFill>
                  <a:schemeClr val="bg1">
                    <a:lumMod val="50000"/>
                  </a:schemeClr>
                </a:solidFill>
              </a:rPr>
              <a:t>Full launch later this year </a:t>
            </a:r>
          </a:p>
          <a:p>
            <a:pPr marL="571500" indent="-571500">
              <a:buFont typeface="Arial" panose="020B0604020202020204" pitchFamily="34" charset="0"/>
              <a:buChar char="•"/>
            </a:pPr>
            <a:r>
              <a:rPr lang="en-US" altLang="en-US" sz="3000" dirty="0" smtClean="0">
                <a:solidFill>
                  <a:schemeClr val="bg1">
                    <a:lumMod val="50000"/>
                  </a:schemeClr>
                </a:solidFill>
              </a:rPr>
              <a:t>Full training including webinars</a:t>
            </a:r>
          </a:p>
          <a:p>
            <a:pPr marL="571500" indent="-571500">
              <a:buFont typeface="Arial" panose="020B0604020202020204" pitchFamily="34" charset="0"/>
              <a:buChar char="•"/>
            </a:pPr>
            <a:endParaRPr lang="en-US" altLang="en-US" sz="3000" dirty="0">
              <a:solidFill>
                <a:schemeClr val="tx1"/>
              </a:solidFill>
            </a:endParaRPr>
          </a:p>
          <a:p>
            <a:endParaRPr lang="en-US" altLang="en-US" sz="3000" dirty="0">
              <a:solidFill>
                <a:schemeClr val="tx1"/>
              </a:solidFill>
            </a:endParaRPr>
          </a:p>
          <a:p>
            <a:pPr marL="571500" indent="-571500">
              <a:buFont typeface="Arial" panose="020B0604020202020204" pitchFamily="34" charset="0"/>
              <a:buChar char="•"/>
            </a:pPr>
            <a:endParaRPr lang="en-US" altLang="en-US" sz="3000" dirty="0">
              <a:solidFill>
                <a:schemeClr val="tx1"/>
              </a:solidFill>
            </a:endParaRPr>
          </a:p>
          <a:p>
            <a:pPr marL="571500" indent="-571500">
              <a:buFont typeface="Arial" panose="020B0604020202020204" pitchFamily="34" charset="0"/>
              <a:buChar char="•"/>
            </a:pPr>
            <a:endParaRPr lang="en-US" altLang="en-US" sz="3000" dirty="0" smtClean="0">
              <a:solidFill>
                <a:schemeClr val="tx1"/>
              </a:solidFill>
            </a:endParaRPr>
          </a:p>
        </p:txBody>
      </p:sp>
      <p:sp>
        <p:nvSpPr>
          <p:cNvPr id="5" name="Title 1"/>
          <p:cNvSpPr txBox="1">
            <a:spLocks/>
          </p:cNvSpPr>
          <p:nvPr/>
        </p:nvSpPr>
        <p:spPr>
          <a:xfrm>
            <a:off x="547936" y="557064"/>
            <a:ext cx="7772400" cy="14700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en-GB" dirty="0" smtClean="0"/>
              <a:t>Next steps</a:t>
            </a:r>
            <a:endParaRPr lang="en-GB" dirty="0"/>
          </a:p>
        </p:txBody>
      </p:sp>
    </p:spTree>
    <p:extLst>
      <p:ext uri="{BB962C8B-B14F-4D97-AF65-F5344CB8AC3E}">
        <p14:creationId xmlns:p14="http://schemas.microsoft.com/office/powerpoint/2010/main" val="361819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BAF3F"/>
      </a:accent1>
      <a:accent2>
        <a:srgbClr val="38B449"/>
      </a:accent2>
      <a:accent3>
        <a:srgbClr val="00ADEF"/>
      </a:accent3>
      <a:accent4>
        <a:srgbClr val="65296F"/>
      </a:accent4>
      <a:accent5>
        <a:srgbClr val="EC008B"/>
      </a:accent5>
      <a:accent6>
        <a:srgbClr val="000000"/>
      </a:accent6>
      <a:hlink>
        <a:srgbClr val="00B0F0"/>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3294</TotalTime>
  <Words>479</Words>
  <Application>Microsoft Office PowerPoint</Application>
  <PresentationFormat>On-screen Show (4:3)</PresentationFormat>
  <Paragraphs>103</Paragraphs>
  <Slides>12</Slides>
  <Notes>10</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CLOSER Discovery Alison Park, UCL Institute of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CLOSER? Unique value of longitudinal data …</vt:lpstr>
      <vt:lpstr>… but range of factors inhibiting more use</vt:lpstr>
    </vt:vector>
  </TitlesOfParts>
  <Company>Institute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Claire Battye</dc:creator>
  <cp:lastModifiedBy>Alison Park</cp:lastModifiedBy>
  <cp:revision>233</cp:revision>
  <dcterms:created xsi:type="dcterms:W3CDTF">2013-01-31T15:46:47Z</dcterms:created>
  <dcterms:modified xsi:type="dcterms:W3CDTF">2016-06-30T15:53:01Z</dcterms:modified>
</cp:coreProperties>
</file>