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1" r:id="rId4"/>
    <p:sldId id="258" r:id="rId5"/>
    <p:sldId id="259"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86" y="798"/>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6/20/2016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6/20/2016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6/20/2016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Applying realism</a:t>
            </a:r>
            <a:endParaRPr lang="en-GB" dirty="0"/>
          </a:p>
        </p:txBody>
      </p:sp>
      <p:sp>
        <p:nvSpPr>
          <p:cNvPr id="3" name="Subtitle 2"/>
          <p:cNvSpPr>
            <a:spLocks noGrp="1"/>
          </p:cNvSpPr>
          <p:nvPr>
            <p:ph type="subTitle" idx="1"/>
          </p:nvPr>
        </p:nvSpPr>
        <p:spPr/>
        <p:txBody>
          <a:bodyPr/>
          <a:lstStyle/>
          <a:p>
            <a:r>
              <a:rPr lang="en-GB" dirty="0" smtClean="0"/>
              <a:t>Nick Emmel, Joanne Greenhalgh, and Geoff Wong</a:t>
            </a:r>
            <a:endParaRPr lang="en-GB" dirty="0"/>
          </a:p>
        </p:txBody>
      </p:sp>
    </p:spTree>
    <p:extLst>
      <p:ext uri="{BB962C8B-B14F-4D97-AF65-F5344CB8AC3E}">
        <p14:creationId xmlns:p14="http://schemas.microsoft.com/office/powerpoint/2010/main" val="18360233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three features of an applied realist methodology we want to talk about today</a:t>
            </a:r>
            <a:endParaRPr lang="en-GB" dirty="0"/>
          </a:p>
        </p:txBody>
      </p:sp>
      <p:sp>
        <p:nvSpPr>
          <p:cNvPr id="3" name="Content Placeholder 2"/>
          <p:cNvSpPr>
            <a:spLocks noGrp="1"/>
          </p:cNvSpPr>
          <p:nvPr>
            <p:ph idx="1"/>
          </p:nvPr>
        </p:nvSpPr>
        <p:spPr/>
        <p:txBody>
          <a:bodyPr>
            <a:normAutofit lnSpcReduction="10000"/>
          </a:bodyPr>
          <a:lstStyle/>
          <a:p>
            <a:r>
              <a:rPr lang="en-GB" sz="4800" dirty="0" smtClean="0"/>
              <a:t>Realist methods are theory incarnate</a:t>
            </a:r>
          </a:p>
          <a:p>
            <a:r>
              <a:rPr lang="en-GB" sz="4800" dirty="0" smtClean="0"/>
              <a:t>Explanation depends on context</a:t>
            </a:r>
          </a:p>
          <a:p>
            <a:r>
              <a:rPr lang="en-GB" sz="4800" dirty="0" smtClean="0"/>
              <a:t>Mechanisms are transferable</a:t>
            </a:r>
            <a:endParaRPr lang="en-GB" sz="4800" dirty="0"/>
          </a:p>
        </p:txBody>
      </p:sp>
    </p:spTree>
    <p:extLst>
      <p:ext uri="{BB962C8B-B14F-4D97-AF65-F5344CB8AC3E}">
        <p14:creationId xmlns:p14="http://schemas.microsoft.com/office/powerpoint/2010/main" val="310191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1020" y="1158156"/>
            <a:ext cx="7056784" cy="5262979"/>
          </a:xfrm>
          <a:prstGeom prst="rect">
            <a:avLst/>
          </a:prstGeom>
          <a:noFill/>
        </p:spPr>
        <p:txBody>
          <a:bodyPr wrap="square" rtlCol="0">
            <a:spAutoFit/>
          </a:bodyPr>
          <a:lstStyle/>
          <a:p>
            <a:r>
              <a:rPr lang="en-GB" sz="2800" dirty="0"/>
              <a:t>Concepts, meaning, and intentions are as real as rocks; they are just not as accessible to direct observation and description as rocks. In this way they are like quarks, black holes, the meteor impact that supposedly killed the dinosaurs, or William Shakespeare: we have no way of directly observing them, and our claims about them are based on a variety of sorts of indirect evidence</a:t>
            </a:r>
            <a:r>
              <a:rPr lang="en-GB" sz="2800" dirty="0" smtClean="0"/>
              <a:t>. (Maxwell, 2013:18)</a:t>
            </a:r>
            <a:endParaRPr lang="en-GB" sz="2800" dirty="0"/>
          </a:p>
          <a:p>
            <a:endParaRPr lang="en-GB" sz="2800" dirty="0"/>
          </a:p>
        </p:txBody>
      </p:sp>
    </p:spTree>
    <p:extLst>
      <p:ext uri="{BB962C8B-B14F-4D97-AF65-F5344CB8AC3E}">
        <p14:creationId xmlns:p14="http://schemas.microsoft.com/office/powerpoint/2010/main" val="1963520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37930" y="5901256"/>
            <a:ext cx="9846365" cy="523220"/>
          </a:xfrm>
          <a:prstGeom prst="rect">
            <a:avLst/>
          </a:prstGeom>
          <a:noFill/>
        </p:spPr>
        <p:txBody>
          <a:bodyPr wrap="square" rtlCol="0">
            <a:spAutoFit/>
          </a:bodyPr>
          <a:lstStyle/>
          <a:p>
            <a:r>
              <a:rPr lang="en-GB" sz="2800" b="1" dirty="0" smtClean="0"/>
              <a:t>The context, mechanism, outcome (CMO) configuration</a:t>
            </a:r>
            <a:r>
              <a:rPr lang="en-GB" sz="2800" dirty="0" smtClean="0"/>
              <a:t> </a:t>
            </a:r>
            <a:endParaRPr lang="en-GB" sz="2800" dirty="0"/>
          </a:p>
        </p:txBody>
      </p:sp>
      <p:grpSp>
        <p:nvGrpSpPr>
          <p:cNvPr id="2" name="Group 1"/>
          <p:cNvGrpSpPr/>
          <p:nvPr/>
        </p:nvGrpSpPr>
        <p:grpSpPr>
          <a:xfrm>
            <a:off x="-229673" y="1464647"/>
            <a:ext cx="10049464" cy="2398643"/>
            <a:chOff x="-229673" y="1464647"/>
            <a:chExt cx="10049464" cy="2398643"/>
          </a:xfrm>
        </p:grpSpPr>
        <p:sp>
          <p:nvSpPr>
            <p:cNvPr id="4" name="TextBox 3"/>
            <p:cNvSpPr txBox="1"/>
            <p:nvPr/>
          </p:nvSpPr>
          <p:spPr>
            <a:xfrm>
              <a:off x="-229673" y="2422980"/>
              <a:ext cx="3361386" cy="369332"/>
            </a:xfrm>
            <a:prstGeom prst="rect">
              <a:avLst/>
            </a:prstGeom>
            <a:noFill/>
          </p:spPr>
          <p:txBody>
            <a:bodyPr wrap="square" rtlCol="0">
              <a:spAutoFit/>
            </a:bodyPr>
            <a:lstStyle/>
            <a:p>
              <a:pPr lvl="1">
                <a:spcBef>
                  <a:spcPct val="50000"/>
                </a:spcBef>
              </a:pPr>
              <a:r>
                <a:rPr lang="en-GB" dirty="0" smtClean="0"/>
                <a:t>A MODEL OF CAUSATION</a:t>
              </a:r>
              <a:endParaRPr lang="en-GB" dirty="0"/>
            </a:p>
          </p:txBody>
        </p:sp>
        <p:grpSp>
          <p:nvGrpSpPr>
            <p:cNvPr id="13" name="Group 12"/>
            <p:cNvGrpSpPr/>
            <p:nvPr/>
          </p:nvGrpSpPr>
          <p:grpSpPr>
            <a:xfrm>
              <a:off x="3591270" y="1464647"/>
              <a:ext cx="4916557" cy="2398643"/>
              <a:chOff x="2610678" y="1895061"/>
              <a:chExt cx="4916557" cy="2398643"/>
            </a:xfrm>
          </p:grpSpPr>
          <p:sp>
            <p:nvSpPr>
              <p:cNvPr id="5" name="Oval 4"/>
              <p:cNvSpPr/>
              <p:nvPr/>
            </p:nvSpPr>
            <p:spPr>
              <a:xfrm>
                <a:off x="2610678" y="1895061"/>
                <a:ext cx="4916557" cy="2398643"/>
              </a:xfrm>
              <a:prstGeom prst="ellipse">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Straight Arrow Connector 6"/>
              <p:cNvCxnSpPr/>
              <p:nvPr/>
            </p:nvCxnSpPr>
            <p:spPr>
              <a:xfrm flipV="1">
                <a:off x="3379304" y="2981739"/>
                <a:ext cx="3445566" cy="11264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969565" y="2213113"/>
                <a:ext cx="0" cy="82494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8" name="TextBox 17"/>
            <p:cNvSpPr txBox="1"/>
            <p:nvPr/>
          </p:nvSpPr>
          <p:spPr>
            <a:xfrm>
              <a:off x="6241705" y="1782699"/>
              <a:ext cx="1855304" cy="369332"/>
            </a:xfrm>
            <a:prstGeom prst="rect">
              <a:avLst/>
            </a:prstGeom>
            <a:noFill/>
          </p:spPr>
          <p:txBody>
            <a:bodyPr wrap="square" rtlCol="0">
              <a:spAutoFit/>
            </a:bodyPr>
            <a:lstStyle/>
            <a:p>
              <a:r>
                <a:rPr lang="en-GB" dirty="0" smtClean="0"/>
                <a:t>Mechanism</a:t>
              </a:r>
              <a:endParaRPr lang="en-GB" dirty="0"/>
            </a:p>
          </p:txBody>
        </p:sp>
        <p:sp>
          <p:nvSpPr>
            <p:cNvPr id="19" name="TextBox 18"/>
            <p:cNvSpPr txBox="1"/>
            <p:nvPr/>
          </p:nvSpPr>
          <p:spPr>
            <a:xfrm>
              <a:off x="5473079" y="2975395"/>
              <a:ext cx="1842052" cy="371061"/>
            </a:xfrm>
            <a:prstGeom prst="rect">
              <a:avLst/>
            </a:prstGeom>
            <a:noFill/>
          </p:spPr>
          <p:txBody>
            <a:bodyPr wrap="square" rtlCol="0">
              <a:spAutoFit/>
            </a:bodyPr>
            <a:lstStyle/>
            <a:p>
              <a:r>
                <a:rPr lang="en-GB" dirty="0" smtClean="0"/>
                <a:t>Regularity</a:t>
              </a:r>
              <a:endParaRPr lang="en-GB" dirty="0"/>
            </a:p>
          </p:txBody>
        </p:sp>
        <p:sp>
          <p:nvSpPr>
            <p:cNvPr id="20" name="TextBox 19"/>
            <p:cNvSpPr txBox="1"/>
            <p:nvPr/>
          </p:nvSpPr>
          <p:spPr>
            <a:xfrm>
              <a:off x="8097009" y="1598033"/>
              <a:ext cx="1722782" cy="369332"/>
            </a:xfrm>
            <a:prstGeom prst="rect">
              <a:avLst/>
            </a:prstGeom>
            <a:noFill/>
          </p:spPr>
          <p:txBody>
            <a:bodyPr wrap="square" rtlCol="0">
              <a:spAutoFit/>
            </a:bodyPr>
            <a:lstStyle/>
            <a:p>
              <a:r>
                <a:rPr lang="en-GB" dirty="0" smtClean="0"/>
                <a:t>Context</a:t>
              </a:r>
              <a:endParaRPr lang="en-GB" dirty="0"/>
            </a:p>
          </p:txBody>
        </p:sp>
      </p:grpSp>
      <p:sp>
        <p:nvSpPr>
          <p:cNvPr id="21" name="TextBox 20"/>
          <p:cNvSpPr txBox="1"/>
          <p:nvPr/>
        </p:nvSpPr>
        <p:spPr>
          <a:xfrm>
            <a:off x="155037" y="106773"/>
            <a:ext cx="8971722" cy="1477328"/>
          </a:xfrm>
          <a:prstGeom prst="rect">
            <a:avLst/>
          </a:prstGeom>
          <a:noFill/>
        </p:spPr>
        <p:txBody>
          <a:bodyPr wrap="square" rtlCol="0">
            <a:spAutoFit/>
          </a:bodyPr>
          <a:lstStyle/>
          <a:p>
            <a:r>
              <a:rPr lang="en-GB" dirty="0" smtClean="0"/>
              <a:t>A LOGIC OF ANALYSIS: The CMO configuration is a </a:t>
            </a:r>
            <a:r>
              <a:rPr lang="en-GB" dirty="0"/>
              <a:t>heuristic </a:t>
            </a:r>
            <a:r>
              <a:rPr lang="en-GB" dirty="0" smtClean="0"/>
              <a:t>device, the basic ingredients of realist social explanation. It reminds </a:t>
            </a:r>
            <a:r>
              <a:rPr lang="en-GB" dirty="0"/>
              <a:t>us to fill in the realist question ‘What works, for whom, in which circumstances and </a:t>
            </a:r>
            <a:r>
              <a:rPr lang="en-GB" b="1" dirty="0"/>
              <a:t>why</a:t>
            </a:r>
            <a:r>
              <a:rPr lang="en-GB" dirty="0"/>
              <a:t>?’ (Pawson and Tilley, 1997; Pawson, 2013)</a:t>
            </a:r>
          </a:p>
          <a:p>
            <a:endParaRPr lang="en-GB" dirty="0"/>
          </a:p>
        </p:txBody>
      </p:sp>
      <p:grpSp>
        <p:nvGrpSpPr>
          <p:cNvPr id="35" name="Group 34"/>
          <p:cNvGrpSpPr/>
          <p:nvPr/>
        </p:nvGrpSpPr>
        <p:grpSpPr>
          <a:xfrm>
            <a:off x="4675997" y="4381075"/>
            <a:ext cx="2693271" cy="1383169"/>
            <a:chOff x="1554051" y="4225580"/>
            <a:chExt cx="2693271" cy="1383169"/>
          </a:xfrm>
        </p:grpSpPr>
        <p:grpSp>
          <p:nvGrpSpPr>
            <p:cNvPr id="14" name="Group 13"/>
            <p:cNvGrpSpPr/>
            <p:nvPr/>
          </p:nvGrpSpPr>
          <p:grpSpPr>
            <a:xfrm>
              <a:off x="1554051" y="4225580"/>
              <a:ext cx="2236071" cy="925969"/>
              <a:chOff x="2610678" y="1895061"/>
              <a:chExt cx="4916557" cy="2398643"/>
            </a:xfrm>
          </p:grpSpPr>
          <p:sp>
            <p:nvSpPr>
              <p:cNvPr id="15" name="Oval 14"/>
              <p:cNvSpPr/>
              <p:nvPr/>
            </p:nvSpPr>
            <p:spPr>
              <a:xfrm>
                <a:off x="2610678" y="1895061"/>
                <a:ext cx="4916557" cy="2398643"/>
              </a:xfrm>
              <a:prstGeom prst="ellipse">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6" name="Straight Arrow Connector 15"/>
              <p:cNvCxnSpPr/>
              <p:nvPr/>
            </p:nvCxnSpPr>
            <p:spPr>
              <a:xfrm flipV="1">
                <a:off x="3379304" y="2981739"/>
                <a:ext cx="3445566" cy="11264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969565" y="2213113"/>
                <a:ext cx="0" cy="82494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23" name="Group 22"/>
            <p:cNvGrpSpPr/>
            <p:nvPr/>
          </p:nvGrpSpPr>
          <p:grpSpPr>
            <a:xfrm>
              <a:off x="1706451" y="4377980"/>
              <a:ext cx="2236071" cy="925969"/>
              <a:chOff x="2610678" y="1895061"/>
              <a:chExt cx="4916557" cy="2398643"/>
            </a:xfrm>
          </p:grpSpPr>
          <p:sp>
            <p:nvSpPr>
              <p:cNvPr id="24" name="Oval 23"/>
              <p:cNvSpPr/>
              <p:nvPr/>
            </p:nvSpPr>
            <p:spPr>
              <a:xfrm>
                <a:off x="2610678" y="1895061"/>
                <a:ext cx="4916557" cy="2398643"/>
              </a:xfrm>
              <a:prstGeom prst="ellipse">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5" name="Straight Arrow Connector 24"/>
              <p:cNvCxnSpPr/>
              <p:nvPr/>
            </p:nvCxnSpPr>
            <p:spPr>
              <a:xfrm flipV="1">
                <a:off x="3379304" y="2981739"/>
                <a:ext cx="3445566" cy="11264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4969565" y="2213113"/>
                <a:ext cx="0" cy="82494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p:nvGrpSpPr>
          <p:grpSpPr>
            <a:xfrm>
              <a:off x="1858851" y="4530380"/>
              <a:ext cx="2236071" cy="925969"/>
              <a:chOff x="2610678" y="1895061"/>
              <a:chExt cx="4916557" cy="2398643"/>
            </a:xfrm>
          </p:grpSpPr>
          <p:sp>
            <p:nvSpPr>
              <p:cNvPr id="28" name="Oval 27"/>
              <p:cNvSpPr/>
              <p:nvPr/>
            </p:nvSpPr>
            <p:spPr>
              <a:xfrm>
                <a:off x="2610678" y="1895061"/>
                <a:ext cx="4916557" cy="2398643"/>
              </a:xfrm>
              <a:prstGeom prst="ellipse">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9" name="Straight Arrow Connector 28"/>
              <p:cNvCxnSpPr/>
              <p:nvPr/>
            </p:nvCxnSpPr>
            <p:spPr>
              <a:xfrm flipV="1">
                <a:off x="3379304" y="2981739"/>
                <a:ext cx="3445566" cy="11264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4969565" y="2213113"/>
                <a:ext cx="0" cy="82494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31" name="Group 30"/>
            <p:cNvGrpSpPr/>
            <p:nvPr/>
          </p:nvGrpSpPr>
          <p:grpSpPr>
            <a:xfrm>
              <a:off x="2011251" y="4682780"/>
              <a:ext cx="2236071" cy="925969"/>
              <a:chOff x="2610678" y="1895061"/>
              <a:chExt cx="4916557" cy="2398643"/>
            </a:xfrm>
          </p:grpSpPr>
          <p:sp>
            <p:nvSpPr>
              <p:cNvPr id="32" name="Oval 31"/>
              <p:cNvSpPr/>
              <p:nvPr/>
            </p:nvSpPr>
            <p:spPr>
              <a:xfrm>
                <a:off x="2610678" y="1895061"/>
                <a:ext cx="4916557" cy="2398643"/>
              </a:xfrm>
              <a:prstGeom prst="ellipse">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3" name="Straight Arrow Connector 32"/>
              <p:cNvCxnSpPr/>
              <p:nvPr/>
            </p:nvCxnSpPr>
            <p:spPr>
              <a:xfrm flipV="1">
                <a:off x="3379304" y="2981739"/>
                <a:ext cx="3445566" cy="11264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4969565" y="2213113"/>
                <a:ext cx="0" cy="82494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sp>
        <p:nvSpPr>
          <p:cNvPr id="36" name="TextBox 35"/>
          <p:cNvSpPr txBox="1"/>
          <p:nvPr/>
        </p:nvSpPr>
        <p:spPr>
          <a:xfrm>
            <a:off x="502276" y="4800575"/>
            <a:ext cx="2949262" cy="923330"/>
          </a:xfrm>
          <a:prstGeom prst="rect">
            <a:avLst/>
          </a:prstGeom>
          <a:noFill/>
        </p:spPr>
        <p:txBody>
          <a:bodyPr wrap="square" rtlCol="0">
            <a:spAutoFit/>
          </a:bodyPr>
          <a:lstStyle/>
          <a:p>
            <a:pPr marL="0" lvl="1"/>
            <a:r>
              <a:rPr lang="en-GB" altLang="en-US" dirty="0" smtClean="0">
                <a:cs typeface="Arial" charset="0"/>
              </a:rPr>
              <a:t>A BASIS FOR TRANSFERABLE LESSONS</a:t>
            </a:r>
            <a:endParaRPr lang="en-GB" altLang="en-US" dirty="0">
              <a:cs typeface="Arial" charset="0"/>
            </a:endParaRPr>
          </a:p>
          <a:p>
            <a:endParaRPr lang="en-GB" dirty="0"/>
          </a:p>
        </p:txBody>
      </p:sp>
      <p:grpSp>
        <p:nvGrpSpPr>
          <p:cNvPr id="6" name="Group 5"/>
          <p:cNvGrpSpPr/>
          <p:nvPr/>
        </p:nvGrpSpPr>
        <p:grpSpPr>
          <a:xfrm>
            <a:off x="1910577" y="2663968"/>
            <a:ext cx="3883455" cy="1869507"/>
            <a:chOff x="1910577" y="2663968"/>
            <a:chExt cx="3883455" cy="1869507"/>
          </a:xfrm>
        </p:grpSpPr>
        <p:sp>
          <p:nvSpPr>
            <p:cNvPr id="38" name="Hexagon 37"/>
            <p:cNvSpPr/>
            <p:nvPr/>
          </p:nvSpPr>
          <p:spPr bwMode="auto">
            <a:xfrm>
              <a:off x="1910577" y="3094573"/>
              <a:ext cx="1680693" cy="1438902"/>
            </a:xfrm>
            <a:prstGeom prst="hexagon">
              <a:avLst/>
            </a:prstGeom>
            <a:solidFill>
              <a:schemeClr val="tx1">
                <a:lumMod val="10000"/>
                <a:lumOff val="90000"/>
              </a:schemeClr>
            </a:solidFill>
            <a:ln w="3175" cap="flat" cmpd="sng" algn="ctr">
              <a:solidFill>
                <a:schemeClr val="tx1"/>
              </a:solidFill>
              <a:prstDash val="solid"/>
              <a:round/>
              <a:headEnd type="none" w="med" len="med"/>
              <a:tailEnd type="none" w="med" len="med"/>
            </a:ln>
            <a:effectLst/>
            <a:ex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GB" sz="2000" b="1" i="0" u="none" strike="noStrike" cap="none" normalizeH="0" baseline="0" dirty="0" smtClean="0">
                <a:ln>
                  <a:noFill/>
                </a:ln>
                <a:solidFill>
                  <a:schemeClr val="tx1"/>
                </a:solidFill>
                <a:effectLst/>
                <a:latin typeface="Arial" charset="0"/>
              </a:endParaRPr>
            </a:p>
            <a:p>
              <a:pPr marL="0" marR="0" indent="0" algn="l" defTabSz="914400" rtl="0" eaLnBrk="1" fontAlgn="base" latinLnBrk="0" hangingPunct="1">
                <a:lnSpc>
                  <a:spcPct val="100000"/>
                </a:lnSpc>
                <a:spcBef>
                  <a:spcPct val="2000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charset="0"/>
                </a:rPr>
                <a:t>RESOURCE</a:t>
              </a:r>
            </a:p>
          </p:txBody>
        </p:sp>
        <p:cxnSp>
          <p:nvCxnSpPr>
            <p:cNvPr id="40" name="Straight Arrow Connector 39"/>
            <p:cNvCxnSpPr/>
            <p:nvPr/>
          </p:nvCxnSpPr>
          <p:spPr>
            <a:xfrm flipV="1">
              <a:off x="3591270" y="2663968"/>
              <a:ext cx="2202762" cy="99363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8" name="Group 7"/>
          <p:cNvGrpSpPr/>
          <p:nvPr/>
        </p:nvGrpSpPr>
        <p:grpSpPr>
          <a:xfrm>
            <a:off x="7672939" y="3606402"/>
            <a:ext cx="1943169" cy="1079474"/>
            <a:chOff x="7672939" y="3606402"/>
            <a:chExt cx="1943169" cy="1079474"/>
          </a:xfrm>
        </p:grpSpPr>
        <p:sp>
          <p:nvSpPr>
            <p:cNvPr id="41" name="Cloud Callout 40"/>
            <p:cNvSpPr/>
            <p:nvPr/>
          </p:nvSpPr>
          <p:spPr bwMode="auto">
            <a:xfrm>
              <a:off x="7672939" y="3606402"/>
              <a:ext cx="1943169" cy="1079474"/>
            </a:xfrm>
            <a:prstGeom prst="cloudCallout">
              <a:avLst>
                <a:gd name="adj1" fmla="val -136819"/>
                <a:gd name="adj2" fmla="val -131970"/>
              </a:avLst>
            </a:prstGeom>
            <a:solidFill>
              <a:schemeClr val="tx1">
                <a:lumMod val="10000"/>
                <a:lumOff val="90000"/>
              </a:schemeClr>
            </a:solidFill>
            <a:ln w="3175" cap="flat" cmpd="sng" algn="ctr">
              <a:solidFill>
                <a:schemeClr val="tx1"/>
              </a:solidFill>
              <a:prstDash val="solid"/>
              <a:round/>
              <a:headEnd type="none" w="med" len="med"/>
              <a:tailEnd type="none" w="med" len="med"/>
            </a:ln>
            <a:effectLst/>
            <a:extLst/>
          </p:spPr>
          <p:txBody>
            <a:bodyPr vert="horz" wrap="square" lIns="0" tIns="0" rIns="0" bIns="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GB" sz="2000" b="1" i="0" u="none" strike="noStrike" cap="none" normalizeH="0" baseline="0" dirty="0" smtClean="0">
                <a:ln>
                  <a:noFill/>
                </a:ln>
                <a:solidFill>
                  <a:schemeClr val="tx1"/>
                </a:solidFill>
                <a:effectLst/>
                <a:latin typeface="Arial" charset="0"/>
              </a:endParaRPr>
            </a:p>
            <a:p>
              <a:pPr marL="0" marR="0" indent="0" algn="l" defTabSz="914400" rtl="0" eaLnBrk="1" fontAlgn="base" latinLnBrk="0" hangingPunct="1">
                <a:lnSpc>
                  <a:spcPct val="100000"/>
                </a:lnSpc>
                <a:spcBef>
                  <a:spcPct val="20000"/>
                </a:spcBef>
                <a:spcAft>
                  <a:spcPct val="0"/>
                </a:spcAft>
                <a:buClrTx/>
                <a:buSzTx/>
                <a:buFontTx/>
                <a:buNone/>
                <a:tabLst/>
              </a:pPr>
              <a:endParaRPr lang="en-GB" sz="2000" b="1" dirty="0">
                <a:latin typeface="Arial" charset="0"/>
              </a:endParaRPr>
            </a:p>
            <a:p>
              <a:pPr marL="0" marR="0" indent="0" algn="l"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dirty="0" smtClean="0">
                  <a:ln>
                    <a:noFill/>
                  </a:ln>
                  <a:solidFill>
                    <a:schemeClr val="tx1"/>
                  </a:solidFill>
                  <a:effectLst/>
                  <a:latin typeface="Arial" charset="0"/>
                </a:rPr>
                <a:t>  </a:t>
              </a:r>
              <a:endParaRPr kumimoji="0" lang="en-GB" sz="1600" i="0" u="none" strike="noStrike" cap="none" normalizeH="0" baseline="0" dirty="0" smtClean="0">
                <a:ln>
                  <a:noFill/>
                </a:ln>
                <a:solidFill>
                  <a:schemeClr val="tx1"/>
                </a:solidFill>
                <a:effectLst/>
                <a:latin typeface="Arial" charset="0"/>
              </a:endParaRPr>
            </a:p>
          </p:txBody>
        </p:sp>
        <p:sp>
          <p:nvSpPr>
            <p:cNvPr id="42" name="TextBox 41"/>
            <p:cNvSpPr txBox="1"/>
            <p:nvPr/>
          </p:nvSpPr>
          <p:spPr>
            <a:xfrm>
              <a:off x="7805463" y="3992451"/>
              <a:ext cx="1590260" cy="615553"/>
            </a:xfrm>
            <a:prstGeom prst="rect">
              <a:avLst/>
            </a:prstGeom>
            <a:noFill/>
          </p:spPr>
          <p:txBody>
            <a:bodyPr wrap="square" rtlCol="0">
              <a:spAutoFit/>
            </a:bodyPr>
            <a:lstStyle/>
            <a:p>
              <a:r>
                <a:rPr lang="en-GB" sz="1600" b="1" dirty="0">
                  <a:latin typeface="Arial" charset="0"/>
                </a:rPr>
                <a:t>REASONING</a:t>
              </a:r>
            </a:p>
            <a:p>
              <a:endParaRPr lang="en-GB" dirty="0"/>
            </a:p>
          </p:txBody>
        </p:sp>
      </p:grpSp>
    </p:spTree>
    <p:extLst>
      <p:ext uri="{BB962C8B-B14F-4D97-AF65-F5344CB8AC3E}">
        <p14:creationId xmlns:p14="http://schemas.microsoft.com/office/powerpoint/2010/main" val="1817994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3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18320" y="625996"/>
            <a:ext cx="7272808" cy="4832092"/>
          </a:xfrm>
          <a:prstGeom prst="rect">
            <a:avLst/>
          </a:prstGeom>
          <a:noFill/>
        </p:spPr>
        <p:txBody>
          <a:bodyPr wrap="square" rtlCol="0">
            <a:spAutoFit/>
          </a:bodyPr>
          <a:lstStyle/>
          <a:p>
            <a:r>
              <a:rPr lang="en-GB" sz="2800" dirty="0"/>
              <a:t>Discovery does not go up or down, but follows a zig-zag path, prodded by counterexamples, it moves from the naïve conjecture to the premises and then turns back again to delete the naïve conjecture and replace it by the theorem. Naïve conjecture and counter examples do not appear in the fully fledged [inferential] structure; the zig-zag of discovery cannot be discerned in the </a:t>
            </a:r>
            <a:r>
              <a:rPr lang="en-GB" sz="2800" dirty="0" smtClean="0"/>
              <a:t>end-product […] our proofs do not prove’ (</a:t>
            </a:r>
            <a:r>
              <a:rPr lang="en-GB" sz="2800" dirty="0" err="1" smtClean="0"/>
              <a:t>Lakatos</a:t>
            </a:r>
            <a:r>
              <a:rPr lang="en-GB" sz="2800" dirty="0" smtClean="0"/>
              <a:t>, 1976:42;75)</a:t>
            </a:r>
            <a:endParaRPr lang="en-GB" sz="2800" dirty="0"/>
          </a:p>
        </p:txBody>
      </p:sp>
    </p:spTree>
    <p:extLst>
      <p:ext uri="{BB962C8B-B14F-4D97-AF65-F5344CB8AC3E}">
        <p14:creationId xmlns:p14="http://schemas.microsoft.com/office/powerpoint/2010/main" val="28140050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Arrow Connector 14"/>
          <p:cNvCxnSpPr/>
          <p:nvPr/>
        </p:nvCxnSpPr>
        <p:spPr>
          <a:xfrm>
            <a:off x="3762680" y="5814550"/>
            <a:ext cx="2154799" cy="914157"/>
          </a:xfrm>
          <a:prstGeom prst="straightConnector1">
            <a:avLst/>
          </a:prstGeom>
          <a:ln>
            <a:solidFill>
              <a:schemeClr val="tx1"/>
            </a:solidFill>
            <a:prstDash val="dash"/>
            <a:tailEnd type="arrow"/>
          </a:ln>
        </p:spPr>
        <p:style>
          <a:lnRef idx="3">
            <a:schemeClr val="dk1"/>
          </a:lnRef>
          <a:fillRef idx="0">
            <a:schemeClr val="dk1"/>
          </a:fillRef>
          <a:effectRef idx="2">
            <a:schemeClr val="dk1"/>
          </a:effectRef>
          <a:fontRef idx="minor">
            <a:schemeClr val="tx1"/>
          </a:fontRef>
        </p:style>
      </p:cxnSp>
      <p:sp>
        <p:nvSpPr>
          <p:cNvPr id="32" name="TextBox 31"/>
          <p:cNvSpPr txBox="1"/>
          <p:nvPr/>
        </p:nvSpPr>
        <p:spPr>
          <a:xfrm>
            <a:off x="190500" y="-16097"/>
            <a:ext cx="8613214" cy="343492"/>
          </a:xfrm>
          <a:prstGeom prst="rect">
            <a:avLst/>
          </a:prstGeom>
          <a:noFill/>
        </p:spPr>
        <p:txBody>
          <a:bodyPr wrap="square" rtlCol="0">
            <a:spAutoFit/>
          </a:bodyPr>
          <a:lstStyle/>
          <a:p>
            <a:r>
              <a:rPr lang="en-GB" sz="1632" b="1" dirty="0"/>
              <a:t>The schema of the zigzag of </a:t>
            </a:r>
            <a:r>
              <a:rPr lang="en-GB" sz="1632" b="1" dirty="0" smtClean="0"/>
              <a:t>realist </a:t>
            </a:r>
            <a:r>
              <a:rPr lang="en-GB" sz="1632" b="1" dirty="0"/>
              <a:t>research</a:t>
            </a:r>
          </a:p>
        </p:txBody>
      </p:sp>
      <p:sp>
        <p:nvSpPr>
          <p:cNvPr id="29" name="TextBox 28"/>
          <p:cNvSpPr txBox="1"/>
          <p:nvPr/>
        </p:nvSpPr>
        <p:spPr>
          <a:xfrm>
            <a:off x="3714050" y="387987"/>
            <a:ext cx="4274250" cy="1096967"/>
          </a:xfrm>
          <a:prstGeom prst="rect">
            <a:avLst/>
          </a:prstGeom>
          <a:noFill/>
        </p:spPr>
        <p:txBody>
          <a:bodyPr wrap="square" rtlCol="0">
            <a:spAutoFit/>
          </a:bodyPr>
          <a:lstStyle/>
          <a:p>
            <a:r>
              <a:rPr lang="en-GB" sz="1632" dirty="0"/>
              <a:t>Searching a flat hierarchy of </a:t>
            </a:r>
            <a:r>
              <a:rPr lang="en-GB" sz="1632" dirty="0" smtClean="0"/>
              <a:t>evidence—surfacing / garnering / outing </a:t>
            </a:r>
            <a:r>
              <a:rPr lang="en-GB" sz="1632" dirty="0"/>
              <a:t>theories of the middle range—a bundles of hypotheses to test</a:t>
            </a:r>
          </a:p>
        </p:txBody>
      </p:sp>
      <p:cxnSp>
        <p:nvCxnSpPr>
          <p:cNvPr id="33" name="Straight Arrow Connector 32"/>
          <p:cNvCxnSpPr/>
          <p:nvPr/>
        </p:nvCxnSpPr>
        <p:spPr>
          <a:xfrm flipH="1">
            <a:off x="3827976" y="1218431"/>
            <a:ext cx="1697720" cy="652969"/>
          </a:xfrm>
          <a:prstGeom prst="straightConnector1">
            <a:avLst/>
          </a:prstGeom>
          <a:ln>
            <a:solidFill>
              <a:schemeClr val="tx1"/>
            </a:solidFill>
            <a:prstDash val="dash"/>
            <a:tailEnd type="arrow"/>
          </a:ln>
        </p:spPr>
        <p:style>
          <a:lnRef idx="3">
            <a:schemeClr val="dk1"/>
          </a:lnRef>
          <a:fillRef idx="0">
            <a:schemeClr val="dk1"/>
          </a:fillRef>
          <a:effectRef idx="2">
            <a:schemeClr val="dk1"/>
          </a:effectRef>
          <a:fontRef idx="minor">
            <a:schemeClr val="tx1"/>
          </a:fontRef>
        </p:style>
      </p:cxnSp>
      <p:grpSp>
        <p:nvGrpSpPr>
          <p:cNvPr id="41" name="Group 40"/>
          <p:cNvGrpSpPr/>
          <p:nvPr/>
        </p:nvGrpSpPr>
        <p:grpSpPr>
          <a:xfrm>
            <a:off x="1991544" y="5559469"/>
            <a:ext cx="6886882" cy="343492"/>
            <a:chOff x="1825417" y="6120352"/>
            <a:chExt cx="7594700" cy="378795"/>
          </a:xfrm>
        </p:grpSpPr>
        <p:cxnSp>
          <p:nvCxnSpPr>
            <p:cNvPr id="20" name="Straight Connector 19"/>
            <p:cNvCxnSpPr/>
            <p:nvPr/>
          </p:nvCxnSpPr>
          <p:spPr>
            <a:xfrm flipV="1">
              <a:off x="1825417" y="6301705"/>
              <a:ext cx="5733588" cy="99942"/>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sp>
          <p:nvSpPr>
            <p:cNvPr id="26" name="TextBox 25"/>
            <p:cNvSpPr txBox="1"/>
            <p:nvPr/>
          </p:nvSpPr>
          <p:spPr>
            <a:xfrm>
              <a:off x="7475901" y="6120352"/>
              <a:ext cx="1944216" cy="378795"/>
            </a:xfrm>
            <a:prstGeom prst="rect">
              <a:avLst/>
            </a:prstGeom>
            <a:noFill/>
          </p:spPr>
          <p:txBody>
            <a:bodyPr wrap="square" rtlCol="0">
              <a:spAutoFit/>
            </a:bodyPr>
            <a:lstStyle/>
            <a:p>
              <a:r>
                <a:rPr lang="en-GB" sz="1632" dirty="0"/>
                <a:t>RESOURCES</a:t>
              </a:r>
            </a:p>
          </p:txBody>
        </p:sp>
      </p:grpSp>
      <p:grpSp>
        <p:nvGrpSpPr>
          <p:cNvPr id="39" name="Group 38"/>
          <p:cNvGrpSpPr/>
          <p:nvPr/>
        </p:nvGrpSpPr>
        <p:grpSpPr>
          <a:xfrm>
            <a:off x="3762679" y="3895605"/>
            <a:ext cx="3689276" cy="1093439"/>
            <a:chOff x="3778585" y="4285481"/>
            <a:chExt cx="4068452" cy="1205820"/>
          </a:xfrm>
        </p:grpSpPr>
        <p:cxnSp>
          <p:nvCxnSpPr>
            <p:cNvPr id="16" name="Straight Arrow Connector 15"/>
            <p:cNvCxnSpPr/>
            <p:nvPr/>
          </p:nvCxnSpPr>
          <p:spPr>
            <a:xfrm>
              <a:off x="3778585" y="4285481"/>
              <a:ext cx="2376264" cy="1008112"/>
            </a:xfrm>
            <a:prstGeom prst="straightConnector1">
              <a:avLst/>
            </a:prstGeom>
            <a:ln>
              <a:solidFill>
                <a:schemeClr val="tx1"/>
              </a:solidFill>
              <a:prstDash val="dash"/>
              <a:tailEnd type="arrow"/>
            </a:ln>
          </p:spPr>
          <p:style>
            <a:lnRef idx="3">
              <a:schemeClr val="dk1"/>
            </a:lnRef>
            <a:fillRef idx="0">
              <a:schemeClr val="dk1"/>
            </a:fillRef>
            <a:effectRef idx="2">
              <a:schemeClr val="dk1"/>
            </a:effectRef>
            <a:fontRef idx="minor">
              <a:schemeClr val="tx1"/>
            </a:fontRef>
          </p:style>
        </p:cxnSp>
        <p:sp>
          <p:nvSpPr>
            <p:cNvPr id="23" name="TextBox 22"/>
            <p:cNvSpPr txBox="1"/>
            <p:nvPr/>
          </p:nvSpPr>
          <p:spPr>
            <a:xfrm>
              <a:off x="6406877" y="5112506"/>
              <a:ext cx="1440160" cy="378795"/>
            </a:xfrm>
            <a:prstGeom prst="rect">
              <a:avLst/>
            </a:prstGeom>
            <a:noFill/>
          </p:spPr>
          <p:txBody>
            <a:bodyPr wrap="square" rtlCol="0">
              <a:spAutoFit/>
            </a:bodyPr>
            <a:lstStyle/>
            <a:p>
              <a:endParaRPr lang="en-GB" sz="1632" dirty="0"/>
            </a:p>
          </p:txBody>
        </p:sp>
      </p:grpSp>
      <p:cxnSp>
        <p:nvCxnSpPr>
          <p:cNvPr id="18" name="Straight Arrow Connector 17"/>
          <p:cNvCxnSpPr/>
          <p:nvPr/>
        </p:nvCxnSpPr>
        <p:spPr>
          <a:xfrm flipH="1">
            <a:off x="3762679" y="4875053"/>
            <a:ext cx="2154798" cy="914156"/>
          </a:xfrm>
          <a:prstGeom prst="straightConnector1">
            <a:avLst/>
          </a:prstGeom>
          <a:noFill/>
          <a:ln>
            <a:solidFill>
              <a:schemeClr val="tx1"/>
            </a:solidFill>
            <a:prstDash val="dash"/>
            <a:tailEnd type="arrow"/>
          </a:ln>
        </p:spPr>
        <p:style>
          <a:lnRef idx="3">
            <a:schemeClr val="dk1"/>
          </a:lnRef>
          <a:fillRef idx="0">
            <a:schemeClr val="dk1"/>
          </a:fillRef>
          <a:effectRef idx="2">
            <a:schemeClr val="dk1"/>
          </a:effectRef>
          <a:fontRef idx="minor">
            <a:schemeClr val="tx1"/>
          </a:fontRef>
        </p:style>
      </p:cxnSp>
      <p:sp>
        <p:nvSpPr>
          <p:cNvPr id="24" name="TextBox 23"/>
          <p:cNvSpPr txBox="1"/>
          <p:nvPr/>
        </p:nvSpPr>
        <p:spPr>
          <a:xfrm>
            <a:off x="520700" y="5496253"/>
            <a:ext cx="3082953" cy="1087092"/>
          </a:xfrm>
          <a:prstGeom prst="rect">
            <a:avLst/>
          </a:prstGeom>
          <a:noFill/>
        </p:spPr>
        <p:txBody>
          <a:bodyPr wrap="square" rtlCol="0">
            <a:spAutoFit/>
          </a:bodyPr>
          <a:lstStyle/>
          <a:p>
            <a:r>
              <a:rPr lang="en-GB" sz="1632" dirty="0"/>
              <a:t>Fallible </a:t>
            </a:r>
            <a:r>
              <a:rPr lang="en-GB" sz="1632" dirty="0" smtClean="0"/>
              <a:t>model of w</a:t>
            </a:r>
            <a:r>
              <a:rPr lang="en-GB" sz="1600" dirty="0" smtClean="0"/>
              <a:t>hat </a:t>
            </a:r>
            <a:r>
              <a:rPr lang="en-GB" sz="1600" dirty="0"/>
              <a:t>works, for whom, in what circumstances and why?’</a:t>
            </a:r>
          </a:p>
          <a:p>
            <a:endParaRPr lang="en-GB" sz="1632" dirty="0"/>
          </a:p>
        </p:txBody>
      </p:sp>
      <p:sp>
        <p:nvSpPr>
          <p:cNvPr id="27" name="TextBox 26"/>
          <p:cNvSpPr txBox="1"/>
          <p:nvPr/>
        </p:nvSpPr>
        <p:spPr>
          <a:xfrm>
            <a:off x="6245547" y="4143235"/>
            <a:ext cx="3073173" cy="1348126"/>
          </a:xfrm>
          <a:prstGeom prst="rect">
            <a:avLst/>
          </a:prstGeom>
          <a:noFill/>
        </p:spPr>
        <p:txBody>
          <a:bodyPr wrap="square" rtlCol="0">
            <a:spAutoFit/>
          </a:bodyPr>
          <a:lstStyle/>
          <a:p>
            <a:r>
              <a:rPr lang="en-GB" sz="1632" dirty="0"/>
              <a:t>Propose the internal relations (mechanisms) that makes experiences what they are RETRODUCTION</a:t>
            </a:r>
          </a:p>
          <a:p>
            <a:endParaRPr lang="en-GB" sz="1632" dirty="0">
              <a:solidFill>
                <a:srgbClr val="FF0000"/>
              </a:solidFill>
            </a:endParaRPr>
          </a:p>
        </p:txBody>
      </p:sp>
      <p:sp>
        <p:nvSpPr>
          <p:cNvPr id="28" name="TextBox 27"/>
          <p:cNvSpPr txBox="1"/>
          <p:nvPr/>
        </p:nvSpPr>
        <p:spPr>
          <a:xfrm>
            <a:off x="2101824" y="4361966"/>
            <a:ext cx="2665928" cy="845809"/>
          </a:xfrm>
          <a:prstGeom prst="rect">
            <a:avLst/>
          </a:prstGeom>
          <a:noFill/>
        </p:spPr>
        <p:txBody>
          <a:bodyPr wrap="square" rtlCol="0">
            <a:spAutoFit/>
          </a:bodyPr>
          <a:lstStyle/>
          <a:p>
            <a:r>
              <a:rPr lang="en-GB" sz="1632" dirty="0"/>
              <a:t>Creatively re-describe / re-contextualise ABDUCTION</a:t>
            </a:r>
          </a:p>
        </p:txBody>
      </p:sp>
      <p:grpSp>
        <p:nvGrpSpPr>
          <p:cNvPr id="37" name="Group 36"/>
          <p:cNvGrpSpPr/>
          <p:nvPr/>
        </p:nvGrpSpPr>
        <p:grpSpPr>
          <a:xfrm>
            <a:off x="3714048" y="1936695"/>
            <a:ext cx="4554118" cy="1114634"/>
            <a:chOff x="3688953" y="2125241"/>
            <a:chExt cx="5022180" cy="1229194"/>
          </a:xfrm>
        </p:grpSpPr>
        <p:cxnSp>
          <p:nvCxnSpPr>
            <p:cNvPr id="10" name="Straight Arrow Connector 9"/>
            <p:cNvCxnSpPr/>
            <p:nvPr/>
          </p:nvCxnSpPr>
          <p:spPr>
            <a:xfrm>
              <a:off x="3778585" y="2125241"/>
              <a:ext cx="2376264" cy="1008112"/>
            </a:xfrm>
            <a:prstGeom prst="straightConnector1">
              <a:avLst/>
            </a:prstGeom>
            <a:ln>
              <a:solidFill>
                <a:schemeClr val="tx1"/>
              </a:solidFill>
              <a:tailEnd type="arrow"/>
            </a:ln>
          </p:spPr>
          <p:style>
            <a:lnRef idx="3">
              <a:schemeClr val="dk1"/>
            </a:lnRef>
            <a:fillRef idx="0">
              <a:schemeClr val="dk1"/>
            </a:fillRef>
            <a:effectRef idx="2">
              <a:schemeClr val="dk1"/>
            </a:effectRef>
            <a:fontRef idx="minor">
              <a:schemeClr val="tx1"/>
            </a:fontRef>
          </p:style>
        </p:cxnSp>
        <p:sp>
          <p:nvSpPr>
            <p:cNvPr id="11" name="TextBox 10"/>
            <p:cNvSpPr txBox="1"/>
            <p:nvPr/>
          </p:nvSpPr>
          <p:spPr>
            <a:xfrm>
              <a:off x="6406877" y="2845321"/>
              <a:ext cx="2304256" cy="509114"/>
            </a:xfrm>
            <a:prstGeom prst="rect">
              <a:avLst/>
            </a:prstGeom>
            <a:noFill/>
          </p:spPr>
          <p:txBody>
            <a:bodyPr wrap="square" rtlCol="0">
              <a:spAutoFit/>
            </a:bodyPr>
            <a:lstStyle/>
            <a:p>
              <a:r>
                <a:rPr lang="en-GB" sz="2400" b="1" dirty="0"/>
                <a:t>Evidence</a:t>
              </a:r>
            </a:p>
          </p:txBody>
        </p:sp>
        <p:sp>
          <p:nvSpPr>
            <p:cNvPr id="30" name="TextBox 29"/>
            <p:cNvSpPr txBox="1"/>
            <p:nvPr/>
          </p:nvSpPr>
          <p:spPr>
            <a:xfrm>
              <a:off x="3688953" y="2394350"/>
              <a:ext cx="3074933" cy="378795"/>
            </a:xfrm>
            <a:prstGeom prst="rect">
              <a:avLst/>
            </a:prstGeom>
            <a:solidFill>
              <a:schemeClr val="bg1"/>
            </a:solidFill>
          </p:spPr>
          <p:txBody>
            <a:bodyPr wrap="square" rtlCol="0">
              <a:spAutoFit/>
            </a:bodyPr>
            <a:lstStyle/>
            <a:p>
              <a:r>
                <a:rPr lang="en-GB" sz="1632" dirty="0"/>
                <a:t>Brought into relation with </a:t>
              </a:r>
            </a:p>
          </p:txBody>
        </p:sp>
      </p:grpSp>
      <p:grpSp>
        <p:nvGrpSpPr>
          <p:cNvPr id="38" name="Group 37"/>
          <p:cNvGrpSpPr/>
          <p:nvPr/>
        </p:nvGrpSpPr>
        <p:grpSpPr>
          <a:xfrm>
            <a:off x="2554686" y="2916150"/>
            <a:ext cx="4113706" cy="1254498"/>
            <a:chOff x="2446437" y="3205361"/>
            <a:chExt cx="4536504" cy="1383433"/>
          </a:xfrm>
        </p:grpSpPr>
        <p:cxnSp>
          <p:nvCxnSpPr>
            <p:cNvPr id="17" name="Straight Arrow Connector 16"/>
            <p:cNvCxnSpPr/>
            <p:nvPr/>
          </p:nvCxnSpPr>
          <p:spPr>
            <a:xfrm flipH="1">
              <a:off x="3778585" y="3205361"/>
              <a:ext cx="2376264" cy="1008112"/>
            </a:xfrm>
            <a:prstGeom prst="straightConnector1">
              <a:avLst/>
            </a:prstGeom>
            <a:ln>
              <a:solidFill>
                <a:schemeClr val="tx1"/>
              </a:solidFill>
              <a:tailEnd type="arrow"/>
            </a:ln>
          </p:spPr>
          <p:style>
            <a:lnRef idx="3">
              <a:schemeClr val="dk1"/>
            </a:lnRef>
            <a:fillRef idx="0">
              <a:schemeClr val="dk1"/>
            </a:fillRef>
            <a:effectRef idx="2">
              <a:schemeClr val="dk1"/>
            </a:effectRef>
            <a:fontRef idx="minor">
              <a:schemeClr val="tx1"/>
            </a:fontRef>
          </p:style>
        </p:cxnSp>
        <p:sp>
          <p:nvSpPr>
            <p:cNvPr id="21" name="TextBox 20"/>
            <p:cNvSpPr txBox="1"/>
            <p:nvPr/>
          </p:nvSpPr>
          <p:spPr>
            <a:xfrm>
              <a:off x="2446437" y="4079680"/>
              <a:ext cx="1224136" cy="509114"/>
            </a:xfrm>
            <a:prstGeom prst="rect">
              <a:avLst/>
            </a:prstGeom>
            <a:noFill/>
          </p:spPr>
          <p:txBody>
            <a:bodyPr wrap="square" rtlCol="0">
              <a:spAutoFit/>
            </a:bodyPr>
            <a:lstStyle/>
            <a:p>
              <a:r>
                <a:rPr lang="en-GB" sz="2400" b="1" dirty="0"/>
                <a:t>Ideas</a:t>
              </a:r>
            </a:p>
          </p:txBody>
        </p:sp>
        <p:sp>
          <p:nvSpPr>
            <p:cNvPr id="31" name="TextBox 30"/>
            <p:cNvSpPr txBox="1"/>
            <p:nvPr/>
          </p:nvSpPr>
          <p:spPr>
            <a:xfrm>
              <a:off x="3814588" y="3421385"/>
              <a:ext cx="3168353" cy="378795"/>
            </a:xfrm>
            <a:prstGeom prst="rect">
              <a:avLst/>
            </a:prstGeom>
            <a:solidFill>
              <a:schemeClr val="bg1"/>
            </a:solidFill>
          </p:spPr>
          <p:txBody>
            <a:bodyPr wrap="square" rtlCol="0">
              <a:spAutoFit/>
            </a:bodyPr>
            <a:lstStyle/>
            <a:p>
              <a:r>
                <a:rPr lang="en-GB" sz="1632" dirty="0"/>
                <a:t>To test, judge, refine</a:t>
              </a:r>
            </a:p>
          </p:txBody>
        </p:sp>
      </p:grpSp>
      <p:sp>
        <p:nvSpPr>
          <p:cNvPr id="42" name="TextBox 41"/>
          <p:cNvSpPr txBox="1"/>
          <p:nvPr/>
        </p:nvSpPr>
        <p:spPr>
          <a:xfrm>
            <a:off x="5639622" y="1676536"/>
            <a:ext cx="3850855" cy="343492"/>
          </a:xfrm>
          <a:prstGeom prst="rect">
            <a:avLst/>
          </a:prstGeom>
          <a:noFill/>
        </p:spPr>
        <p:txBody>
          <a:bodyPr wrap="square" rtlCol="0">
            <a:spAutoFit/>
          </a:bodyPr>
          <a:lstStyle/>
          <a:p>
            <a:r>
              <a:rPr lang="en-GB" sz="1632" dirty="0"/>
              <a:t>—To choose cases, choose methods</a:t>
            </a:r>
          </a:p>
        </p:txBody>
      </p:sp>
      <p:sp>
        <p:nvSpPr>
          <p:cNvPr id="3" name="TextBox 2"/>
          <p:cNvSpPr txBox="1"/>
          <p:nvPr/>
        </p:nvSpPr>
        <p:spPr>
          <a:xfrm>
            <a:off x="545015" y="1534996"/>
            <a:ext cx="3217664" cy="1200329"/>
          </a:xfrm>
          <a:prstGeom prst="rect">
            <a:avLst/>
          </a:prstGeom>
          <a:noFill/>
        </p:spPr>
        <p:txBody>
          <a:bodyPr wrap="square" rtlCol="0">
            <a:spAutoFit/>
          </a:bodyPr>
          <a:lstStyle/>
          <a:p>
            <a:r>
              <a:rPr lang="en-GB" dirty="0"/>
              <a:t>Fragile </a:t>
            </a:r>
            <a:r>
              <a:rPr lang="en-GB" dirty="0" smtClean="0"/>
              <a:t>ideas about what </a:t>
            </a:r>
            <a:r>
              <a:rPr lang="en-GB" dirty="0"/>
              <a:t>works, for whom, in what circumstances and why?’</a:t>
            </a:r>
          </a:p>
          <a:p>
            <a:r>
              <a:rPr lang="en-GB" dirty="0" smtClean="0"/>
              <a:t> </a:t>
            </a:r>
            <a:endParaRPr lang="en-GB" dirty="0"/>
          </a:p>
        </p:txBody>
      </p:sp>
    </p:spTree>
    <p:extLst>
      <p:ext uri="{BB962C8B-B14F-4D97-AF65-F5344CB8AC3E}">
        <p14:creationId xmlns:p14="http://schemas.microsoft.com/office/powerpoint/2010/main" val="517114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4"/>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24" grpId="0"/>
      <p:bldP spid="27" grpId="0"/>
      <p:bldP spid="28" grpId="0"/>
      <p:bldP spid="42" grpId="0"/>
      <p:bldP spid="3"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92</TotalTime>
  <Words>377</Words>
  <Application>Microsoft Office PowerPoint</Application>
  <PresentationFormat>Widescreen</PresentationFormat>
  <Paragraphs>34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Trebuchet MS</vt:lpstr>
      <vt:lpstr>Wingdings 3</vt:lpstr>
      <vt:lpstr>Facet</vt:lpstr>
      <vt:lpstr>Applying realism</vt:lpstr>
      <vt:lpstr>The three features of an applied realist methodology we want to talk about today</vt:lpstr>
      <vt:lpstr>PowerPoint Presentation</vt:lpstr>
      <vt:lpstr>PowerPoint Presentation</vt:lpstr>
      <vt:lpstr>PowerPoint Presentation</vt:lpstr>
      <vt:lpstr>PowerPoint Presentation</vt:lpstr>
    </vt:vector>
  </TitlesOfParts>
  <Company>University of Leeds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Applying realism</dc:title>
  <dc:creator>Nick Emmel</dc:creator>
  <cp:lastModifiedBy>Nick Emmel</cp:lastModifiedBy>
  <cp:revision>11</cp:revision>
  <dcterms:created xsi:type="dcterms:W3CDTF">2016-05-24T13:33:40Z</dcterms:created>
  <dcterms:modified xsi:type="dcterms:W3CDTF">2016-06-20T14:29:34Z</dcterms:modified>
</cp:coreProperties>
</file>