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8" r:id="rId3"/>
    <p:sldId id="258" r:id="rId4"/>
    <p:sldId id="259" r:id="rId5"/>
    <p:sldId id="260" r:id="rId6"/>
    <p:sldId id="270" r:id="rId7"/>
    <p:sldId id="261" r:id="rId8"/>
    <p:sldId id="269" r:id="rId9"/>
    <p:sldId id="262" r:id="rId10"/>
    <p:sldId id="263" r:id="rId11"/>
    <p:sldId id="267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05E1E-021A-41E3-AEF5-407B2E1C39F8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E75C14-F8A8-4F25-8C98-792D9EF49C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92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5C14-F8A8-4F25-8C98-792D9EF49C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83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5C14-F8A8-4F25-8C98-792D9EF49C6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531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Some of the ways we are learning through teaching:</a:t>
            </a:r>
          </a:p>
          <a:p>
            <a:r>
              <a:rPr lang="en-GB" dirty="0"/>
              <a:t>-Leading education and training events</a:t>
            </a:r>
          </a:p>
          <a:p>
            <a:r>
              <a:rPr lang="en-GB" dirty="0"/>
              <a:t>-Working with own students:</a:t>
            </a:r>
          </a:p>
          <a:p>
            <a:r>
              <a:rPr lang="en-GB" dirty="0" smtClean="0"/>
              <a:t>and </a:t>
            </a:r>
            <a:r>
              <a:rPr lang="en-GB" dirty="0"/>
              <a:t>how to apply those methods</a:t>
            </a:r>
          </a:p>
          <a:p>
            <a:r>
              <a:rPr lang="en-GB" dirty="0"/>
              <a:t>-Learning though experience such as auditing a module</a:t>
            </a:r>
          </a:p>
          <a:p>
            <a:r>
              <a:rPr lang="en-GB" dirty="0" smtClean="0"/>
              <a:t>Learning through Reflection:</a:t>
            </a:r>
          </a:p>
          <a:p>
            <a:r>
              <a:rPr lang="en-GB" dirty="0"/>
              <a:t>-Reflecting on the use of research methods both inside and outside of academia (early career researchers)</a:t>
            </a:r>
          </a:p>
          <a:p>
            <a:r>
              <a:rPr lang="en-GB" dirty="0"/>
              <a:t>-Reflecting on data analysis, data, tools used (early career researcher)</a:t>
            </a:r>
          </a:p>
          <a:p>
            <a:r>
              <a:rPr lang="en-GB" dirty="0"/>
              <a:t>-Reflecting on feedback from reviewers (early career researcher)</a:t>
            </a:r>
          </a:p>
          <a:p>
            <a:r>
              <a:rPr lang="en-GB" dirty="0"/>
              <a:t>-Reflecting on the limitations of (own) existing knowledge of research methods- uncertainty</a:t>
            </a:r>
          </a:p>
          <a:p>
            <a:r>
              <a:rPr lang="en-GB" dirty="0"/>
              <a:t>-Reflecting on the experience of carrying out research compared with the being taught/learning from tutors and books</a:t>
            </a:r>
            <a:r>
              <a:rPr lang="en-GB" dirty="0" smtClean="0"/>
              <a:t>,</a:t>
            </a:r>
          </a:p>
          <a:p>
            <a:endParaRPr lang="en-GB" dirty="0"/>
          </a:p>
          <a:p>
            <a:r>
              <a:rPr lang="en-GB" dirty="0" smtClean="0"/>
              <a:t>Learning- </a:t>
            </a:r>
            <a:r>
              <a:rPr lang="en-GB" dirty="0" err="1" smtClean="0"/>
              <a:t>Hamis</a:t>
            </a:r>
            <a:r>
              <a:rPr lang="en-GB" dirty="0" smtClean="0"/>
              <a:t> writes about learning from other students. We also learn from reading and speaking and interacting with many others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5C14-F8A8-4F25-8C98-792D9EF49C6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7334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-PhD induction</a:t>
            </a:r>
          </a:p>
          <a:p>
            <a:r>
              <a:rPr lang="en-GB" dirty="0"/>
              <a:t>-Awareness (and associated fear) of gaps in knowledge and practice of research methods</a:t>
            </a:r>
          </a:p>
          <a:p>
            <a:r>
              <a:rPr lang="en-GB" dirty="0"/>
              <a:t>-Courses offered at some universities for learning research methods. </a:t>
            </a:r>
          </a:p>
          <a:p>
            <a:r>
              <a:rPr lang="en-GB" dirty="0"/>
              <a:t>-Access to courses differ, and knowledge about what is offered differ</a:t>
            </a:r>
            <a:r>
              <a:rPr lang="en-GB" dirty="0" smtClean="0"/>
              <a:t>.</a:t>
            </a:r>
          </a:p>
          <a:p>
            <a:r>
              <a:rPr lang="en-GB" i="1" dirty="0"/>
              <a:t>-</a:t>
            </a:r>
            <a:r>
              <a:rPr lang="en-GB" dirty="0" smtClean="0"/>
              <a:t>Supervisory</a:t>
            </a:r>
            <a:r>
              <a:rPr lang="en-GB" i="1" dirty="0"/>
              <a:t> </a:t>
            </a:r>
            <a:endParaRPr lang="en-GB" dirty="0"/>
          </a:p>
          <a:p>
            <a:r>
              <a:rPr lang="en-GB" i="1" dirty="0"/>
              <a:t>-</a:t>
            </a:r>
            <a:r>
              <a:rPr lang="en-GB" dirty="0"/>
              <a:t>Workshops</a:t>
            </a:r>
          </a:p>
          <a:p>
            <a:r>
              <a:rPr lang="en-GB" i="1" dirty="0"/>
              <a:t>-</a:t>
            </a:r>
            <a:r>
              <a:rPr lang="en-GB" dirty="0"/>
              <a:t>Lectures/plenaries, tutorials/seminars</a:t>
            </a:r>
          </a:p>
          <a:p>
            <a:r>
              <a:rPr lang="en-GB" dirty="0" smtClean="0"/>
              <a:t>-</a:t>
            </a:r>
            <a:r>
              <a:rPr lang="en-GB" dirty="0"/>
              <a:t>Spending time trying to find the most appropriate method of analysis</a:t>
            </a:r>
          </a:p>
          <a:p>
            <a:r>
              <a:rPr lang="en-GB" dirty="0"/>
              <a:t>-Needing to plan what we need to learn </a:t>
            </a:r>
          </a:p>
          <a:p>
            <a:r>
              <a:rPr lang="en-GB" dirty="0"/>
              <a:t>-Making choices about the right research method for your project</a:t>
            </a:r>
          </a:p>
          <a:p>
            <a:r>
              <a:rPr lang="en-GB" dirty="0"/>
              <a:t>-Finding specialists in the chosen methodology</a:t>
            </a:r>
          </a:p>
          <a:p>
            <a:r>
              <a:rPr lang="en-GB" dirty="0"/>
              <a:t>-Joining relevant networks (online, conferences and other events</a:t>
            </a:r>
            <a:r>
              <a:rPr lang="en-GB" dirty="0" smtClean="0"/>
              <a:t>)</a:t>
            </a:r>
          </a:p>
          <a:p>
            <a:r>
              <a:rPr lang="en-GB" dirty="0"/>
              <a:t>-Writing academic papers on learner analytics (early career researcher)</a:t>
            </a:r>
          </a:p>
          <a:p>
            <a:r>
              <a:rPr lang="en-GB" dirty="0"/>
              <a:t>-Expectation of learning from journal reviewers (early career researcher)</a:t>
            </a:r>
          </a:p>
          <a:p>
            <a:r>
              <a:rPr lang="en-GB" dirty="0"/>
              <a:t>-Explaining (writing) about methods (early career researcher) including comparison with other frameworks/methods</a:t>
            </a:r>
          </a:p>
          <a:p>
            <a:r>
              <a:rPr lang="en-GB" dirty="0"/>
              <a:t>-Writing notes</a:t>
            </a:r>
          </a:p>
          <a:p>
            <a:r>
              <a:rPr lang="en-GB" dirty="0"/>
              <a:t>-Writing methods chapters</a:t>
            </a:r>
          </a:p>
          <a:p>
            <a:r>
              <a:rPr lang="en-GB" dirty="0"/>
              <a:t>-Presenting work at Work in Progress seminars- helps to clarify thought processes, and a good opportunity for feedback from your peers</a:t>
            </a:r>
          </a:p>
          <a:p>
            <a:r>
              <a:rPr lang="en-GB" dirty="0"/>
              <a:t>-Preparing research bid proposals</a:t>
            </a:r>
          </a:p>
          <a:p>
            <a:endParaRPr lang="en-GB" dirty="0"/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75C14-F8A8-4F25-8C98-792D9EF49C6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660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62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02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783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816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16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190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84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7112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14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069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9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3723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790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28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98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2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003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4B109E-78E6-4D64-9EE9-41C2032D5F9D}" type="datetimeFigureOut">
              <a:rPr lang="en-GB" smtClean="0"/>
              <a:t>28/06/2016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F63AFE-C623-4BF7-A01A-9E7EBFE42D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9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rdelia.sutton@open.ac.uk" TargetMode="External"/><Relationship Id="rId2" Type="http://schemas.openxmlformats.org/officeDocument/2006/relationships/hyperlink" Target="mailto:insengam@edgehill.ac.uk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pedagogy of methodological learning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4343396"/>
            <a:ext cx="2658920" cy="800103"/>
          </a:xfrm>
        </p:spPr>
        <p:txBody>
          <a:bodyPr>
            <a:normAutofit fontScale="92500" lnSpcReduction="20000"/>
          </a:bodyPr>
          <a:lstStyle/>
          <a:p>
            <a:r>
              <a:rPr lang="en-GB" i="1" dirty="0" smtClean="0"/>
              <a:t>Michela </a:t>
            </a:r>
            <a:r>
              <a:rPr lang="en-GB" i="1" dirty="0" err="1" smtClean="0"/>
              <a:t>Insenga</a:t>
            </a:r>
            <a:r>
              <a:rPr lang="en-GB" i="1" dirty="0" smtClean="0"/>
              <a:t>, PhD</a:t>
            </a:r>
          </a:p>
          <a:p>
            <a:r>
              <a:rPr lang="en-GB" i="1" dirty="0" smtClean="0"/>
              <a:t>Cordelia Sutton, PhD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196446" y="4343396"/>
            <a:ext cx="3311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ESRC research methods festival</a:t>
            </a:r>
          </a:p>
          <a:p>
            <a:pPr algn="r"/>
            <a:r>
              <a:rPr lang="en-GB" dirty="0" smtClean="0"/>
              <a:t>Bath, 05/07/16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29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Question 4: timing- </a:t>
            </a:r>
            <a:r>
              <a:rPr lang="en-GB" dirty="0"/>
              <a:t>from being ‘taught’ to putting it into practice.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1295402" y="2660071"/>
            <a:ext cx="7209559" cy="3200401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n-GB" sz="1600" i="1" dirty="0"/>
              <a:t>As for the question of what I do with this knowledge; I certainly didn’t apply it immediately. </a:t>
            </a:r>
            <a:r>
              <a:rPr lang="en-GB" sz="1600" i="1" dirty="0" smtClean="0"/>
              <a:t>[</a:t>
            </a:r>
            <a:r>
              <a:rPr lang="en-GB" sz="1600" i="1" dirty="0"/>
              <a:t>In my experience] the research methods MSc consists of a lot of ‘learning about’ research methods, but the ‘learning how’ to use research methods clearly doesn’t come from a textbook. </a:t>
            </a:r>
            <a:r>
              <a:rPr lang="en-GB" sz="1600" i="1" dirty="0" smtClean="0"/>
              <a:t>[…] The same thing happened when I did my dissertation: I </a:t>
            </a:r>
            <a:r>
              <a:rPr lang="en-GB" sz="1600" i="1" dirty="0"/>
              <a:t>had read a lot of textbooks and written a lot about interviews; but it was only as I was sitting on a train, making my way to my first interviewees’ house, mentally preparing myself,  that interviewing actually became a thing which I did.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055" y="2367269"/>
            <a:ext cx="3395518" cy="37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2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1295401" y="2556932"/>
            <a:ext cx="9601197" cy="349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Most people felt at different stages of their research that research methods was just a theoretical notion for them.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Some felt they had inadequate knowledge;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Others felt they had the adequate knowledge, but the lack of practice make the concept of research methods quite abstract.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Only when they started putting their knowledge into practice, i.e. starting their interview/data collection process etc. research methods became “an actual thing” to them.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9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</a:t>
            </a:r>
            <a:r>
              <a:rPr lang="en-GB" dirty="0" smtClean="0"/>
              <a:t>hat </a:t>
            </a:r>
            <a:r>
              <a:rPr lang="en-GB" dirty="0"/>
              <a:t>support would have </a:t>
            </a:r>
            <a:r>
              <a:rPr lang="en-GB" dirty="0" smtClean="0"/>
              <a:t>been/would be</a:t>
            </a:r>
            <a:r>
              <a:rPr lang="en-GB" dirty="0"/>
              <a:t> </a:t>
            </a:r>
            <a:r>
              <a:rPr lang="en-GB" dirty="0" smtClean="0"/>
              <a:t>helpful in methodological learning?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190010"/>
            <a:ext cx="6867521" cy="2685858"/>
          </a:xfrm>
        </p:spPr>
        <p:txBody>
          <a:bodyPr/>
          <a:lstStyle/>
          <a:p>
            <a:r>
              <a:rPr lang="en-GB" dirty="0" smtClean="0"/>
              <a:t>More hand-on experience throughout their theoretical learning journey </a:t>
            </a:r>
          </a:p>
          <a:p>
            <a:r>
              <a:rPr lang="en-GB" dirty="0" smtClean="0"/>
              <a:t>Peer support/network structure </a:t>
            </a:r>
          </a:p>
          <a:p>
            <a:r>
              <a:rPr lang="en-GB" dirty="0" smtClean="0"/>
              <a:t>Availability and choice of training courses </a:t>
            </a:r>
          </a:p>
          <a:p>
            <a:r>
              <a:rPr lang="en-GB" dirty="0" smtClean="0"/>
              <a:t>Supervisors’ support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2" y="3018368"/>
            <a:ext cx="27336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Interim 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5792" y="2888673"/>
            <a:ext cx="9601196" cy="2997586"/>
          </a:xfrm>
        </p:spPr>
        <p:txBody>
          <a:bodyPr/>
          <a:lstStyle/>
          <a:p>
            <a:pPr marL="0" indent="0" algn="just">
              <a:buNone/>
            </a:pPr>
            <a:r>
              <a:rPr lang="en-GB" dirty="0" smtClean="0"/>
              <a:t>From the analysis of the diary circle posts conducted through the use of NVIVO, we learnt about eight individual journeys to learning research methods, a journey that has a turning point when it goes from being taught to putting theoretical knowledge into practice, and that varies from individual to individual.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23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 </a:t>
            </a:r>
            <a:r>
              <a:rPr lang="en-GB" dirty="0" smtClean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600"/>
            <a:ext cx="6815669" cy="1724891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Michela </a:t>
            </a:r>
            <a:r>
              <a:rPr lang="en-GB" dirty="0" err="1"/>
              <a:t>I</a:t>
            </a:r>
            <a:r>
              <a:rPr lang="en-GB" dirty="0" err="1" smtClean="0"/>
              <a:t>nsenga</a:t>
            </a:r>
            <a:endParaRPr lang="en-GB" dirty="0" smtClean="0"/>
          </a:p>
          <a:p>
            <a:r>
              <a:rPr lang="en-GB" dirty="0" smtClean="0">
                <a:hlinkClick r:id="rId2"/>
              </a:rPr>
              <a:t>insengam@edgehill.ac.uk</a:t>
            </a:r>
            <a:r>
              <a:rPr lang="en-GB" dirty="0" smtClean="0"/>
              <a:t> </a:t>
            </a:r>
          </a:p>
          <a:p>
            <a:r>
              <a:rPr lang="en-GB" dirty="0" smtClean="0"/>
              <a:t>Cordelia Sutton </a:t>
            </a:r>
          </a:p>
          <a:p>
            <a:r>
              <a:rPr lang="en-GB" dirty="0">
                <a:hlinkClick r:id="rId3"/>
              </a:rPr>
              <a:t>c</a:t>
            </a:r>
            <a:r>
              <a:rPr lang="en-GB" dirty="0" smtClean="0">
                <a:hlinkClick r:id="rId3"/>
              </a:rPr>
              <a:t>ordelia.sutton@open.ac.uk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34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 of presentation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Examine some of the questions arising from the pedagogy of methodological learning through a methods diary circle</a:t>
            </a:r>
          </a:p>
          <a:p>
            <a:r>
              <a:rPr lang="en-GB" dirty="0" smtClean="0"/>
              <a:t>What is the diary circle?</a:t>
            </a:r>
          </a:p>
          <a:p>
            <a:r>
              <a:rPr lang="en-GB" dirty="0" smtClean="0"/>
              <a:t>Who are the participants?</a:t>
            </a:r>
          </a:p>
          <a:p>
            <a:r>
              <a:rPr lang="en-GB" dirty="0" smtClean="0"/>
              <a:t>Addressing five questions we have asked ourselves about the pedagogy of learning research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43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the diary circle?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  <a:p>
            <a:r>
              <a:rPr lang="en-GB" dirty="0" smtClean="0"/>
              <a:t>Part of a new ESRC </a:t>
            </a:r>
            <a:r>
              <a:rPr lang="en-GB" dirty="0"/>
              <a:t>(NCRM) </a:t>
            </a:r>
            <a:r>
              <a:rPr lang="en-GB" dirty="0" smtClean="0"/>
              <a:t>project exploring </a:t>
            </a:r>
            <a:r>
              <a:rPr lang="en-GB" dirty="0"/>
              <a:t>how advanced or innovative social research methods are taught and learnt. </a:t>
            </a:r>
            <a:endParaRPr lang="en-GB" dirty="0" smtClean="0"/>
          </a:p>
          <a:p>
            <a:r>
              <a:rPr lang="en-GB" dirty="0" smtClean="0"/>
              <a:t>Participants who are </a:t>
            </a:r>
            <a:r>
              <a:rPr lang="en-GB" dirty="0"/>
              <a:t>learning and using research </a:t>
            </a:r>
            <a:r>
              <a:rPr lang="en-GB" dirty="0" smtClean="0"/>
              <a:t>methods record</a:t>
            </a:r>
            <a:r>
              <a:rPr lang="en-GB" dirty="0"/>
              <a:t>, document and reflect </a:t>
            </a:r>
            <a:r>
              <a:rPr lang="en-GB" dirty="0" smtClean="0"/>
              <a:t>on research </a:t>
            </a:r>
            <a:r>
              <a:rPr lang="en-GB" dirty="0"/>
              <a:t>methods learning experiences </a:t>
            </a:r>
            <a:r>
              <a:rPr lang="en-GB" dirty="0" smtClean="0"/>
              <a:t>over </a:t>
            </a:r>
            <a:r>
              <a:rPr lang="en-GB" dirty="0"/>
              <a:t>30 month </a:t>
            </a:r>
            <a:r>
              <a:rPr lang="en-GB" dirty="0" smtClean="0"/>
              <a:t>period</a:t>
            </a:r>
          </a:p>
          <a:p>
            <a:r>
              <a:rPr lang="en-GB" dirty="0" smtClean="0"/>
              <a:t>We blog on anything that we feel is connected to learning and using research </a:t>
            </a:r>
            <a:r>
              <a:rPr lang="en-GB" dirty="0"/>
              <a:t>m</a:t>
            </a:r>
            <a:r>
              <a:rPr lang="en-GB" dirty="0" smtClean="0"/>
              <a:t>ethods- this is very varied! . </a:t>
            </a:r>
          </a:p>
          <a:p>
            <a:r>
              <a:rPr lang="en-GB" dirty="0" smtClean="0"/>
              <a:t>We have met once face to face at the launch of the Diary Circle in October. </a:t>
            </a:r>
          </a:p>
          <a:p>
            <a:r>
              <a:rPr lang="en-GB" dirty="0" smtClean="0"/>
              <a:t>Diary entries are sometimes individual reflections, sometimes questions for the other diary members to consider, and frequently prompt reflection from others. Contributions vary in length and frequency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09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Participants: who are we?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495921" cy="3318936"/>
          </a:xfrm>
        </p:spPr>
        <p:txBody>
          <a:bodyPr>
            <a:normAutofit fontScale="92500"/>
          </a:bodyPr>
          <a:lstStyle/>
          <a:p>
            <a:pPr algn="just"/>
            <a:r>
              <a:rPr lang="en-GB" dirty="0" smtClean="0"/>
              <a:t>Eight doctoral and early career researchers from a variety of universities around the UK</a:t>
            </a:r>
          </a:p>
          <a:p>
            <a:pPr algn="just"/>
            <a:r>
              <a:rPr lang="en-GB" dirty="0" smtClean="0"/>
              <a:t>Some international and some UK students and researchers</a:t>
            </a:r>
          </a:p>
          <a:p>
            <a:pPr algn="just"/>
            <a:r>
              <a:rPr lang="en-GB" dirty="0" smtClean="0"/>
              <a:t>Ranging from beginning doctoral studies, to nearing completion and beyond</a:t>
            </a:r>
          </a:p>
          <a:p>
            <a:pPr algn="just"/>
            <a:r>
              <a:rPr lang="en-GB" dirty="0" smtClean="0"/>
              <a:t>Volunteered to participate in the Diary Circle following a call for participants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3" y="3847043"/>
            <a:ext cx="4105275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3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Question 1: </a:t>
            </a:r>
            <a:r>
              <a:rPr lang="en-GB" dirty="0"/>
              <a:t>h</a:t>
            </a:r>
            <a:r>
              <a:rPr lang="en-GB" dirty="0" smtClean="0"/>
              <a:t>ow </a:t>
            </a:r>
            <a:r>
              <a:rPr lang="en-GB" dirty="0"/>
              <a:t>do we learn research </a:t>
            </a:r>
            <a:r>
              <a:rPr lang="en-GB" dirty="0" smtClean="0"/>
              <a:t>methods?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Teaching</a:t>
            </a:r>
            <a:endParaRPr lang="en-GB" sz="2000" dirty="0"/>
          </a:p>
          <a:p>
            <a:pPr lvl="0"/>
            <a:r>
              <a:rPr lang="en-GB" sz="2000" dirty="0"/>
              <a:t>Reflection</a:t>
            </a:r>
          </a:p>
          <a:p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4177146" y="2556932"/>
            <a:ext cx="5493326" cy="257694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i="1" dirty="0" smtClean="0"/>
              <a:t>“The </a:t>
            </a:r>
            <a:r>
              <a:rPr lang="en-GB" sz="1400" i="1" dirty="0"/>
              <a:t>university had a pool of research students, mainly students who had above aptitude in statistics and other research methods that were charged with offering a few hours (paid) to help any student including staff of the university with methodology issues....They said that consultant students (what a fancy name) were able to relate and communicate at the same wavelength with those students that sought help. Moreover, they added that it was easy to "pour themselves out" to a fellow student and discuss what some termed "silly stuff" compared to a senior staff</a:t>
            </a:r>
            <a:r>
              <a:rPr lang="en-GB" sz="1400" i="1" dirty="0" smtClean="0"/>
              <a:t>.” </a:t>
            </a:r>
            <a:r>
              <a:rPr lang="en-GB" sz="1400" i="1" dirty="0" err="1" smtClean="0"/>
              <a:t>Hamis</a:t>
            </a:r>
            <a:endParaRPr lang="en-GB" sz="1400" dirty="0"/>
          </a:p>
        </p:txBody>
      </p:sp>
      <p:sp>
        <p:nvSpPr>
          <p:cNvPr id="5" name="Rectangle 4"/>
          <p:cNvSpPr/>
          <p:nvPr/>
        </p:nvSpPr>
        <p:spPr>
          <a:xfrm>
            <a:off x="1489364" y="54048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dirty="0"/>
              <a:t>Learning (through being 'taught', through reading textbooks, research methods books and journals)</a:t>
            </a:r>
          </a:p>
        </p:txBody>
      </p:sp>
    </p:spTree>
    <p:extLst>
      <p:ext uri="{BB962C8B-B14F-4D97-AF65-F5344CB8AC3E}">
        <p14:creationId xmlns:p14="http://schemas.microsoft.com/office/powerpoint/2010/main" val="302431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Question 1: how do we learn research methods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The ‘PhD process</a:t>
            </a:r>
            <a:r>
              <a:rPr lang="en-GB" dirty="0" smtClean="0"/>
              <a:t>’</a:t>
            </a:r>
          </a:p>
          <a:p>
            <a:pPr lvl="0"/>
            <a:r>
              <a:rPr lang="en-GB" dirty="0" smtClean="0"/>
              <a:t>Writing/presenting</a:t>
            </a:r>
            <a:endParaRPr lang="en-GB" dirty="0"/>
          </a:p>
          <a:p>
            <a:pPr lvl="0"/>
            <a:r>
              <a:rPr lang="en-GB" dirty="0"/>
              <a:t>Talking and Listening</a:t>
            </a:r>
          </a:p>
          <a:p>
            <a:pPr lvl="0"/>
            <a:r>
              <a:rPr lang="en-GB" dirty="0"/>
              <a:t>Practical Experience </a:t>
            </a:r>
          </a:p>
          <a:p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7524749" y="2446527"/>
            <a:ext cx="3986507" cy="1769873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GB" sz="1400" i="1" dirty="0" smtClean="0"/>
              <a:t>“</a:t>
            </a:r>
            <a:r>
              <a:rPr lang="en-GB" sz="1400" dirty="0"/>
              <a:t>We</a:t>
            </a:r>
            <a:r>
              <a:rPr lang="en-GB" sz="1400" i="1" dirty="0"/>
              <a:t> discussed my academic needs and any gaps in my knowledge or training that I should </a:t>
            </a:r>
            <a:r>
              <a:rPr lang="en-GB" sz="1400" i="1" dirty="0" smtClean="0"/>
              <a:t>address” Chloe</a:t>
            </a:r>
            <a:endParaRPr lang="en-GB" sz="1400" dirty="0"/>
          </a:p>
        </p:txBody>
      </p:sp>
      <p:sp>
        <p:nvSpPr>
          <p:cNvPr id="5" name="Oval Callout 4"/>
          <p:cNvSpPr/>
          <p:nvPr/>
        </p:nvSpPr>
        <p:spPr>
          <a:xfrm>
            <a:off x="3169920" y="4606638"/>
            <a:ext cx="4836171" cy="154016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en-GB" sz="1600" i="1" dirty="0" smtClean="0"/>
              <a:t>“[</a:t>
            </a:r>
            <a:r>
              <a:rPr lang="en-GB" sz="1600" i="1" dirty="0"/>
              <a:t>In my experience] the research methods MSc consists of a lot of ‘learning about’ research methods, but the ‘learning how’ to use research methods clearly doesn’t come from a textbook</a:t>
            </a:r>
            <a:r>
              <a:rPr lang="en-GB" sz="1600" i="1" dirty="0" smtClean="0"/>
              <a:t>.” James</a:t>
            </a:r>
            <a:endParaRPr lang="en-GB" sz="1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729" y="2446527"/>
            <a:ext cx="2734540" cy="205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Question 2: </a:t>
            </a:r>
            <a:r>
              <a:rPr lang="en-GB" dirty="0"/>
              <a:t>w</a:t>
            </a:r>
            <a:r>
              <a:rPr lang="en-GB" dirty="0" smtClean="0"/>
              <a:t>hat </a:t>
            </a:r>
            <a:r>
              <a:rPr lang="en-GB" dirty="0"/>
              <a:t>do we learn/are we learning about research methods?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There are many assumptions that exist in the learning (and teaching) of research methods. </a:t>
            </a:r>
            <a:endParaRPr lang="en-GB" dirty="0" smtClean="0"/>
          </a:p>
          <a:p>
            <a:pPr lvl="0"/>
            <a:r>
              <a:rPr lang="en-GB" dirty="0"/>
              <a:t>Data analysis tools and research methods are changing in the post digital world and we need new methods and analysis tools for </a:t>
            </a:r>
            <a:r>
              <a:rPr lang="en-GB" dirty="0" smtClean="0"/>
              <a:t>this.</a:t>
            </a:r>
          </a:p>
          <a:p>
            <a:r>
              <a:rPr lang="en-GB" dirty="0"/>
              <a:t>Institutions and university departments tend to focus on a set of methods, often </a:t>
            </a:r>
            <a:r>
              <a:rPr lang="en-GB" dirty="0" smtClean="0"/>
              <a:t>quantitative.</a:t>
            </a:r>
            <a:endParaRPr lang="en-GB" dirty="0"/>
          </a:p>
          <a:p>
            <a:r>
              <a:rPr lang="en-GB" dirty="0"/>
              <a:t>(Good) qualitative methods training are often side-lined at undergraduate and Masters level, and PhD students enter this period of study with little knowledge and practical experience of qualitative methods.</a:t>
            </a:r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584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Question 2: what do we learn/are we learning about research methods?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Participating </a:t>
            </a:r>
            <a:r>
              <a:rPr lang="en-GB" dirty="0"/>
              <a:t>in the Diary Circle has enabled contributors to learn (through experience) a new method, engaging in evaluation and </a:t>
            </a:r>
            <a:r>
              <a:rPr lang="en-GB" dirty="0" smtClean="0"/>
              <a:t>reflection.</a:t>
            </a:r>
            <a:endParaRPr lang="en-GB" dirty="0"/>
          </a:p>
          <a:p>
            <a:r>
              <a:rPr lang="en-GB" dirty="0"/>
              <a:t>We develop (epistemological) identities in our learning of research methods...sometimes these can come into </a:t>
            </a:r>
            <a:r>
              <a:rPr lang="en-GB" dirty="0" smtClean="0"/>
              <a:t>conflict </a:t>
            </a:r>
          </a:p>
          <a:p>
            <a:pPr lvl="0"/>
            <a:r>
              <a:rPr lang="en-GB" dirty="0"/>
              <a:t>Real life experience of learning/practising a method is invaluable and is not always as expected from previous reading or teaching:</a:t>
            </a:r>
          </a:p>
          <a:p>
            <a:pPr lvl="0"/>
            <a:r>
              <a:rPr lang="en-GB" dirty="0"/>
              <a:t>Postgraduate level learners of research methods are often teachers of undergraduate level research methods learners (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GB" dirty="0" err="1"/>
              <a:t>Hamis</a:t>
            </a:r>
            <a:r>
              <a:rPr lang="en-GB" dirty="0"/>
              <a:t>, James and Michela from the Diary Circle)</a:t>
            </a:r>
          </a:p>
          <a:p>
            <a:endParaRPr lang="en-GB" dirty="0"/>
          </a:p>
          <a:p>
            <a:pPr lvl="0"/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822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 3: </a:t>
            </a:r>
            <a:r>
              <a:rPr lang="en-GB" dirty="0"/>
              <a:t>w</a:t>
            </a:r>
            <a:r>
              <a:rPr lang="en-GB" dirty="0" smtClean="0"/>
              <a:t>ho </a:t>
            </a:r>
            <a:r>
              <a:rPr lang="en-GB" dirty="0"/>
              <a:t>is teaching me?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Research supervisors </a:t>
            </a:r>
          </a:p>
          <a:p>
            <a:r>
              <a:rPr lang="en-GB" dirty="0" smtClean="0"/>
              <a:t>Peer learning</a:t>
            </a:r>
          </a:p>
          <a:p>
            <a:r>
              <a:rPr lang="en-GB" dirty="0" smtClean="0"/>
              <a:t>Students, participants</a:t>
            </a:r>
          </a:p>
          <a:p>
            <a:r>
              <a:rPr lang="en-GB" dirty="0" smtClean="0"/>
              <a:t>Internet, social media</a:t>
            </a:r>
          </a:p>
          <a:p>
            <a:r>
              <a:rPr lang="en-GB" dirty="0" smtClean="0"/>
              <a:t>Seminars, training on research methods</a:t>
            </a:r>
          </a:p>
          <a:p>
            <a:r>
              <a:rPr lang="en-GB" dirty="0" smtClean="0"/>
              <a:t>Relevant literature, textbooks, journal articles on research methods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Oval Callout 3"/>
          <p:cNvSpPr/>
          <p:nvPr/>
        </p:nvSpPr>
        <p:spPr>
          <a:xfrm>
            <a:off x="6535882" y="2286000"/>
            <a:ext cx="4790209" cy="229639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GB" sz="1400" i="1" dirty="0" smtClean="0"/>
              <a:t>“My </a:t>
            </a:r>
            <a:r>
              <a:rPr lang="en-GB" sz="1400" i="1" dirty="0"/>
              <a:t>starting point, as I have been suggested, is a book called The foundation of social research – Michael Crotty – I am on page 3 and quite enjoying it. So I am at the beginning of my journey, getting my head around understanding new research methods and methodologies, and the difference between these two. I will keep you posted to see what’s going on. </a:t>
            </a:r>
            <a:r>
              <a:rPr lang="en-GB" sz="1400" i="1" dirty="0" smtClean="0">
                <a:sym typeface="Wingdings" panose="05000000000000000000" pitchFamily="2" charset="2"/>
              </a:rPr>
              <a:t> “ Michela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93353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350</TotalTime>
  <Words>1162</Words>
  <Application>Microsoft Office PowerPoint</Application>
  <PresentationFormat>Widescreen</PresentationFormat>
  <Paragraphs>109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Wingdings</vt:lpstr>
      <vt:lpstr>Organic</vt:lpstr>
      <vt:lpstr>The pedagogy of methodological learning </vt:lpstr>
      <vt:lpstr>Aims of presentation</vt:lpstr>
      <vt:lpstr>What is the diary circle? </vt:lpstr>
      <vt:lpstr>Participants: who are we?</vt:lpstr>
      <vt:lpstr>Question 1: how do we learn research methods?</vt:lpstr>
      <vt:lpstr>Question 1: how do we learn research methods? </vt:lpstr>
      <vt:lpstr>Question 2: what do we learn/are we learning about research methods?</vt:lpstr>
      <vt:lpstr>Question 2: what do we learn/are we learning about research methods?</vt:lpstr>
      <vt:lpstr>Question 3: who is teaching me?</vt:lpstr>
      <vt:lpstr>Question 4: timing- from being ‘taught’ to putting it into practice. </vt:lpstr>
      <vt:lpstr>PowerPoint Presentation</vt:lpstr>
      <vt:lpstr>What support would have been/would be helpful in methodological learning? </vt:lpstr>
      <vt:lpstr>Interim conclusions</vt:lpstr>
      <vt:lpstr>Thank you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pedagogy of methodological learning</dc:title>
  <dc:creator>OWNER</dc:creator>
  <cp:lastModifiedBy>Cordelia.Sutton</cp:lastModifiedBy>
  <cp:revision>38</cp:revision>
  <dcterms:created xsi:type="dcterms:W3CDTF">2016-06-24T10:07:47Z</dcterms:created>
  <dcterms:modified xsi:type="dcterms:W3CDTF">2016-06-28T09:35:26Z</dcterms:modified>
</cp:coreProperties>
</file>