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305" r:id="rId3"/>
    <p:sldId id="306" r:id="rId4"/>
    <p:sldId id="320" r:id="rId5"/>
    <p:sldId id="307" r:id="rId6"/>
    <p:sldId id="280" r:id="rId7"/>
    <p:sldId id="282" r:id="rId8"/>
    <p:sldId id="308" r:id="rId9"/>
    <p:sldId id="293" r:id="rId10"/>
    <p:sldId id="309" r:id="rId11"/>
    <p:sldId id="284" r:id="rId12"/>
    <p:sldId id="321" r:id="rId13"/>
    <p:sldId id="324" r:id="rId14"/>
    <p:sldId id="323" r:id="rId15"/>
    <p:sldId id="310" r:id="rId16"/>
    <p:sldId id="311" r:id="rId17"/>
    <p:sldId id="322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13" r:id="rId28"/>
    <p:sldId id="336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>
      <p:cViewPr>
        <p:scale>
          <a:sx n="78" d="100"/>
          <a:sy n="78" d="100"/>
        </p:scale>
        <p:origin x="184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Plan1!$A$2:$A$4</c:f>
              <c:numCache>
                <c:formatCode>General</c:formatCode>
                <c:ptCount val="3"/>
                <c:pt idx="0">
                  <c:v>1983.0</c:v>
                </c:pt>
                <c:pt idx="1">
                  <c:v>1984.0</c:v>
                </c:pt>
                <c:pt idx="2">
                  <c:v>1986.0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21.0</c:v>
                </c:pt>
                <c:pt idx="1">
                  <c:v>13.0</c:v>
                </c:pt>
                <c:pt idx="2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189792"/>
        <c:axId val="-2042935776"/>
      </c:barChart>
      <c:catAx>
        <c:axId val="-20021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42935776"/>
        <c:crosses val="autoZero"/>
        <c:auto val="1"/>
        <c:lblAlgn val="ctr"/>
        <c:lblOffset val="100"/>
        <c:noMultiLvlLbl val="0"/>
      </c:catAx>
      <c:valAx>
        <c:axId val="-204293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0218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D9274-F708-4E92-95B9-46409C1132EC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2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05162-527F-4EF3-A82C-F170D776303C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9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C3F21-CB25-434B-8795-5885F96C5469}" type="slidenum">
              <a:rPr lang="en-US"/>
              <a:pPr/>
              <a:t>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47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29F0C-2FA5-4361-971E-E30165E5C5AB}" type="slidenum">
              <a:rPr lang="pt-BR"/>
              <a:pPr/>
              <a:t>5</a:t>
            </a:fld>
            <a:endParaRPr lang="pt-BR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40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28E2A-C706-47EB-83E7-8D1D76DC89C8}" type="slidenum">
              <a:rPr lang="pt-BR"/>
              <a:pPr/>
              <a:t>6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36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A55ED-98B0-46AF-B853-5CFF4320D90E}" type="slidenum">
              <a:rPr lang="pt-BR"/>
              <a:pPr/>
              <a:t>7</a:t>
            </a:fld>
            <a:endParaRPr lang="pt-B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88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CD263-DA4D-43CD-BD8F-99362A1EF113}" type="slidenum">
              <a:rPr lang="pt-BR"/>
              <a:pPr/>
              <a:t>8</a:t>
            </a:fld>
            <a:endParaRPr lang="pt-BR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59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A6FA2-4A7C-4541-9BCE-437E783AD9F0}" type="slidenum">
              <a:rPr lang="pt-BR"/>
              <a:pPr/>
              <a:t>9</a:t>
            </a:fld>
            <a:endParaRPr lang="pt-B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0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1CDB2-A24E-46BD-B3AC-3E4D422AED58}" type="slidenum">
              <a:rPr lang="pt-BR"/>
              <a:pPr/>
              <a:t>10</a:t>
            </a:fld>
            <a:endParaRPr lang="pt-B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2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5CE81-8338-4917-BA07-038F214D51AE}" type="slidenum">
              <a:rPr lang="en-US"/>
              <a:pPr/>
              <a:t>28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56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Capa"/>
          <p:cNvPicPr>
            <a:picLocks noChangeAspect="1" noChangeArrowheads="1"/>
          </p:cNvPicPr>
          <p:nvPr/>
        </p:nvPicPr>
        <p:blipFill>
          <a:blip r:embed="rId2"/>
          <a:srcRect l="16226"/>
          <a:stretch>
            <a:fillRect/>
          </a:stretch>
        </p:blipFill>
        <p:spPr bwMode="auto">
          <a:xfrm>
            <a:off x="0" y="0"/>
            <a:ext cx="7253288" cy="688498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125538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3213100"/>
            <a:ext cx="4535488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F1A71D5-90DC-4A90-BB33-363DAEDFC948}" type="slidenum">
              <a:rPr lang="en-US"/>
              <a:pPr/>
              <a:t>‹n.º›</a:t>
            </a:fld>
            <a:endParaRPr lang="en-US"/>
          </a:p>
        </p:txBody>
      </p:sp>
      <p:pic>
        <p:nvPicPr>
          <p:cNvPr id="11276" name="Picture 12" descr="CPE logo 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88913"/>
            <a:ext cx="1216025" cy="1257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FBD5-DB8C-4FC5-BA7C-94FFD4262B0A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190500"/>
            <a:ext cx="1757363" cy="584041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24450" cy="584041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C1BB-2F71-4BBC-A180-C5002B51A599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1547813" y="1916113"/>
            <a:ext cx="3429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29213" y="1916113"/>
            <a:ext cx="3429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600B46DD-A200-4063-A9E8-1042C67350FC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524000" y="190500"/>
            <a:ext cx="7034213" cy="58404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15D003E8-6000-4E3A-BF51-EC734B7789F0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0" y="457200"/>
            <a:ext cx="7010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74800" y="2000250"/>
            <a:ext cx="35052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32400" y="2000250"/>
            <a:ext cx="35052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32400" y="4133850"/>
            <a:ext cx="35052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C5EBFD-5F45-4254-B735-ACA8C6D12D3F}" type="slidenum">
              <a:rPr lang="pt-BR"/>
              <a:pPr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E529-F955-4768-A337-E6019C5E7098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2E6D-7624-44A7-B1CC-CE6782CDE3FA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7813" y="19161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9213" y="1916113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6E48-23B9-451C-80E0-3C131D18C0E5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5E01-F43E-447E-B0D4-6B1BDB2ED785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6A53-BA44-4F3B-9768-3EE36B7E7A37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9A0D-8A64-417C-8570-78768C573377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A105-63D3-4BCD-BDB5-AC199CAC1273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B87B-5460-4722-90E4-139B21E2D7DA}" type="slidenum">
              <a:rPr lang="en-US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Interna01 sem 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916113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F5CF672-E600-4EF8-83DA-7874CB6D8BD4}" type="slidenum">
              <a:rPr lang="en-US"/>
              <a:pPr/>
              <a:t>‹n.º›</a:t>
            </a:fld>
            <a:endParaRPr lang="en-US"/>
          </a:p>
        </p:txBody>
      </p:sp>
      <p:pic>
        <p:nvPicPr>
          <p:cNvPr id="10256" name="Picture 16" descr="CPE logo trans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2713" y="188913"/>
            <a:ext cx="1290637" cy="1335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</a:rPr>
              <a:t>Pelotas Birth Cohort Study</a:t>
            </a:r>
            <a:endParaRPr lang="pt-B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7010400" cy="1527175"/>
          </a:xfrm>
        </p:spPr>
        <p:txBody>
          <a:bodyPr/>
          <a:lstStyle/>
          <a:p>
            <a:pPr algn="ctr"/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2001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visit</a:t>
            </a:r>
            <a:endParaRPr lang="pt-BR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5572132" y="571480"/>
            <a:ext cx="3200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endParaRPr lang="en-GB" sz="28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Losses </a:t>
            </a:r>
            <a:r>
              <a:rPr lang="en-GB" sz="2400" dirty="0">
                <a:solidFill>
                  <a:schemeClr val="tx2"/>
                </a:solidFill>
                <a:latin typeface="Comic Sans MS" pitchFamily="66" charset="0"/>
              </a:rPr>
              <a:t>= 31% </a:t>
            </a: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Age= </a:t>
            </a:r>
            <a:r>
              <a:rPr lang="en-GB" sz="2400" dirty="0">
                <a:solidFill>
                  <a:schemeClr val="tx2"/>
                </a:solidFill>
                <a:latin typeface="Comic Sans MS" pitchFamily="66" charset="0"/>
              </a:rPr>
              <a:t>18.9 </a:t>
            </a: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years</a:t>
            </a:r>
            <a:endParaRPr lang="en-GB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285852" y="1142984"/>
            <a:ext cx="4191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Visit to all households in a systematic sample of 27% of the city’s census tracts (70)</a:t>
            </a: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endParaRPr lang="en-GB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None/>
            </a:pPr>
            <a:endParaRPr lang="en-GB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0359" name="Picture 7" descr="gravida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46" y="3429000"/>
            <a:ext cx="4724400" cy="3135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143000"/>
          </a:xfrm>
        </p:spPr>
        <p:txBody>
          <a:bodyPr/>
          <a:lstStyle/>
          <a:p>
            <a:pPr algn="ctr"/>
            <a:r>
              <a:rPr lang="en-US" sz="3800" b="1" dirty="0" smtClean="0">
                <a:latin typeface="Comic Sans MS" charset="0"/>
                <a:ea typeface="Comic Sans MS" charset="0"/>
                <a:cs typeface="Comic Sans MS" charset="0"/>
              </a:rPr>
              <a:t>2004-5 Follow-up visit</a:t>
            </a:r>
            <a:endParaRPr lang="en-US" sz="3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060575"/>
            <a:ext cx="4500594" cy="2862263"/>
          </a:xfrm>
        </p:spPr>
        <p:txBody>
          <a:bodyPr/>
          <a:lstStyle/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Census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households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city (98,000)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plus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visit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previous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addresses</a:t>
            </a:r>
            <a:endParaRPr lang="pt-BR" sz="2400" dirty="0" smtClean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Losses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: 22.6%</a:t>
            </a:r>
          </a:p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Age = 23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years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</a:p>
        </p:txBody>
      </p:sp>
      <p:pic>
        <p:nvPicPr>
          <p:cNvPr id="83973" name="Picture 5" descr="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844675"/>
            <a:ext cx="319405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143000"/>
          </a:xfrm>
        </p:spPr>
        <p:txBody>
          <a:bodyPr/>
          <a:lstStyle/>
          <a:p>
            <a:pPr algn="ctr"/>
            <a:r>
              <a:rPr lang="en-US" sz="3800" b="1" dirty="0" smtClean="0">
                <a:latin typeface="Comic Sans MS" charset="0"/>
                <a:ea typeface="Comic Sans MS" charset="0"/>
                <a:cs typeface="Comic Sans MS" charset="0"/>
              </a:rPr>
              <a:t>20012-13 </a:t>
            </a:r>
            <a:r>
              <a:rPr lang="en-US" sz="3800" b="1" dirty="0" smtClean="0">
                <a:latin typeface="Comic Sans MS" charset="0"/>
                <a:ea typeface="Comic Sans MS" charset="0"/>
                <a:cs typeface="Comic Sans MS" charset="0"/>
              </a:rPr>
              <a:t>Follow-up visit</a:t>
            </a:r>
            <a:endParaRPr lang="en-US" sz="3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060575"/>
            <a:ext cx="4500594" cy="2862263"/>
          </a:xfrm>
        </p:spPr>
        <p:txBody>
          <a:bodyPr/>
          <a:lstStyle/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Subjects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were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searched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using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multiplie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strategies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Invited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visit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research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clinic</a:t>
            </a:r>
            <a:endParaRPr lang="pt-BR" sz="2000" dirty="0" smtClean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Losses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31.9%</a:t>
            </a: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Age = 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30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years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53" y="2276873"/>
            <a:ext cx="3968951" cy="264596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43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Questionnaire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– 2012/13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Eletronic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questionnaire</a:t>
            </a: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587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questions</a:t>
            </a: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Physical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examination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sample</a:t>
            </a: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5" descr="C:\Users\cesar\Desktop\Dropbox\My files\Wpfiles\3 coortes - projeto novo\Pelotas cohorts photographs\Fotos de Apresentação Sequenciada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290039" cy="21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esar\Desktop\Dropbox\My files\Wpfiles\3 coortes - projeto novo\Pelotas cohorts photographs\Fotos de Apresentação Sequenciada\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8264"/>
            <a:ext cx="3345873" cy="22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What has been measured?</a:t>
            </a:r>
            <a:br>
              <a:rPr lang="en-US" sz="32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				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Early phases</a:t>
            </a:r>
            <a:endParaRPr lang="pt-BR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Socioeconomic and demographic variables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Maternal characteristics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Pregnancy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Delivery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Mortality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Environmental characteristics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Health service utilization and morbidity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Nutrition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Child care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Maternal health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Psychosocial development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What has been measured?</a:t>
            </a:r>
            <a:br>
              <a:rPr lang="en-US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					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Late phases</a:t>
            </a:r>
            <a:endParaRPr lang="pt-BR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Family situation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Schooling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Dietary habits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Smoking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Physical activity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Illicit drug use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Use of health services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Offspring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Weight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Standing and sitting height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Subscapular and triceps skinfold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Body composition (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bioimpedance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Waist circumference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Blood pressure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Blood lipids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C reactive protein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Measurements –</a:t>
            </a:r>
            <a:b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2012)</a:t>
            </a:r>
            <a:endParaRPr lang="pt-BR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Body composition – 4 compartments model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err="1" smtClean="0">
                <a:latin typeface="Comic Sans MS" charset="0"/>
                <a:ea typeface="Comic Sans MS" charset="0"/>
                <a:cs typeface="Comic Sans MS" charset="0"/>
              </a:rPr>
              <a:t>Intima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media thickness 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Visceral fat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Bone mineral density - DXA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Peak flow velocity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IQ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Depression</a:t>
            </a:r>
            <a:endParaRPr lang="pt-BR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8054" y="2906713"/>
            <a:ext cx="7772400" cy="1362075"/>
          </a:xfrm>
        </p:spPr>
        <p:txBody>
          <a:bodyPr/>
          <a:lstStyle/>
          <a:p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Challenges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strategies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3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1983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visit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pitchFamily="66" charset="0"/>
              </a:rPr>
              <a:t>Visit to addresses obtained in hospital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Losses: 21 %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200" dirty="0" smtClean="0">
                <a:latin typeface="Comic Sans MS" pitchFamily="66" charset="0"/>
                <a:ea typeface="Comic Sans MS" charset="0"/>
                <a:cs typeface="Comic Sans MS" charset="0"/>
              </a:rPr>
              <a:t>Address did not exist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200" dirty="0" smtClean="0">
                <a:latin typeface="Comic Sans MS" pitchFamily="66" charset="0"/>
                <a:ea typeface="Comic Sans MS" charset="0"/>
                <a:cs typeface="Comic Sans MS" charset="0"/>
              </a:rPr>
              <a:t>Family was not known in the address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200" dirty="0" smtClean="0">
                <a:latin typeface="Comic Sans MS" pitchFamily="66" charset="0"/>
                <a:ea typeface="Comic Sans MS" charset="0"/>
                <a:cs typeface="Comic Sans MS" charset="0"/>
              </a:rPr>
              <a:t>Moved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pitchFamily="66" charset="0"/>
                <a:ea typeface="Comic Sans MS" charset="0"/>
                <a:cs typeface="Comic Sans MS" charset="0"/>
              </a:rPr>
              <a:t>We had gathered information on the mother</a:t>
            </a:r>
            <a:r>
              <a:rPr lang="en-US" sz="2400" dirty="0" smtClean="0">
                <a:latin typeface="Comic Sans MS" pitchFamily="66" charset="0"/>
                <a:ea typeface="Comic Sans MS" charset="0"/>
                <a:cs typeface="Comic Sans MS" charset="0"/>
              </a:rPr>
              <a:t>’s name and family address </a:t>
            </a:r>
            <a:endParaRPr lang="en-GB" sz="2400" dirty="0" smtClean="0">
              <a:latin typeface="Comic Sans MS" pitchFamily="66" charset="0"/>
              <a:ea typeface="Comic Sans MS" charset="0"/>
              <a:cs typeface="Comic Sans MS" charset="0"/>
            </a:endParaRP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endParaRPr lang="en-GB" sz="2200" dirty="0" smtClean="0">
              <a:latin typeface="Comic Sans MS" pitchFamily="66" charset="0"/>
              <a:ea typeface="Comic Sans MS" charset="0"/>
              <a:cs typeface="Comic Sans MS" charset="0"/>
            </a:endParaRP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endParaRPr lang="pt-BR" sz="2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pt-BR" sz="4800" dirty="0">
              <a:latin typeface="Verdana" pitchFamily="34" charset="0"/>
            </a:endParaRPr>
          </a:p>
        </p:txBody>
      </p:sp>
      <p:pic>
        <p:nvPicPr>
          <p:cNvPr id="110595" name="Picture 3" descr="logo-e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315200" y="228600"/>
            <a:ext cx="1600200" cy="981075"/>
          </a:xfrm>
          <a:noFill/>
          <a:ln/>
        </p:spPr>
      </p:pic>
      <p:pic>
        <p:nvPicPr>
          <p:cNvPr id="1105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10200" y="3048000"/>
            <a:ext cx="3446463" cy="2185988"/>
          </a:xfrm>
          <a:noFill/>
          <a:ln/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667000" y="3200400"/>
            <a:ext cx="650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None/>
            </a:pPr>
            <a:endParaRPr lang="pt-BR" sz="2800">
              <a:latin typeface="Comic Sans MS" pitchFamily="66" charset="0"/>
            </a:endParaRPr>
          </a:p>
        </p:txBody>
      </p:sp>
      <p:graphicFrame>
        <p:nvGraphicFramePr>
          <p:cNvPr id="11059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43000" y="1600200"/>
          <a:ext cx="4114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Imagem de bitmap" r:id="rId6" imgW="4563112" imgH="5095238" progId="Paint.Picture">
                  <p:embed/>
                </p:oleObj>
              </mc:Choice>
              <mc:Fallback>
                <p:oleObj name="Imagem de bitmap" r:id="rId6" imgW="4563112" imgH="5095238" progId="Paint.Picture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4114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2895600" y="1905000"/>
            <a:ext cx="2063750" cy="3667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None/>
            </a:pPr>
            <a:r>
              <a:rPr lang="pt-BR" sz="1800" b="1">
                <a:solidFill>
                  <a:srgbClr val="FF0000"/>
                </a:solidFill>
                <a:latin typeface="Verdana" pitchFamily="34" charset="0"/>
              </a:rPr>
              <a:t>South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What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did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We tried to find any information on the family address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Neighbours 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Electric Power Company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Department store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7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1984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New follow-up strategies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200" dirty="0" smtClean="0">
                <a:latin typeface="Comic Sans MS" charset="0"/>
                <a:ea typeface="Comic Sans MS" charset="0"/>
                <a:cs typeface="Comic Sans MS" charset="0"/>
              </a:rPr>
              <a:t>Census in the urban area</a:t>
            </a:r>
          </a:p>
          <a:p>
            <a:pPr lvl="2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1800" dirty="0" smtClean="0">
                <a:latin typeface="Comic Sans MS" charset="0"/>
                <a:ea typeface="Comic Sans MS" charset="0"/>
                <a:cs typeface="Comic Sans MS" charset="0"/>
              </a:rPr>
              <a:t>70,000 households were visited</a:t>
            </a:r>
          </a:p>
          <a:p>
            <a:pPr lvl="2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1800" dirty="0" smtClean="0">
                <a:latin typeface="Comic Sans MS" charset="0"/>
                <a:ea typeface="Comic Sans MS" charset="0"/>
                <a:cs typeface="Comic Sans MS" charset="0"/>
              </a:rPr>
              <a:t>In search of children born in 1982</a:t>
            </a:r>
          </a:p>
          <a:p>
            <a:pPr lvl="2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1800" dirty="0" smtClean="0">
                <a:latin typeface="Comic Sans MS" charset="0"/>
                <a:ea typeface="Comic Sans MS" charset="0"/>
                <a:cs typeface="Comic Sans MS" charset="0"/>
              </a:rPr>
              <a:t>Linkage of datasets</a:t>
            </a:r>
          </a:p>
          <a:p>
            <a:pPr lvl="3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Perinatal study</a:t>
            </a:r>
          </a:p>
          <a:p>
            <a:pPr lvl="3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1400" dirty="0" smtClean="0">
                <a:latin typeface="Comic Sans MS" charset="0"/>
                <a:ea typeface="Comic Sans MS" charset="0"/>
                <a:cs typeface="Comic Sans MS" charset="0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185938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Fuzzy logic - Manual</a:t>
            </a: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Hospital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Date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birth</a:t>
            </a: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Maternal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2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Losses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follow-up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739844"/>
              </p:ext>
            </p:extLst>
          </p:nvPr>
        </p:nvGraphicFramePr>
        <p:xfrm>
          <a:off x="1547813" y="1916113"/>
          <a:ext cx="7010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10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dirty="0">
              <a:ea typeface="ＭＳ Ｐゴシック" charset="-128"/>
            </a:endParaRP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>
            <a:off x="1524000" y="1676400"/>
            <a:ext cx="6019800" cy="4953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4038600" y="17526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 dirty="0">
                <a:latin typeface="Comic Sans MS" charset="0"/>
              </a:rPr>
              <a:t>5914 </a:t>
            </a:r>
            <a:r>
              <a:rPr lang="pt-BR" altLang="pt-BR" sz="1400" b="1" dirty="0" err="1" smtClean="0">
                <a:latin typeface="Comic Sans MS" charset="0"/>
              </a:rPr>
              <a:t>livebirths</a:t>
            </a:r>
            <a:endParaRPr lang="pt-BR" altLang="pt-BR" sz="1400" b="1" dirty="0">
              <a:latin typeface="Comic Sans MS" charset="0"/>
            </a:endParaRP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>
            <a:off x="2819400" y="1981200"/>
            <a:ext cx="1143000" cy="457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b="1" dirty="0">
                <a:latin typeface="Comic Sans MS" charset="0"/>
              </a:rPr>
              <a:t>233 </a:t>
            </a:r>
            <a:r>
              <a:rPr lang="pt-BR" altLang="pt-BR" sz="1800" b="1" dirty="0" err="1" smtClean="0">
                <a:latin typeface="Comic Sans MS" charset="0"/>
              </a:rPr>
              <a:t>deaths</a:t>
            </a:r>
            <a:endParaRPr lang="pt-BR" altLang="pt-BR" sz="1800" b="1" dirty="0">
              <a:latin typeface="Comic Sans MS" charset="0"/>
            </a:endParaRP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2362200" y="2286000"/>
            <a:ext cx="5029200" cy="4267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1752600" y="2362200"/>
            <a:ext cx="5029200" cy="4267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3565525" y="4232275"/>
            <a:ext cx="2188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 dirty="0">
                <a:latin typeface="Comic Sans MS" charset="0"/>
              </a:rPr>
              <a:t>4476 </a:t>
            </a:r>
            <a:r>
              <a:rPr lang="pt-BR" altLang="pt-BR" sz="1800" b="1" dirty="0" err="1" smtClean="0">
                <a:latin typeface="Comic Sans MS" charset="0"/>
              </a:rPr>
              <a:t>evaluated</a:t>
            </a:r>
            <a:r>
              <a:rPr lang="pt-BR" altLang="pt-BR" sz="1800" b="1" dirty="0" smtClean="0">
                <a:latin typeface="Comic Sans MS" charset="0"/>
              </a:rPr>
              <a:t> in</a:t>
            </a:r>
            <a:endParaRPr lang="pt-BR" altLang="pt-BR" sz="1800" b="1" dirty="0">
              <a:latin typeface="Comic Sans MS" charset="0"/>
            </a:endParaRPr>
          </a:p>
          <a:p>
            <a:pPr eaLnBrk="1" hangingPunct="1"/>
            <a:r>
              <a:rPr lang="pt-BR" altLang="pt-BR" sz="1800" b="1" dirty="0">
                <a:latin typeface="Comic Sans MS" charset="0"/>
              </a:rPr>
              <a:t>1984 e 1986</a:t>
            </a:r>
          </a:p>
        </p:txBody>
      </p:sp>
      <p:sp>
        <p:nvSpPr>
          <p:cNvPr id="440330" name="Text Box 10"/>
          <p:cNvSpPr txBox="1">
            <a:spLocks noChangeArrowheads="1"/>
          </p:cNvSpPr>
          <p:nvPr/>
        </p:nvSpPr>
        <p:spPr bwMode="auto">
          <a:xfrm>
            <a:off x="1752600" y="3657600"/>
            <a:ext cx="1379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3300"/>
                </a:solidFill>
                <a:latin typeface="Comic Sans MS" charset="0"/>
              </a:rPr>
              <a:t>266 -</a:t>
            </a:r>
            <a:endParaRPr lang="pt-BR" altLang="pt-BR" sz="1800" b="1" dirty="0">
              <a:solidFill>
                <a:srgbClr val="FF3300"/>
              </a:solidFill>
              <a:latin typeface="Comic Sans MS" charset="0"/>
            </a:endParaRPr>
          </a:p>
          <a:p>
            <a:pPr eaLnBrk="1" hangingPunct="1"/>
            <a:r>
              <a:rPr lang="pt-BR" altLang="pt-BR" sz="1800" b="1" dirty="0" smtClean="0">
                <a:solidFill>
                  <a:srgbClr val="FF3300"/>
                </a:solidFill>
                <a:latin typeface="Comic Sans MS" charset="0"/>
              </a:rPr>
              <a:t>1986</a:t>
            </a:r>
            <a:endParaRPr lang="pt-BR" altLang="pt-BR" sz="1800" b="1" dirty="0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6629400" y="37338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3300"/>
                </a:solidFill>
                <a:latin typeface="Comic Sans MS" charset="0"/>
              </a:rPr>
              <a:t>449 -</a:t>
            </a:r>
            <a:endParaRPr lang="pt-BR" altLang="pt-BR" sz="1800" b="1" dirty="0">
              <a:solidFill>
                <a:srgbClr val="FF3300"/>
              </a:solidFill>
              <a:latin typeface="Comic Sans MS" charset="0"/>
            </a:endParaRPr>
          </a:p>
          <a:p>
            <a:pPr eaLnBrk="1" hangingPunct="1"/>
            <a:r>
              <a:rPr lang="pt-BR" altLang="pt-BR" sz="1800" b="1" dirty="0">
                <a:solidFill>
                  <a:srgbClr val="FF3300"/>
                </a:solidFill>
                <a:latin typeface="Comic Sans MS" charset="0"/>
              </a:rPr>
              <a:t>1984</a:t>
            </a:r>
          </a:p>
        </p:txBody>
      </p:sp>
      <p:sp>
        <p:nvSpPr>
          <p:cNvPr id="440334" name="AutoShape 14"/>
          <p:cNvSpPr>
            <a:spLocks noChangeArrowheads="1"/>
          </p:cNvSpPr>
          <p:nvPr/>
        </p:nvSpPr>
        <p:spPr bwMode="auto">
          <a:xfrm>
            <a:off x="6629400" y="1676400"/>
            <a:ext cx="1981200" cy="685800"/>
          </a:xfrm>
          <a:prstGeom prst="wedgeRectCallout">
            <a:avLst>
              <a:gd name="adj1" fmla="val -52963"/>
              <a:gd name="adj2" fmla="val 90046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b="1" dirty="0">
                <a:latin typeface="Comic Sans MS" charset="0"/>
              </a:rPr>
              <a:t>490 </a:t>
            </a:r>
            <a:r>
              <a:rPr lang="pt-BR" altLang="pt-BR" sz="1800" b="1" dirty="0" err="1" smtClean="0">
                <a:latin typeface="Comic Sans MS" charset="0"/>
              </a:rPr>
              <a:t>losses</a:t>
            </a:r>
            <a:r>
              <a:rPr lang="pt-BR" altLang="pt-BR" sz="1800" b="1" dirty="0" smtClean="0">
                <a:latin typeface="Comic Sans MS" charset="0"/>
              </a:rPr>
              <a:t> in</a:t>
            </a:r>
            <a:endParaRPr lang="pt-BR" altLang="pt-BR" sz="1800" b="1" dirty="0">
              <a:latin typeface="Comic Sans MS" charset="0"/>
            </a:endParaRPr>
          </a:p>
          <a:p>
            <a:pPr algn="ctr" eaLnBrk="1" hangingPunct="1"/>
            <a:r>
              <a:rPr lang="pt-BR" altLang="pt-BR" sz="1800" b="1" dirty="0">
                <a:latin typeface="Comic Sans MS" charset="0"/>
              </a:rPr>
              <a:t>1984 </a:t>
            </a:r>
            <a:r>
              <a:rPr lang="pt-BR" altLang="pt-BR" sz="1800" b="1" dirty="0" err="1" smtClean="0">
                <a:latin typeface="Comic Sans MS" charset="0"/>
              </a:rPr>
              <a:t>and</a:t>
            </a:r>
            <a:r>
              <a:rPr lang="pt-BR" altLang="pt-BR" sz="1800" b="1" dirty="0" smtClean="0">
                <a:latin typeface="Comic Sans MS" charset="0"/>
              </a:rPr>
              <a:t> </a:t>
            </a:r>
            <a:r>
              <a:rPr lang="pt-BR" altLang="pt-BR" sz="1800" b="1" dirty="0">
                <a:latin typeface="Comic Sans MS" charset="0"/>
              </a:rPr>
              <a:t>1986</a:t>
            </a:r>
          </a:p>
        </p:txBody>
      </p:sp>
    </p:spTree>
    <p:extLst>
      <p:ext uri="{BB962C8B-B14F-4D97-AF65-F5344CB8AC3E}">
        <p14:creationId xmlns:p14="http://schemas.microsoft.com/office/powerpoint/2010/main" val="6501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440325" grpId="0"/>
      <p:bldP spid="440326" grpId="0" animBg="1"/>
      <p:bldP spid="440327" grpId="0" animBg="1"/>
      <p:bldP spid="440328" grpId="0" animBg="1"/>
      <p:bldP spid="440329" grpId="0"/>
      <p:bldP spid="440330" grpId="0"/>
      <p:bldP spid="440332" grpId="0"/>
      <p:bldP spid="4403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Losses – The return</a:t>
            </a: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  <a:buFont typeface="AppleSDGothicNeo-Regular" charset="-127"/>
              <a:buChar char="◼"/>
            </a:pP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2004</a:t>
            </a:r>
          </a:p>
          <a:p>
            <a:pPr lvl="1">
              <a:buSzPct val="80000"/>
              <a:buFont typeface="AppleSDGothicNeo-Regular" charset="-127"/>
              <a:buChar char="◼"/>
            </a:pP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Census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-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identified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only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52%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cohort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members</a:t>
            </a:r>
            <a:endParaRPr lang="pt-BR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0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strategies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Visit to the last address 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SINASC –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National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Birth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latin typeface="Comic Sans MS" charset="0"/>
                <a:ea typeface="Comic Sans MS" charset="0"/>
                <a:cs typeface="Comic Sans MS" charset="0"/>
              </a:rPr>
              <a:t>Registration</a:t>
            </a:r>
            <a:r>
              <a:rPr lang="pt-BR" sz="2400" dirty="0" smtClean="0">
                <a:latin typeface="Comic Sans MS" charset="0"/>
                <a:ea typeface="Comic Sans MS" charset="0"/>
                <a:cs typeface="Comic Sans MS" charset="0"/>
              </a:rPr>
              <a:t> Service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Army </a:t>
            </a:r>
            <a:r>
              <a:rPr lang="en-GB" sz="2400" dirty="0">
                <a:latin typeface="Comic Sans MS" charset="0"/>
                <a:ea typeface="Comic Sans MS" charset="0"/>
                <a:cs typeface="Comic Sans MS" charset="0"/>
              </a:rPr>
              <a:t>recruitment 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Office  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University </a:t>
            </a:r>
            <a:r>
              <a:rPr lang="en-GB" sz="2400" dirty="0">
                <a:latin typeface="Comic Sans MS" charset="0"/>
                <a:ea typeface="Comic Sans MS" charset="0"/>
                <a:cs typeface="Comic Sans MS" charset="0"/>
              </a:rPr>
              <a:t>and Middle 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Schools </a:t>
            </a: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Electoral </a:t>
            </a:r>
            <a:r>
              <a:rPr lang="en-GB" sz="2400" dirty="0">
                <a:latin typeface="Comic Sans MS" charset="0"/>
                <a:ea typeface="Comic Sans MS" charset="0"/>
                <a:cs typeface="Comic Sans MS" charset="0"/>
              </a:rPr>
              <a:t>register</a:t>
            </a: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endParaRPr lang="pt-BR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endParaRPr lang="pt-B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2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Challenge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Lack</a:t>
            </a:r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Funding</a:t>
            </a:r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Precluded</a:t>
            </a:r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 regular </a:t>
            </a: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visits</a:t>
            </a:r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lvl="1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Followed a sampling fraction of the cohort</a:t>
            </a:r>
          </a:p>
          <a:p>
            <a:pPr lvl="2"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dirty="0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930 </a:t>
            </a:r>
            <a:r>
              <a:rPr lang="pt-BR" dirty="0" err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subjects</a:t>
            </a:r>
            <a:r>
              <a:rPr lang="pt-BR" dirty="0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were</a:t>
            </a:r>
            <a:r>
              <a:rPr lang="pt-BR" dirty="0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dirty="0" err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followed</a:t>
            </a:r>
            <a:r>
              <a:rPr lang="pt-BR" dirty="0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</a:rPr>
              <a:t> in 1984, 1986, 1997 e 2001.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010400" cy="1143000"/>
          </a:xfrm>
        </p:spPr>
        <p:txBody>
          <a:bodyPr/>
          <a:lstStyle/>
          <a:p>
            <a:pPr algn="ctr"/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Visits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 – </a:t>
            </a:r>
            <a:r>
              <a:rPr lang="pt-BR" dirty="0" smtClean="0">
                <a:latin typeface="Comic Sans MS" charset="0"/>
                <a:ea typeface="Comic Sans MS" charset="0"/>
                <a:cs typeface="Comic Sans MS" charset="0"/>
              </a:rPr>
              <a:t>4 </a:t>
            </a:r>
            <a:r>
              <a:rPr lang="pt-BR" dirty="0" err="1" smtClean="0">
                <a:latin typeface="Comic Sans MS" charset="0"/>
                <a:ea typeface="Comic Sans MS" charset="0"/>
                <a:cs typeface="Comic Sans MS" charset="0"/>
              </a:rPr>
              <a:t>cohorts</a:t>
            </a:r>
            <a:endParaRPr lang="pt-B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682"/>
              </p:ext>
            </p:extLst>
          </p:nvPr>
        </p:nvGraphicFramePr>
        <p:xfrm>
          <a:off x="323536" y="1653004"/>
          <a:ext cx="8399776" cy="4781550"/>
        </p:xfrm>
        <a:graphic>
          <a:graphicData uri="http://schemas.openxmlformats.org/drawingml/2006/table">
            <a:tbl>
              <a:tblPr/>
              <a:tblGrid>
                <a:gridCol w="767080"/>
                <a:gridCol w="233687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4026"/>
                <a:gridCol w="208380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1203"/>
                <a:gridCol w="212066"/>
                <a:gridCol w="212066"/>
                <a:gridCol w="212066"/>
                <a:gridCol w="212066"/>
                <a:gridCol w="212066"/>
                <a:gridCol w="212066"/>
                <a:gridCol w="212066"/>
                <a:gridCol w="212066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F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42CD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4039" name="Line 135"/>
          <p:cNvSpPr>
            <a:spLocks noChangeShapeType="1"/>
          </p:cNvSpPr>
          <p:nvPr/>
        </p:nvSpPr>
        <p:spPr bwMode="auto">
          <a:xfrm>
            <a:off x="1403648" y="2979653"/>
            <a:ext cx="6984776" cy="2656138"/>
          </a:xfrm>
          <a:prstGeom prst="line">
            <a:avLst/>
          </a:prstGeom>
          <a:noFill/>
          <a:ln w="57150" cap="sq">
            <a:solidFill>
              <a:srgbClr val="FF9933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24040" name="Line 136"/>
          <p:cNvSpPr>
            <a:spLocks noChangeShapeType="1"/>
          </p:cNvSpPr>
          <p:nvPr/>
        </p:nvSpPr>
        <p:spPr bwMode="auto">
          <a:xfrm>
            <a:off x="1129284" y="3190875"/>
            <a:ext cx="6971108" cy="2693903"/>
          </a:xfrm>
          <a:prstGeom prst="lin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24041" name="Line 137"/>
          <p:cNvSpPr>
            <a:spLocks noChangeShapeType="1"/>
          </p:cNvSpPr>
          <p:nvPr/>
        </p:nvSpPr>
        <p:spPr bwMode="auto">
          <a:xfrm>
            <a:off x="2141612" y="2651721"/>
            <a:ext cx="4662636" cy="1960813"/>
          </a:xfrm>
          <a:prstGeom prst="line">
            <a:avLst/>
          </a:prstGeom>
          <a:noFill/>
          <a:ln w="57150" cap="sq">
            <a:solidFill>
              <a:srgbClr val="990033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24042" name="AutoShape 138"/>
          <p:cNvSpPr>
            <a:spLocks noChangeArrowheads="1"/>
          </p:cNvSpPr>
          <p:nvPr/>
        </p:nvSpPr>
        <p:spPr bwMode="auto">
          <a:xfrm>
            <a:off x="2917328" y="4432920"/>
            <a:ext cx="1524000" cy="609600"/>
          </a:xfrm>
          <a:prstGeom prst="wedgeRoundRectCallout">
            <a:avLst>
              <a:gd name="adj1" fmla="val 5022"/>
              <a:gd name="adj2" fmla="val -77640"/>
              <a:gd name="adj3" fmla="val 166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pt-BR" sz="2000" b="1" dirty="0">
                <a:latin typeface="Comic Sans MS" pitchFamily="66" charset="0"/>
              </a:rPr>
              <a:t>● </a:t>
            </a:r>
            <a:r>
              <a:rPr lang="pt-BR" sz="1400" b="1" dirty="0" smtClean="0">
                <a:latin typeface="Comic Sans MS" pitchFamily="66" charset="0"/>
              </a:rPr>
              <a:t>1,3, 6 </a:t>
            </a:r>
            <a:r>
              <a:rPr lang="pt-BR" sz="1400" b="1" dirty="0" err="1" smtClean="0">
                <a:latin typeface="Comic Sans MS" pitchFamily="66" charset="0"/>
              </a:rPr>
              <a:t>and</a:t>
            </a:r>
            <a:r>
              <a:rPr lang="pt-BR" sz="1400" b="1" dirty="0" smtClean="0">
                <a:latin typeface="Comic Sans MS" pitchFamily="66" charset="0"/>
              </a:rPr>
              <a:t> 12 </a:t>
            </a:r>
            <a:r>
              <a:rPr lang="pt-BR" sz="1400" b="1" dirty="0" err="1" smtClean="0">
                <a:latin typeface="Comic Sans MS" pitchFamily="66" charset="0"/>
              </a:rPr>
              <a:t>months</a:t>
            </a:r>
            <a:endParaRPr lang="pt-BR" sz="1400" b="1" dirty="0">
              <a:latin typeface="Comic Sans MS" pitchFamily="66" charset="0"/>
            </a:endParaRPr>
          </a:p>
        </p:txBody>
      </p:sp>
      <p:sp>
        <p:nvSpPr>
          <p:cNvPr id="124043" name="AutoShape 139"/>
          <p:cNvSpPr>
            <a:spLocks noChangeArrowheads="1"/>
          </p:cNvSpPr>
          <p:nvPr/>
        </p:nvSpPr>
        <p:spPr bwMode="auto">
          <a:xfrm>
            <a:off x="4971373" y="5411297"/>
            <a:ext cx="1066800" cy="609600"/>
          </a:xfrm>
          <a:prstGeom prst="wedgeRoundRectCallout">
            <a:avLst>
              <a:gd name="adj1" fmla="val 56760"/>
              <a:gd name="adj2" fmla="val -40663"/>
              <a:gd name="adj3" fmla="val 166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pt-BR" sz="1400" b="1" dirty="0" smtClean="0">
                <a:latin typeface="Comic Sans MS" pitchFamily="66" charset="0"/>
              </a:rPr>
              <a:t>3 </a:t>
            </a:r>
            <a:r>
              <a:rPr lang="pt-BR" sz="1400" b="1" dirty="0" err="1" smtClean="0">
                <a:latin typeface="Comic Sans MS" pitchFamily="66" charset="0"/>
              </a:rPr>
              <a:t>and</a:t>
            </a:r>
            <a:r>
              <a:rPr lang="pt-BR" sz="1400" b="1" dirty="0" smtClean="0">
                <a:latin typeface="Comic Sans MS" pitchFamily="66" charset="0"/>
              </a:rPr>
              <a:t> 12 </a:t>
            </a:r>
            <a:r>
              <a:rPr lang="pt-BR" sz="1400" b="1" dirty="0" err="1" smtClean="0">
                <a:latin typeface="Comic Sans MS" pitchFamily="66" charset="0"/>
              </a:rPr>
              <a:t>months</a:t>
            </a:r>
            <a:endParaRPr lang="pt-BR" sz="1400" b="1" dirty="0">
              <a:latin typeface="Comic Sans MS" pitchFamily="66" charset="0"/>
            </a:endParaRPr>
          </a:p>
        </p:txBody>
      </p:sp>
      <p:sp>
        <p:nvSpPr>
          <p:cNvPr id="124044" name="Line 140"/>
          <p:cNvSpPr>
            <a:spLocks noChangeShapeType="1"/>
          </p:cNvSpPr>
          <p:nvPr/>
        </p:nvSpPr>
        <p:spPr bwMode="auto">
          <a:xfrm>
            <a:off x="4441327" y="2842245"/>
            <a:ext cx="2358661" cy="1143000"/>
          </a:xfrm>
          <a:prstGeom prst="line">
            <a:avLst/>
          </a:prstGeom>
          <a:noFill/>
          <a:ln w="57150" cap="sq">
            <a:solidFill>
              <a:srgbClr val="FF33CC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24045" name="Text Box 141"/>
          <p:cNvSpPr txBox="1">
            <a:spLocks noChangeArrowheads="1"/>
          </p:cNvSpPr>
          <p:nvPr/>
        </p:nvSpPr>
        <p:spPr bwMode="auto">
          <a:xfrm>
            <a:off x="4130675" y="6096000"/>
            <a:ext cx="109356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>
                <a:latin typeface="Comic Sans MS" pitchFamily="66" charset="0"/>
              </a:rPr>
              <a:t>● </a:t>
            </a:r>
            <a:r>
              <a:rPr lang="pt-BR" sz="1600" b="1" dirty="0" err="1" smtClean="0">
                <a:latin typeface="Comic Sans MS" pitchFamily="66" charset="0"/>
              </a:rPr>
              <a:t>Sample</a:t>
            </a:r>
            <a:endParaRPr lang="pt-BR" sz="1600" b="1" dirty="0">
              <a:latin typeface="Comic Sans MS" pitchFamily="66" charset="0"/>
            </a:endParaRPr>
          </a:p>
        </p:txBody>
      </p:sp>
      <p:sp>
        <p:nvSpPr>
          <p:cNvPr id="11" name="Line 137"/>
          <p:cNvSpPr>
            <a:spLocks noChangeShapeType="1"/>
          </p:cNvSpPr>
          <p:nvPr/>
        </p:nvSpPr>
        <p:spPr bwMode="auto">
          <a:xfrm>
            <a:off x="1634012" y="2757332"/>
            <a:ext cx="7089299" cy="2853919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2" name="Line 140"/>
          <p:cNvSpPr>
            <a:spLocks noChangeShapeType="1"/>
          </p:cNvSpPr>
          <p:nvPr/>
        </p:nvSpPr>
        <p:spPr bwMode="auto">
          <a:xfrm>
            <a:off x="5903382" y="3813127"/>
            <a:ext cx="2358661" cy="1143000"/>
          </a:xfrm>
          <a:prstGeom prst="line">
            <a:avLst/>
          </a:prstGeom>
          <a:noFill/>
          <a:ln w="57150" cap="sq">
            <a:solidFill>
              <a:srgbClr val="0070C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" name="Line 140"/>
          <p:cNvSpPr>
            <a:spLocks noChangeShapeType="1"/>
          </p:cNvSpPr>
          <p:nvPr/>
        </p:nvSpPr>
        <p:spPr bwMode="auto">
          <a:xfrm>
            <a:off x="5903381" y="2670127"/>
            <a:ext cx="2358661" cy="1143000"/>
          </a:xfrm>
          <a:prstGeom prst="line">
            <a:avLst/>
          </a:prstGeom>
          <a:noFill/>
          <a:ln w="57150" cap="sq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4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39" grpId="0" animBg="1"/>
      <p:bldP spid="124040" grpId="0" animBg="1"/>
      <p:bldP spid="124041" grpId="0" animBg="1"/>
      <p:bldP spid="124042" grpId="0" animBg="1"/>
      <p:bldP spid="124043" grpId="0" animBg="1"/>
      <p:bldP spid="124044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76200"/>
            <a:ext cx="7010400" cy="1143000"/>
          </a:xfrm>
        </p:spPr>
        <p:txBody>
          <a:bodyPr/>
          <a:lstStyle/>
          <a:p>
            <a:r>
              <a:rPr lang="pt-BR" dirty="0">
                <a:latin typeface="Comic Sans MS" charset="0"/>
                <a:ea typeface="Comic Sans MS" charset="0"/>
                <a:cs typeface="Comic Sans MS" charset="0"/>
              </a:rPr>
              <a:t>Perinatal </a:t>
            </a:r>
            <a:r>
              <a:rPr lang="pt-BR" dirty="0" err="1">
                <a:latin typeface="Comic Sans MS" charset="0"/>
                <a:ea typeface="Comic Sans MS" charset="0"/>
                <a:cs typeface="Comic Sans MS" charset="0"/>
              </a:rPr>
              <a:t>study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32400" y="4133850"/>
            <a:ext cx="3505200" cy="2343150"/>
          </a:xfrm>
          <a:noFill/>
        </p:spPr>
        <p:txBody>
          <a:bodyPr/>
          <a:lstStyle/>
          <a:p>
            <a:pPr>
              <a:buClr>
                <a:srgbClr val="7030A0"/>
              </a:buClr>
              <a:buFont typeface="AppleSDGothicNeo-Regular" charset="-127"/>
              <a:buChar char="◼"/>
            </a:pP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Hospital deliveries accounted for more than 99% of births</a:t>
            </a:r>
            <a:endParaRPr lang="pt-BR" sz="1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7030A0"/>
              </a:buClr>
              <a:buFont typeface="AppleSDGothicNeo-Regular" charset="-127"/>
              <a:buChar char="◼"/>
            </a:pPr>
            <a:r>
              <a:rPr lang="pt-BR" sz="1800" dirty="0" err="1" smtClean="0">
                <a:latin typeface="Comic Sans MS" charset="0"/>
                <a:ea typeface="Comic Sans MS" charset="0"/>
                <a:cs typeface="Comic Sans MS" charset="0"/>
              </a:rPr>
              <a:t>Losses</a:t>
            </a:r>
            <a:r>
              <a:rPr lang="pt-BR" sz="1800" dirty="0" smtClean="0">
                <a:latin typeface="Comic Sans MS" charset="0"/>
                <a:ea typeface="Comic Sans MS" charset="0"/>
                <a:cs typeface="Comic Sans MS" charset="0"/>
              </a:rPr>
              <a:t> &lt; 1%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14692" name="Picture 4" descr="beneficiênci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4038600"/>
            <a:ext cx="3505200" cy="2393950"/>
          </a:xfrm>
          <a:noFill/>
          <a:ln/>
        </p:spPr>
      </p:pic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5029200" y="914400"/>
          <a:ext cx="22764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4" name="Photo Editor Photo" r:id="rId5" imgW="5001323" imgH="6866667" progId="MSPhotoEd.3">
                  <p:embed/>
                </p:oleObj>
              </mc:Choice>
              <mc:Fallback>
                <p:oleObj name="Photo Editor Photo" r:id="rId5" imgW="5001323" imgH="6866667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914400"/>
                        <a:ext cx="22764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371600" y="15240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All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children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born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maternity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hospitals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Family living in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 smtClean="0">
                <a:solidFill>
                  <a:schemeClr val="tx2"/>
                </a:solidFill>
                <a:latin typeface="Comic Sans MS" pitchFamily="66" charset="0"/>
              </a:rPr>
              <a:t>urban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 smtClean="0">
                <a:solidFill>
                  <a:schemeClr val="tx2"/>
                </a:solidFill>
                <a:latin typeface="Comic Sans MS" pitchFamily="66" charset="0"/>
              </a:rPr>
              <a:t>area</a:t>
            </a:r>
            <a:r>
              <a:rPr lang="pt-BR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pt-BR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dirty="0" err="1">
                <a:solidFill>
                  <a:schemeClr val="tx2"/>
                </a:solidFill>
                <a:latin typeface="Comic Sans MS" pitchFamily="66" charset="0"/>
              </a:rPr>
              <a:t>city</a:t>
            </a:r>
            <a:r>
              <a:rPr lang="pt-BR" dirty="0">
                <a:latin typeface="Comic Sans MS" pitchFamily="66" charset="0"/>
              </a:rPr>
              <a:t>	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Questionnaire</a:t>
            </a:r>
            <a:endParaRPr lang="en-GB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34" y="1432755"/>
            <a:ext cx="3313890" cy="49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6" y="1463959"/>
            <a:ext cx="3276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26197" y="1365125"/>
            <a:ext cx="3312368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52358" y="1340175"/>
            <a:ext cx="3312368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542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1983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study</a:t>
            </a:r>
            <a:endParaRPr lang="pt-BR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495800" y="1733550"/>
            <a:ext cx="4419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children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born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from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Januay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April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1982 </a:t>
            </a:r>
            <a:r>
              <a:rPr lang="pt-BR" sz="2400" dirty="0">
                <a:solidFill>
                  <a:schemeClr val="tx2"/>
                </a:solidFill>
                <a:latin typeface="Comic Sans MS" pitchFamily="66" charset="0"/>
              </a:rPr>
              <a:t>(1/3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cohort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pt-BR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Visit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to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adressess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obtained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in hospital</a:t>
            </a:r>
            <a:endParaRPr lang="pt-BR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Losses</a:t>
            </a: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Comic Sans MS" pitchFamily="66" charset="0"/>
              </a:rPr>
              <a:t>= 21%</a:t>
            </a: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pt-BR" sz="2400" dirty="0" smtClean="0">
                <a:solidFill>
                  <a:schemeClr val="tx2"/>
                </a:solidFill>
                <a:latin typeface="Comic Sans MS" pitchFamily="66" charset="0"/>
              </a:rPr>
              <a:t>Age </a:t>
            </a:r>
            <a:r>
              <a:rPr lang="pt-BR" sz="2400" dirty="0">
                <a:solidFill>
                  <a:schemeClr val="tx2"/>
                </a:solidFill>
                <a:latin typeface="Comic Sans MS" pitchFamily="66" charset="0"/>
              </a:rPr>
              <a:t>= 11.3 </a:t>
            </a:r>
            <a:r>
              <a:rPr lang="pt-BR" sz="2400" dirty="0" err="1" smtClean="0">
                <a:solidFill>
                  <a:schemeClr val="tx2"/>
                </a:solidFill>
                <a:latin typeface="Comic Sans MS" pitchFamily="66" charset="0"/>
              </a:rPr>
              <a:t>months</a:t>
            </a:r>
            <a:endParaRPr lang="pt-BR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860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447800"/>
            <a:ext cx="272415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1984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study</a:t>
            </a:r>
            <a:endParaRPr lang="pt-BR" sz="3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4495800" y="2190750"/>
            <a:ext cx="4191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cohort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children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pt-BR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Census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households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city (70,000)</a:t>
            </a:r>
            <a:endParaRPr lang="pt-BR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Losses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= 13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%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US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Age =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19.4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months</a:t>
            </a:r>
            <a:endParaRPr lang="pt-BR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778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60513" y="1447800"/>
          <a:ext cx="27066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Foto do Photo Editor" r:id="rId4" imgW="5161905" imgH="7849696" progId="MSPhotoEd.3">
                  <p:embed/>
                </p:oleObj>
              </mc:Choice>
              <mc:Fallback>
                <p:oleObj name="Foto do Photo Editor" r:id="rId4" imgW="5161905" imgH="7849696" progId="MSPhotoEd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447800"/>
                        <a:ext cx="27066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1986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study</a:t>
            </a:r>
            <a:endParaRPr lang="pt-BR" sz="3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214414" y="1295400"/>
            <a:ext cx="4071966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cohort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children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Census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households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pt-BR" sz="2400" dirty="0" err="1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BR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 city (70,000)</a:t>
            </a:r>
            <a:endParaRPr lang="pt-BR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5984" y="3214686"/>
            <a:ext cx="5130800" cy="3379788"/>
          </a:xfrm>
          <a:noFill/>
          <a:ln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235728" y="1295400"/>
            <a:ext cx="4343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6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Age = 43.1 months</a:t>
            </a:r>
            <a:endParaRPr lang="en-GB" sz="26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457200" indent="-4572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6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Losses </a:t>
            </a:r>
            <a:r>
              <a:rPr lang="en-GB" sz="26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= 16%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1997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200" b="1" dirty="0" err="1" smtClean="0">
                <a:latin typeface="Comic Sans MS" charset="0"/>
                <a:ea typeface="Comic Sans MS" charset="0"/>
                <a:cs typeface="Comic Sans MS" charset="0"/>
              </a:rPr>
              <a:t>visit</a:t>
            </a:r>
            <a:endParaRPr lang="pt-BR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572000" y="2190750"/>
            <a:ext cx="4191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Visit to all households in a systematic </a:t>
            </a: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sample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 of 27</a:t>
            </a: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%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of the city’s census tracts (</a:t>
            </a: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70)</a:t>
            </a: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Losses </a:t>
            </a: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=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28.2%</a:t>
            </a:r>
            <a:endParaRPr lang="en-GB" sz="28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542CDC"/>
              </a:buClr>
              <a:buSzPct val="80000"/>
              <a:buFont typeface="Wingdings" pitchFamily="2" charset="2"/>
              <a:buChar char="n"/>
            </a:pP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Age = </a:t>
            </a: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14.7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years</a:t>
            </a:r>
            <a:endParaRPr lang="en-GB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9335" name="Picture 7" descr="foto12 - Raquel 15 anos 24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524000"/>
            <a:ext cx="2428875" cy="3733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2000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Follow-up</a:t>
            </a:r>
            <a:r>
              <a:rPr lang="pt-BR" sz="3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BR" sz="3800" b="1" dirty="0" err="1" smtClean="0">
                <a:latin typeface="Comic Sans MS" charset="0"/>
                <a:ea typeface="Comic Sans MS" charset="0"/>
                <a:cs typeface="Comic Sans MS" charset="0"/>
              </a:rPr>
              <a:t>visit</a:t>
            </a:r>
            <a:endParaRPr lang="pt-BR" sz="3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600200" y="1295400"/>
            <a:ext cx="3352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All male cohort adolescents</a:t>
            </a:r>
            <a:endParaRPr lang="en-GB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Army recruitment examination</a:t>
            </a:r>
            <a:endParaRPr lang="en-GB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105400" y="1276350"/>
            <a:ext cx="4114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Losses </a:t>
            </a:r>
            <a:r>
              <a:rPr lang="en-GB" sz="24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= 21%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AppleSDGothicNeo-Regular" charset="-127"/>
              <a:buChar char="◼"/>
            </a:pPr>
            <a:r>
              <a:rPr lang="en-GB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Age = </a:t>
            </a:r>
            <a:r>
              <a:rPr lang="en-GB" sz="2400" dirty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18.2 </a:t>
            </a:r>
            <a:r>
              <a:rPr lang="en-GB" sz="24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years</a:t>
            </a:r>
            <a:endParaRPr lang="en-GB" sz="24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85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298" y="3571876"/>
            <a:ext cx="4429125" cy="30495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CPE sem ufpel">
  <a:themeElements>
    <a:clrScheme name="Apresentação CPE sem ufpel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Apresentação CPE sem ufp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esentação CPE sem ufpe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CPE sem ufpe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CPE sem ufpe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CPE sem ufpe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CPE sem ufpe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608</Words>
  <Application>Microsoft Macintosh PowerPoint</Application>
  <PresentationFormat>Apresentação na tela (4:3)</PresentationFormat>
  <Paragraphs>198</Paragraphs>
  <Slides>28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AppleSDGothicNeo-Regular</vt:lpstr>
      <vt:lpstr>Comic Sans MS</vt:lpstr>
      <vt:lpstr>ＭＳ Ｐゴシック</vt:lpstr>
      <vt:lpstr>Times New Roman</vt:lpstr>
      <vt:lpstr>Verdana</vt:lpstr>
      <vt:lpstr>Wingdings</vt:lpstr>
      <vt:lpstr>Arial</vt:lpstr>
      <vt:lpstr>Apresentação CPE sem ufpel</vt:lpstr>
      <vt:lpstr>Imagem de bitmap</vt:lpstr>
      <vt:lpstr>Photo Editor Photo</vt:lpstr>
      <vt:lpstr>Foto do Photo Editor</vt:lpstr>
      <vt:lpstr>Pelotas Birth Cohort Study</vt:lpstr>
      <vt:lpstr>Apresentação do PowerPoint</vt:lpstr>
      <vt:lpstr>Perinatal study</vt:lpstr>
      <vt:lpstr>Questionnaire</vt:lpstr>
      <vt:lpstr>1983 Follow-up study</vt:lpstr>
      <vt:lpstr>1984 Follow-up study</vt:lpstr>
      <vt:lpstr>1986 Follow-up study</vt:lpstr>
      <vt:lpstr>1997 Follow-up visit</vt:lpstr>
      <vt:lpstr>2000 Follow-up visit</vt:lpstr>
      <vt:lpstr>2001 Follow-up visit</vt:lpstr>
      <vt:lpstr>2004-5 Follow-up visit</vt:lpstr>
      <vt:lpstr>20012-13 Follow-up visit</vt:lpstr>
      <vt:lpstr>Questionnaire – 2012/13</vt:lpstr>
      <vt:lpstr>Apresentação do PowerPoint</vt:lpstr>
      <vt:lpstr>What has been measured?     Early phases</vt:lpstr>
      <vt:lpstr>What has been measured?      Late phases</vt:lpstr>
      <vt:lpstr> Measurements – (2012)</vt:lpstr>
      <vt:lpstr>Challenges and strategies</vt:lpstr>
      <vt:lpstr>1983 visit</vt:lpstr>
      <vt:lpstr>What we did</vt:lpstr>
      <vt:lpstr>1984</vt:lpstr>
      <vt:lpstr>Fuzzy logic - Manual</vt:lpstr>
      <vt:lpstr>Losses to follow-up</vt:lpstr>
      <vt:lpstr>Apresentação do PowerPoint</vt:lpstr>
      <vt:lpstr>Losses – The return</vt:lpstr>
      <vt:lpstr>Other strategies </vt:lpstr>
      <vt:lpstr>Challenge</vt:lpstr>
      <vt:lpstr>Visits – 4 cohorts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Determinantes precoces de doenças cronicas complexas e composição corporal</dc:title>
  <dc:creator>dell</dc:creator>
  <cp:lastModifiedBy>Usuário do Microsoft Office</cp:lastModifiedBy>
  <cp:revision>73</cp:revision>
  <dcterms:created xsi:type="dcterms:W3CDTF">2008-09-16T02:39:40Z</dcterms:created>
  <dcterms:modified xsi:type="dcterms:W3CDTF">2016-06-24T22:12:55Z</dcterms:modified>
</cp:coreProperties>
</file>