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7" r:id="rId2"/>
    <p:sldId id="270" r:id="rId3"/>
    <p:sldId id="273" r:id="rId4"/>
    <p:sldId id="271" r:id="rId5"/>
    <p:sldId id="263" r:id="rId6"/>
    <p:sldId id="264" r:id="rId7"/>
    <p:sldId id="266" r:id="rId8"/>
    <p:sldId id="272" r:id="rId9"/>
    <p:sldId id="265" r:id="rId10"/>
    <p:sldId id="274" r:id="rId11"/>
    <p:sldId id="267" r:id="rId12"/>
    <p:sldId id="268" r:id="rId13"/>
    <p:sldId id="275" r:id="rId14"/>
    <p:sldId id="276" r:id="rId15"/>
    <p:sldId id="278" r:id="rId16"/>
    <p:sldId id="279" r:id="rId17"/>
    <p:sldId id="277" r:id="rId18"/>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A69E"/>
    <a:srgbClr val="424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1"/>
    <p:restoredTop sz="88253" autoAdjust="0"/>
  </p:normalViewPr>
  <p:slideViewPr>
    <p:cSldViewPr snapToGrid="0" snapToObjects="1" showGuides="1">
      <p:cViewPr>
        <p:scale>
          <a:sx n="100" d="100"/>
          <a:sy n="100" d="100"/>
        </p:scale>
        <p:origin x="-552" y="-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en-GB"/>
          </a:p>
        </p:txBody>
      </p:sp>
      <p:sp>
        <p:nvSpPr>
          <p:cNvPr id="3" name="Date Placeholder 2"/>
          <p:cNvSpPr>
            <a:spLocks noGrp="1"/>
          </p:cNvSpPr>
          <p:nvPr>
            <p:ph type="dt" sz="quarter" idx="1"/>
          </p:nvPr>
        </p:nvSpPr>
        <p:spPr>
          <a:xfrm>
            <a:off x="4021295" y="1"/>
            <a:ext cx="3076363" cy="511731"/>
          </a:xfrm>
          <a:prstGeom prst="rect">
            <a:avLst/>
          </a:prstGeom>
        </p:spPr>
        <p:txBody>
          <a:bodyPr vert="horz" lIns="99040" tIns="49520" rIns="99040" bIns="49520" rtlCol="0"/>
          <a:lstStyle>
            <a:lvl1pPr algn="r">
              <a:defRPr sz="1300"/>
            </a:lvl1pPr>
          </a:lstStyle>
          <a:p>
            <a:fld id="{F26FE862-AA2E-A649-A23D-0AE53E0EBE06}" type="datetimeFigureOut">
              <a:rPr lang="en-US" smtClean="0"/>
              <a:t>30/06/16</a:t>
            </a:fld>
            <a:endParaRPr lang="en-GB"/>
          </a:p>
        </p:txBody>
      </p:sp>
      <p:sp>
        <p:nvSpPr>
          <p:cNvPr id="4" name="Footer Placeholder 3"/>
          <p:cNvSpPr>
            <a:spLocks noGrp="1"/>
          </p:cNvSpPr>
          <p:nvPr>
            <p:ph type="ftr" sz="quarter" idx="2"/>
          </p:nvPr>
        </p:nvSpPr>
        <p:spPr>
          <a:xfrm>
            <a:off x="1" y="9721107"/>
            <a:ext cx="3076363" cy="511731"/>
          </a:xfrm>
          <a:prstGeom prst="rect">
            <a:avLst/>
          </a:prstGeom>
        </p:spPr>
        <p:txBody>
          <a:bodyPr vert="horz" lIns="99040" tIns="49520" rIns="99040" bIns="49520" rtlCol="0" anchor="b"/>
          <a:lstStyle>
            <a:lvl1pPr algn="l">
              <a:defRPr sz="1300"/>
            </a:lvl1pPr>
          </a:lstStyle>
          <a:p>
            <a:endParaRPr lang="en-GB"/>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0" tIns="49520" rIns="99040" bIns="49520" rtlCol="0" anchor="b"/>
          <a:lstStyle>
            <a:lvl1pPr algn="r">
              <a:defRPr sz="1300"/>
            </a:lvl1pPr>
          </a:lstStyle>
          <a:p>
            <a:fld id="{680FA731-96C6-1C4F-A61E-653465578A10}" type="slidenum">
              <a:rPr lang="en-GB" smtClean="0"/>
              <a:t>‹#›</a:t>
            </a:fld>
            <a:endParaRPr lang="en-GB"/>
          </a:p>
        </p:txBody>
      </p:sp>
    </p:spTree>
    <p:extLst>
      <p:ext uri="{BB962C8B-B14F-4D97-AF65-F5344CB8AC3E}">
        <p14:creationId xmlns:p14="http://schemas.microsoft.com/office/powerpoint/2010/main" val="2941298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0" tIns="49520" rIns="99040" bIns="49520" rtlCol="0"/>
          <a:lstStyle>
            <a:lvl1pPr algn="l">
              <a:defRPr sz="1300"/>
            </a:lvl1pPr>
          </a:lstStyle>
          <a:p>
            <a:endParaRPr lang="en-GB"/>
          </a:p>
        </p:txBody>
      </p:sp>
      <p:sp>
        <p:nvSpPr>
          <p:cNvPr id="3" name="Date Placeholder 2"/>
          <p:cNvSpPr>
            <a:spLocks noGrp="1"/>
          </p:cNvSpPr>
          <p:nvPr>
            <p:ph type="dt" idx="1"/>
          </p:nvPr>
        </p:nvSpPr>
        <p:spPr>
          <a:xfrm>
            <a:off x="4021295" y="1"/>
            <a:ext cx="3076363" cy="511731"/>
          </a:xfrm>
          <a:prstGeom prst="rect">
            <a:avLst/>
          </a:prstGeom>
        </p:spPr>
        <p:txBody>
          <a:bodyPr vert="horz" lIns="99040" tIns="49520" rIns="99040" bIns="49520" rtlCol="0"/>
          <a:lstStyle>
            <a:lvl1pPr algn="r">
              <a:defRPr sz="1300"/>
            </a:lvl1pPr>
          </a:lstStyle>
          <a:p>
            <a:fld id="{B94059E9-8F59-5E4A-8D32-145BF5A743B5}" type="datetimeFigureOut">
              <a:rPr lang="en-US" smtClean="0"/>
              <a:t>30/06/16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0" tIns="49520" rIns="99040" bIns="49520" rtlCol="0" anchor="ctr"/>
          <a:lstStyle/>
          <a:p>
            <a:endParaRPr lang="en-GB"/>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9040" tIns="49520" rIns="99040" bIns="495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1" y="9721107"/>
            <a:ext cx="3076363" cy="511731"/>
          </a:xfrm>
          <a:prstGeom prst="rect">
            <a:avLst/>
          </a:prstGeom>
        </p:spPr>
        <p:txBody>
          <a:bodyPr vert="horz" lIns="99040" tIns="49520" rIns="99040" bIns="49520" rtlCol="0" anchor="b"/>
          <a:lstStyle>
            <a:lvl1pPr algn="l">
              <a:defRPr sz="1300"/>
            </a:lvl1pPr>
          </a:lstStyle>
          <a:p>
            <a:endParaRPr lang="en-GB"/>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0" tIns="49520" rIns="99040" bIns="49520" rtlCol="0" anchor="b"/>
          <a:lstStyle>
            <a:lvl1pPr algn="r">
              <a:defRPr sz="1300"/>
            </a:lvl1pPr>
          </a:lstStyle>
          <a:p>
            <a:fld id="{D080ACEF-038B-C84F-B8C5-91258E241761}" type="slidenum">
              <a:rPr lang="en-GB" smtClean="0"/>
              <a:t>‹#›</a:t>
            </a:fld>
            <a:endParaRPr lang="en-GB"/>
          </a:p>
        </p:txBody>
      </p:sp>
    </p:spTree>
    <p:extLst>
      <p:ext uri="{BB962C8B-B14F-4D97-AF65-F5344CB8AC3E}">
        <p14:creationId xmlns:p14="http://schemas.microsoft.com/office/powerpoint/2010/main" val="38159833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a:t>
            </a:fld>
            <a:endParaRPr lang="en-GB"/>
          </a:p>
        </p:txBody>
      </p:sp>
    </p:spTree>
    <p:extLst>
      <p:ext uri="{BB962C8B-B14F-4D97-AF65-F5344CB8AC3E}">
        <p14:creationId xmlns:p14="http://schemas.microsoft.com/office/powerpoint/2010/main" val="288418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10</a:t>
            </a:fld>
            <a:endParaRPr lang="en-GB"/>
          </a:p>
        </p:txBody>
      </p:sp>
    </p:spTree>
    <p:extLst>
      <p:ext uri="{BB962C8B-B14F-4D97-AF65-F5344CB8AC3E}">
        <p14:creationId xmlns:p14="http://schemas.microsoft.com/office/powerpoint/2010/main" val="85554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11</a:t>
            </a:fld>
            <a:endParaRPr lang="en-GB"/>
          </a:p>
        </p:txBody>
      </p:sp>
    </p:spTree>
    <p:extLst>
      <p:ext uri="{BB962C8B-B14F-4D97-AF65-F5344CB8AC3E}">
        <p14:creationId xmlns:p14="http://schemas.microsoft.com/office/powerpoint/2010/main" val="15876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12</a:t>
            </a:fld>
            <a:endParaRPr lang="en-GB"/>
          </a:p>
        </p:txBody>
      </p:sp>
    </p:spTree>
    <p:extLst>
      <p:ext uri="{BB962C8B-B14F-4D97-AF65-F5344CB8AC3E}">
        <p14:creationId xmlns:p14="http://schemas.microsoft.com/office/powerpoint/2010/main" val="88173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13</a:t>
            </a:fld>
            <a:endParaRPr lang="en-GB"/>
          </a:p>
        </p:txBody>
      </p:sp>
    </p:spTree>
    <p:extLst>
      <p:ext uri="{BB962C8B-B14F-4D97-AF65-F5344CB8AC3E}">
        <p14:creationId xmlns:p14="http://schemas.microsoft.com/office/powerpoint/2010/main" val="2029009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14</a:t>
            </a:fld>
            <a:endParaRPr lang="en-GB"/>
          </a:p>
        </p:txBody>
      </p:sp>
    </p:spTree>
    <p:extLst>
      <p:ext uri="{BB962C8B-B14F-4D97-AF65-F5344CB8AC3E}">
        <p14:creationId xmlns:p14="http://schemas.microsoft.com/office/powerpoint/2010/main" val="706510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15</a:t>
            </a:fld>
            <a:endParaRPr lang="en-GB"/>
          </a:p>
        </p:txBody>
      </p:sp>
    </p:spTree>
    <p:extLst>
      <p:ext uri="{BB962C8B-B14F-4D97-AF65-F5344CB8AC3E}">
        <p14:creationId xmlns:p14="http://schemas.microsoft.com/office/powerpoint/2010/main" val="115964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16</a:t>
            </a:fld>
            <a:endParaRPr lang="en-GB"/>
          </a:p>
        </p:txBody>
      </p:sp>
    </p:spTree>
    <p:extLst>
      <p:ext uri="{BB962C8B-B14F-4D97-AF65-F5344CB8AC3E}">
        <p14:creationId xmlns:p14="http://schemas.microsoft.com/office/powerpoint/2010/main" val="192093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17</a:t>
            </a:fld>
            <a:endParaRPr lang="en-GB"/>
          </a:p>
        </p:txBody>
      </p:sp>
    </p:spTree>
    <p:extLst>
      <p:ext uri="{BB962C8B-B14F-4D97-AF65-F5344CB8AC3E}">
        <p14:creationId xmlns:p14="http://schemas.microsoft.com/office/powerpoint/2010/main" val="96816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Two central questions in APC</a:t>
            </a:r>
            <a:r>
              <a:rPr lang="en-GB" sz="1200" kern="1200" baseline="0" noProof="0" dirty="0" smtClean="0">
                <a:solidFill>
                  <a:schemeClr val="tx1"/>
                </a:solidFill>
                <a:effectLst/>
                <a:latin typeface="+mn-lt"/>
                <a:ea typeface="+mn-ea"/>
                <a:cs typeface="+mn-cs"/>
              </a:rPr>
              <a:t> analysis: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The question of how to disentangle age, period and cohort (APC) effects is the central theme of cohort analysis that has challenged researchers for decades (Mason et al., 1973; Riley, 1973; Glenn, 1976, 2005).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Age, birth date and period of observation are normally used as surrogates for unspecified and unmeasured variables of ultimate theoretical concern. From the beginning, critics of cohort analysis (e.g., Markus, 1983) pointed out that the true challenge of APC research was not </a:t>
            </a:r>
            <a:r>
              <a:rPr lang="en-GB" sz="1200" kern="1200" noProof="0" dirty="0" err="1" smtClean="0">
                <a:solidFill>
                  <a:schemeClr val="tx1"/>
                </a:solidFill>
                <a:effectLst/>
                <a:latin typeface="+mn-lt"/>
                <a:ea typeface="+mn-ea"/>
                <a:cs typeface="+mn-cs"/>
              </a:rPr>
              <a:t>reparameterization</a:t>
            </a:r>
            <a:r>
              <a:rPr lang="en-GB" sz="1200" kern="1200" noProof="0" dirty="0" smtClean="0">
                <a:solidFill>
                  <a:schemeClr val="tx1"/>
                </a:solidFill>
                <a:effectLst/>
                <a:latin typeface="+mn-lt"/>
                <a:ea typeface="+mn-ea"/>
                <a:cs typeface="+mn-cs"/>
              </a:rPr>
              <a:t>, but identifying substantive variables that operationalized the various effects.</a:t>
            </a:r>
          </a:p>
          <a:p>
            <a:pPr marL="0" marR="0" indent="0" algn="l" defTabSz="457200" rtl="0" eaLnBrk="1" fontAlgn="auto" latinLnBrk="0" hangingPunct="1">
              <a:lnSpc>
                <a:spcPct val="100000"/>
              </a:lnSpc>
              <a:spcBef>
                <a:spcPts val="0"/>
              </a:spcBef>
              <a:spcAft>
                <a:spcPts val="0"/>
              </a:spcAft>
              <a:buClrTx/>
              <a:buSzTx/>
              <a:buFontTx/>
              <a:buNone/>
              <a:tabLst/>
              <a:defRPr/>
            </a:pPr>
            <a:endParaRPr lang="en-GB" noProof="0" dirty="0" smtClean="0"/>
          </a:p>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2</a:t>
            </a:fld>
            <a:endParaRPr lang="en-GB"/>
          </a:p>
        </p:txBody>
      </p:sp>
    </p:spTree>
    <p:extLst>
      <p:ext uri="{BB962C8B-B14F-4D97-AF65-F5344CB8AC3E}">
        <p14:creationId xmlns:p14="http://schemas.microsoft.com/office/powerpoint/2010/main" val="135025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t>The use of hierarchical modelling in combination with repeated cross-sectional surveys as such avoids the APC identification problem as linear fixed effects are estimated for one out of three components only (Harding, 2009, 1450). Implementing this method, we thus leave the debate of identification behind us and focus on the issue of actually testing whether substantively interesting factors can account for any observed cohort heterogeneity.</a:t>
            </a:r>
          </a:p>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3</a:t>
            </a:fld>
            <a:endParaRPr lang="en-GB"/>
          </a:p>
        </p:txBody>
      </p:sp>
    </p:spTree>
    <p:extLst>
      <p:ext uri="{BB962C8B-B14F-4D97-AF65-F5344CB8AC3E}">
        <p14:creationId xmlns:p14="http://schemas.microsoft.com/office/powerpoint/2010/main" val="99587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explains generational turnout differences?</a:t>
            </a:r>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4</a:t>
            </a:fld>
            <a:endParaRPr lang="en-GB"/>
          </a:p>
        </p:txBody>
      </p:sp>
    </p:spTree>
    <p:extLst>
      <p:ext uri="{BB962C8B-B14F-4D97-AF65-F5344CB8AC3E}">
        <p14:creationId xmlns:p14="http://schemas.microsoft.com/office/powerpoint/2010/main" val="4114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5</a:t>
            </a:fld>
            <a:endParaRPr lang="en-GB"/>
          </a:p>
        </p:txBody>
      </p:sp>
    </p:spTree>
    <p:extLst>
      <p:ext uri="{BB962C8B-B14F-4D97-AF65-F5344CB8AC3E}">
        <p14:creationId xmlns:p14="http://schemas.microsoft.com/office/powerpoint/2010/main" val="94457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80ACEF-038B-C84F-B8C5-91258E241761}" type="slidenum">
              <a:rPr lang="en-GB" smtClean="0"/>
              <a:t>6</a:t>
            </a:fld>
            <a:endParaRPr lang="en-GB"/>
          </a:p>
        </p:txBody>
      </p:sp>
    </p:spTree>
    <p:extLst>
      <p:ext uri="{BB962C8B-B14F-4D97-AF65-F5344CB8AC3E}">
        <p14:creationId xmlns:p14="http://schemas.microsoft.com/office/powerpoint/2010/main" val="682686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Yang et al. propose to think of repeated cross- sectional data as having a hierarchical structure whereby individuals sharing the same context are nested in cohorts and periods. While age is thought of as a fixed attribute, period and cohort effects are considered higher-level variables that are allowed to vary randomly. The random effects for periods and cohorts are used to estimate variance in the dependent variable across these two dimensions isolated from any effects of age. The use of hierarchical modelling in combination with repeated cross-sectional surveys as such avoids the APC identification problem as linear fixed effects are estimated for one out of three components only (Harding, 2009, 1450).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Statistical developments now allow shifting focus to the more substantial question of </a:t>
            </a:r>
            <a:r>
              <a:rPr lang="en-GB" sz="1200" kern="1200" noProof="0" dirty="0" err="1" smtClean="0">
                <a:solidFill>
                  <a:schemeClr val="tx1"/>
                </a:solidFill>
                <a:effectLst/>
                <a:latin typeface="+mn-lt"/>
                <a:ea typeface="+mn-ea"/>
                <a:cs typeface="+mn-cs"/>
              </a:rPr>
              <a:t>identi</a:t>
            </a:r>
            <a:r>
              <a:rPr lang="en-GB" sz="1200" kern="1200" noProof="0" dirty="0" smtClean="0">
                <a:solidFill>
                  <a:schemeClr val="tx1"/>
                </a:solidFill>
                <a:effectLst/>
                <a:latin typeface="+mn-lt"/>
                <a:ea typeface="+mn-ea"/>
                <a:cs typeface="+mn-cs"/>
              </a:rPr>
              <a:t>- </a:t>
            </a:r>
            <a:r>
              <a:rPr lang="en-GB" sz="1200" kern="1200" noProof="0" dirty="0" err="1" smtClean="0">
                <a:solidFill>
                  <a:schemeClr val="tx1"/>
                </a:solidFill>
                <a:effectLst/>
                <a:latin typeface="+mn-lt"/>
                <a:ea typeface="+mn-ea"/>
                <a:cs typeface="+mn-cs"/>
              </a:rPr>
              <a:t>fying</a:t>
            </a:r>
            <a:r>
              <a:rPr lang="en-GB" sz="1200" kern="1200" noProof="0" dirty="0" smtClean="0">
                <a:solidFill>
                  <a:schemeClr val="tx1"/>
                </a:solidFill>
                <a:effectLst/>
                <a:latin typeface="+mn-lt"/>
                <a:ea typeface="+mn-ea"/>
                <a:cs typeface="+mn-cs"/>
              </a:rPr>
              <a:t> factors that can explain </a:t>
            </a:r>
            <a:r>
              <a:rPr lang="en-GB" sz="1200" kern="1200" noProof="0" dirty="0" err="1" smtClean="0">
                <a:solidFill>
                  <a:schemeClr val="tx1"/>
                </a:solidFill>
                <a:effectLst/>
                <a:latin typeface="+mn-lt"/>
                <a:ea typeface="+mn-ea"/>
                <a:cs typeface="+mn-cs"/>
              </a:rPr>
              <a:t>intercohort</a:t>
            </a:r>
            <a:r>
              <a:rPr lang="en-GB" sz="1200" kern="1200" noProof="0" smtClean="0">
                <a:solidFill>
                  <a:schemeClr val="tx1"/>
                </a:solidFill>
                <a:effectLst/>
                <a:latin typeface="+mn-lt"/>
                <a:ea typeface="+mn-ea"/>
                <a:cs typeface="+mn-cs"/>
              </a:rPr>
              <a:t> heterogeneity rather than attempting to juggle the intricacies of the identification problem.</a:t>
            </a: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t>Implementing this method, we thus leave the debate of identification behind us and focus on the issue of actually testing whether substantively interesting factors can account for any observed cohort heterogeneity.</a:t>
            </a:r>
          </a:p>
          <a:p>
            <a:endParaRPr lang="en-GB" noProof="0" dirty="0"/>
          </a:p>
        </p:txBody>
      </p:sp>
      <p:sp>
        <p:nvSpPr>
          <p:cNvPr id="4" name="Slide Number Placeholder 3"/>
          <p:cNvSpPr>
            <a:spLocks noGrp="1"/>
          </p:cNvSpPr>
          <p:nvPr>
            <p:ph type="sldNum" sz="quarter" idx="10"/>
          </p:nvPr>
        </p:nvSpPr>
        <p:spPr/>
        <p:txBody>
          <a:bodyPr/>
          <a:lstStyle/>
          <a:p>
            <a:fld id="{D080ACEF-038B-C84F-B8C5-91258E241761}" type="slidenum">
              <a:rPr lang="en-GB" smtClean="0"/>
              <a:t>7</a:t>
            </a:fld>
            <a:endParaRPr lang="en-GB"/>
          </a:p>
        </p:txBody>
      </p:sp>
    </p:spTree>
    <p:extLst>
      <p:ext uri="{BB962C8B-B14F-4D97-AF65-F5344CB8AC3E}">
        <p14:creationId xmlns:p14="http://schemas.microsoft.com/office/powerpoint/2010/main" val="46741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tx1"/>
                </a:solidFill>
                <a:effectLst/>
                <a:latin typeface="+mn-lt"/>
                <a:ea typeface="+mn-ea"/>
                <a:cs typeface="+mn-cs"/>
              </a:rPr>
              <a:t>Yang et al. propose to think of repeated cross- sectional data as having a hierarchical structure whereby individuals sharing the same context are nested in cohorts and periods. While age is thought of as a fixed attribute, period and cohort effects are considered higher-level variables that are allowed to vary randomly. The random effects for periods and cohorts are used to estimate variance in the dependent variable across these two dimensions isolated from any effects of age. The use of </a:t>
            </a:r>
            <a:r>
              <a:rPr lang="en-GB" sz="1200" kern="1200" noProof="0" smtClean="0">
                <a:solidFill>
                  <a:schemeClr val="tx1"/>
                </a:solidFill>
                <a:effectLst/>
                <a:latin typeface="+mn-lt"/>
                <a:ea typeface="+mn-ea"/>
                <a:cs typeface="+mn-cs"/>
              </a:rPr>
              <a:t>hierarchical modelling </a:t>
            </a:r>
            <a:r>
              <a:rPr lang="en-GB" sz="1200" kern="1200" noProof="0" dirty="0" smtClean="0">
                <a:solidFill>
                  <a:schemeClr val="tx1"/>
                </a:solidFill>
                <a:effectLst/>
                <a:latin typeface="+mn-lt"/>
                <a:ea typeface="+mn-ea"/>
                <a:cs typeface="+mn-cs"/>
              </a:rPr>
              <a:t>in combination with repeated cross-sectional surveys as such avoids the APC identification problem as linear fixed effects are estimated for one out of three components only (Harding, 2009, 1450).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noProof="0" dirty="0" smtClean="0"/>
              <a:t>Implementing this method, we thus leave the debate of identification behind us and focus on the issue of actually testing whether substantively interesting factors can account for any observed cohort heterogeneity.</a:t>
            </a:r>
          </a:p>
          <a:p>
            <a:endParaRPr lang="en-GB" noProof="0" dirty="0"/>
          </a:p>
        </p:txBody>
      </p:sp>
      <p:sp>
        <p:nvSpPr>
          <p:cNvPr id="4" name="Slide Number Placeholder 3"/>
          <p:cNvSpPr>
            <a:spLocks noGrp="1"/>
          </p:cNvSpPr>
          <p:nvPr>
            <p:ph type="sldNum" sz="quarter" idx="10"/>
          </p:nvPr>
        </p:nvSpPr>
        <p:spPr/>
        <p:txBody>
          <a:bodyPr/>
          <a:lstStyle/>
          <a:p>
            <a:fld id="{D080ACEF-038B-C84F-B8C5-91258E241761}" type="slidenum">
              <a:rPr lang="en-GB" smtClean="0"/>
              <a:t>8</a:t>
            </a:fld>
            <a:endParaRPr lang="en-GB"/>
          </a:p>
        </p:txBody>
      </p:sp>
    </p:spTree>
    <p:extLst>
      <p:ext uri="{BB962C8B-B14F-4D97-AF65-F5344CB8AC3E}">
        <p14:creationId xmlns:p14="http://schemas.microsoft.com/office/powerpoint/2010/main" val="196768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0ACEF-038B-C84F-B8C5-91258E241761}" type="slidenum">
              <a:rPr lang="en-GB" smtClean="0"/>
              <a:t>9</a:t>
            </a:fld>
            <a:endParaRPr lang="en-GB"/>
          </a:p>
        </p:txBody>
      </p:sp>
    </p:spTree>
    <p:extLst>
      <p:ext uri="{BB962C8B-B14F-4D97-AF65-F5344CB8AC3E}">
        <p14:creationId xmlns:p14="http://schemas.microsoft.com/office/powerpoint/2010/main" val="168425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424A4F"/>
        </a:solidFill>
        <a:effectLst/>
      </p:bgPr>
    </p:bg>
    <p:spTree>
      <p:nvGrpSpPr>
        <p:cNvPr id="1" name=""/>
        <p:cNvGrpSpPr/>
        <p:nvPr/>
      </p:nvGrpSpPr>
      <p:grpSpPr>
        <a:xfrm>
          <a:off x="0" y="0"/>
          <a:ext cx="0" cy="0"/>
          <a:chOff x="0" y="0"/>
          <a:chExt cx="0" cy="0"/>
        </a:xfrm>
      </p:grpSpPr>
      <p:pic>
        <p:nvPicPr>
          <p:cNvPr id="10" name="Picture 9" descr="music_dia_title_strip.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4000"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
        <p:nvSpPr>
          <p:cNvPr id="2" name="Title 1"/>
          <p:cNvSpPr>
            <a:spLocks noGrp="1"/>
          </p:cNvSpPr>
          <p:nvPr>
            <p:ph type="ctrTitle"/>
          </p:nvPr>
        </p:nvSpPr>
        <p:spPr>
          <a:xfrm>
            <a:off x="470453" y="1986858"/>
            <a:ext cx="6663634" cy="1502881"/>
          </a:xfrm>
        </p:spPr>
        <p:txBody>
          <a:bodyPr anchor="t" anchorCtr="0">
            <a:noAutofit/>
          </a:bodyPr>
          <a:lstStyle>
            <a:lvl1pPr>
              <a:defRPr sz="4500">
                <a:solidFill>
                  <a:srgbClr val="00A69E"/>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12" name="Rectangle 11"/>
          <p:cNvSpPr/>
          <p:nvPr userDrawn="1"/>
        </p:nvSpPr>
        <p:spPr>
          <a:xfrm>
            <a:off x="7945287" y="887398"/>
            <a:ext cx="1198712" cy="1198712"/>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TextBox 12"/>
          <p:cNvSpPr txBox="1"/>
          <p:nvPr userDrawn="1"/>
        </p:nvSpPr>
        <p:spPr>
          <a:xfrm>
            <a:off x="7945287" y="1809111"/>
            <a:ext cx="1198713" cy="184666"/>
          </a:xfrm>
          <a:prstGeom prst="rect">
            <a:avLst/>
          </a:prstGeom>
          <a:noFill/>
        </p:spPr>
        <p:txBody>
          <a:bodyPr wrap="square" lIns="0" tIns="0" rIns="0" bIns="0" rtlCol="0">
            <a:spAutoFit/>
          </a:bodyPr>
          <a:lstStyle/>
          <a:p>
            <a:pPr algn="ctr"/>
            <a:r>
              <a:rPr lang="en-GB" sz="1200" dirty="0" smtClean="0">
                <a:solidFill>
                  <a:srgbClr val="FFFFFF"/>
                </a:solidFill>
              </a:rPr>
              <a:t>Department</a:t>
            </a:r>
            <a:endParaRPr lang="en-GB" sz="1200" dirty="0">
              <a:solidFill>
                <a:srgbClr val="FFFFFF"/>
              </a:solidFill>
            </a:endParaRPr>
          </a:p>
        </p:txBody>
      </p:sp>
    </p:spTree>
    <p:extLst>
      <p:ext uri="{BB962C8B-B14F-4D97-AF65-F5344CB8AC3E}">
        <p14:creationId xmlns:p14="http://schemas.microsoft.com/office/powerpoint/2010/main" val="190596298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07055338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297911601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5" name="Chart Placeholder 4"/>
          <p:cNvSpPr>
            <a:spLocks noGrp="1"/>
          </p:cNvSpPr>
          <p:nvPr>
            <p:ph type="chart" sz="quarter" idx="11" hasCustomPrompt="1"/>
          </p:nvPr>
        </p:nvSpPr>
        <p:spPr>
          <a:xfrm>
            <a:off x="457200" y="1555750"/>
            <a:ext cx="8229600" cy="4476750"/>
          </a:xfrm>
        </p:spPr>
        <p:txBody>
          <a:bodyPr lIns="72000" tIns="72000"/>
          <a:lstStyle>
            <a:lvl1pPr>
              <a:defRPr sz="1800"/>
            </a:lvl1pPr>
          </a:lstStyle>
          <a:p>
            <a:r>
              <a:rPr lang="en-GB" sz="2600" b="0" i="0" dirty="0" smtClean="0">
                <a:solidFill>
                  <a:srgbClr val="000000"/>
                </a:solidFill>
                <a:latin typeface="Lucida Grande"/>
                <a:ea typeface="Lucida Grande"/>
                <a:cs typeface="Lucida Grande"/>
              </a:rPr>
              <a:t>Custom Layout</a:t>
            </a:r>
            <a:endParaRPr lang="en-GB" dirty="0"/>
          </a:p>
        </p:txBody>
      </p:sp>
      <p:sp>
        <p:nvSpPr>
          <p:cNvPr id="7" name="Slide Number Placeholder 5"/>
          <p:cNvSpPr>
            <a:spLocks noGrp="1"/>
          </p:cNvSpPr>
          <p:nvPr>
            <p:ph type="sldNum" sz="quarter" idx="4"/>
          </p:nvPr>
        </p:nvSpPr>
        <p:spPr>
          <a:xfrm>
            <a:off x="434412" y="6398526"/>
            <a:ext cx="432501" cy="452558"/>
          </a:xfrm>
          <a:prstGeom prst="rect">
            <a:avLst/>
          </a:prstGeom>
          <a:solidFill>
            <a:srgbClr val="00A69E"/>
          </a:solidFill>
        </p:spPr>
        <p:txBody>
          <a:bodyPr vert="horz" lIns="0" tIns="0" rIns="0" bIns="0" rtlCol="0" anchor="t" anchorCtr="0"/>
          <a:lstStyle>
            <a:lvl1pPr algn="ctr">
              <a:defRPr sz="2000">
                <a:solidFill>
                  <a:schemeClr val="bg1"/>
                </a:solidFill>
              </a:defRPr>
            </a:lvl1pPr>
          </a:lstStyle>
          <a:p>
            <a:fld id="{6B49BB3D-90E4-C946-BCF9-8FBC622A1A06}" type="slidenum">
              <a:rPr lang="en-GB" smtClean="0"/>
              <a:pPr/>
              <a:t>‹#›</a:t>
            </a:fld>
            <a:endParaRPr lang="en-GB" dirty="0"/>
          </a:p>
        </p:txBody>
      </p:sp>
    </p:spTree>
    <p:extLst>
      <p:ext uri="{BB962C8B-B14F-4D97-AF65-F5344CB8AC3E}">
        <p14:creationId xmlns:p14="http://schemas.microsoft.com/office/powerpoint/2010/main" val="258605133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3978413"/>
            <a:ext cx="9143999" cy="2141316"/>
          </a:xfrm>
          <a:prstGeom prst="rect">
            <a:avLst/>
          </a:prstGeom>
        </p:spPr>
      </p:pic>
      <p:sp>
        <p:nvSpPr>
          <p:cNvPr id="9" name="Rectangle 8"/>
          <p:cNvSpPr/>
          <p:nvPr userDrawn="1"/>
        </p:nvSpPr>
        <p:spPr>
          <a:xfrm>
            <a:off x="0" y="4466534"/>
            <a:ext cx="9143999" cy="119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ctrTitle"/>
          </p:nvPr>
        </p:nvSpPr>
        <p:spPr>
          <a:xfrm>
            <a:off x="470453" y="1986858"/>
            <a:ext cx="6663634" cy="1502881"/>
          </a:xfrm>
        </p:spPr>
        <p:txBody>
          <a:bodyPr anchor="t" anchorCtr="0">
            <a:noAutofit/>
          </a:bodyPr>
          <a:lstStyle>
            <a:lvl1pPr>
              <a:defRPr sz="4500">
                <a:solidFill>
                  <a:srgbClr val="00A69E"/>
                </a:solidFill>
              </a:defRPr>
            </a:lvl1pPr>
          </a:lstStyle>
          <a:p>
            <a:r>
              <a:rPr lang="en-GB" dirty="0" smtClean="0"/>
              <a:t>Click to edit Master title style</a:t>
            </a:r>
            <a:endParaRPr lang="en-GB" dirty="0"/>
          </a:p>
        </p:txBody>
      </p:sp>
      <p:sp>
        <p:nvSpPr>
          <p:cNvPr id="3" name="Subtitle 2"/>
          <p:cNvSpPr>
            <a:spLocks noGrp="1"/>
          </p:cNvSpPr>
          <p:nvPr>
            <p:ph type="subTitle" idx="1"/>
          </p:nvPr>
        </p:nvSpPr>
        <p:spPr>
          <a:xfrm>
            <a:off x="470453" y="4754218"/>
            <a:ext cx="5487504" cy="778565"/>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7" name="Rectangle 6"/>
          <p:cNvSpPr/>
          <p:nvPr userDrawn="1"/>
        </p:nvSpPr>
        <p:spPr>
          <a:xfrm>
            <a:off x="7945287" y="887398"/>
            <a:ext cx="1198712" cy="1198712"/>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TextBox 10"/>
          <p:cNvSpPr txBox="1"/>
          <p:nvPr userDrawn="1"/>
        </p:nvSpPr>
        <p:spPr>
          <a:xfrm>
            <a:off x="7945287" y="1809111"/>
            <a:ext cx="1198713" cy="184666"/>
          </a:xfrm>
          <a:prstGeom prst="rect">
            <a:avLst/>
          </a:prstGeom>
          <a:noFill/>
        </p:spPr>
        <p:txBody>
          <a:bodyPr wrap="square" lIns="0" tIns="0" rIns="0" bIns="0" rtlCol="0">
            <a:spAutoFit/>
          </a:bodyPr>
          <a:lstStyle/>
          <a:p>
            <a:pPr algn="ctr"/>
            <a:r>
              <a:rPr lang="en-GB" sz="1200" dirty="0" smtClean="0">
                <a:solidFill>
                  <a:srgbClr val="FFFFFF"/>
                </a:solidFill>
              </a:rPr>
              <a:t>Department</a:t>
            </a:r>
            <a:endParaRPr lang="en-GB" sz="1200" dirty="0">
              <a:solidFill>
                <a:srgbClr val="FFFFFF"/>
              </a:solid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3860" y="4466534"/>
            <a:ext cx="2400139" cy="1198800"/>
          </a:xfrm>
          <a:prstGeom prst="rect">
            <a:avLst/>
          </a:prstGeom>
        </p:spPr>
      </p:pic>
    </p:spTree>
    <p:extLst>
      <p:ext uri="{BB962C8B-B14F-4D97-AF65-F5344CB8AC3E}">
        <p14:creationId xmlns:p14="http://schemas.microsoft.com/office/powerpoint/2010/main" val="293599425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a:xfrm>
            <a:off x="457200" y="1771375"/>
            <a:ext cx="3904974" cy="436327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Slide Number Placeholder 5"/>
          <p:cNvSpPr>
            <a:spLocks noGrp="1"/>
          </p:cNvSpPr>
          <p:nvPr>
            <p:ph type="sldNum" sz="quarter" idx="12"/>
          </p:nvPr>
        </p:nvSpPr>
        <p:spPr/>
        <p:txBody>
          <a:bodyPr/>
          <a:lstStyle/>
          <a:p>
            <a:fld id="{6B49BB3D-90E4-C946-BCF9-8FBC622A1A06}" type="slidenum">
              <a:rPr lang="en-GB" smtClean="0"/>
              <a:t>‹#›</a:t>
            </a:fld>
            <a:endParaRPr lang="en-GB"/>
          </a:p>
        </p:txBody>
      </p:sp>
      <p:sp>
        <p:nvSpPr>
          <p:cNvPr id="9" name="Content Placeholder 8"/>
          <p:cNvSpPr>
            <a:spLocks noGrp="1"/>
          </p:cNvSpPr>
          <p:nvPr>
            <p:ph sz="quarter" idx="13"/>
          </p:nvPr>
        </p:nvSpPr>
        <p:spPr>
          <a:xfrm>
            <a:off x="4660900" y="1771375"/>
            <a:ext cx="4025900" cy="4363950"/>
          </a:xfrm>
        </p:spPr>
        <p:txBody>
          <a:bodyPr/>
          <a:lstStyle>
            <a:lvl1pPr marL="285750" indent="-285750">
              <a:buSzPct val="120000"/>
              <a:buFont typeface="Wingdings" charset="2"/>
              <a:buChar char="§"/>
              <a:defRPr/>
            </a:lvl1pPr>
            <a:lvl2pPr marL="285750" indent="-285750">
              <a:buSzPct val="120000"/>
              <a:buFont typeface="Wingdings" charset="2"/>
              <a:buChar char="§"/>
              <a:defRPr/>
            </a:lvl2pPr>
            <a:lvl3pPr marL="173038" indent="-171450">
              <a:buSzPct val="120000"/>
              <a:buFont typeface="Wingdings" charset="2"/>
              <a:buChar char="§"/>
              <a:defRPr/>
            </a:lvl3pPr>
            <a:lvl4pPr marL="173038" indent="-171450">
              <a:buSzPct val="120000"/>
              <a:buFont typeface="Wingdings" charset="2"/>
              <a:buChar char="§"/>
              <a:defRPr/>
            </a:lvl4pPr>
            <a:lvl5pPr marL="173038" indent="-171450">
              <a:buSzPct val="120000"/>
              <a:buFont typeface="Wingdings" charset="2"/>
              <a:buChar ch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67948728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A69E"/>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42288025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tx2"/>
        </a:solidFill>
        <a:effectLst/>
      </p:bgPr>
    </p:bg>
    <p:spTree>
      <p:nvGrpSpPr>
        <p:cNvPr id="1" name=""/>
        <p:cNvGrpSpPr/>
        <p:nvPr/>
      </p:nvGrpSpPr>
      <p:grpSpPr>
        <a:xfrm>
          <a:off x="0" y="0"/>
          <a:ext cx="0" cy="0"/>
          <a:chOff x="0" y="0"/>
          <a:chExt cx="0" cy="0"/>
        </a:xfrm>
      </p:grpSpPr>
      <p:pic>
        <p:nvPicPr>
          <p:cNvPr id="9" name="Picture 8" descr="music_dia_divider_page_white.png"/>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8000"/>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69757140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alphaModFix amt="30000"/>
            <a:extLst>
              <a:ext uri="{28A0092B-C50C-407E-A947-70E740481C1C}">
                <a14:useLocalDpi xmlns:a14="http://schemas.microsoft.com/office/drawing/2010/main"/>
              </a:ext>
            </a:extLst>
          </a:blip>
          <a:stretch>
            <a:fillRect/>
          </a:stretch>
        </p:blipFill>
        <p:spPr>
          <a:xfrm>
            <a:off x="0" y="0"/>
            <a:ext cx="9142984" cy="6857999"/>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Tree>
    <p:extLst>
      <p:ext uri="{BB962C8B-B14F-4D97-AF65-F5344CB8AC3E}">
        <p14:creationId xmlns:p14="http://schemas.microsoft.com/office/powerpoint/2010/main" val="327288822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Section Header with pictur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30000"/>
            <a:extLst>
              <a:ext uri="{28A0092B-C50C-407E-A947-70E740481C1C}">
                <a14:useLocalDpi xmlns:a14="http://schemas.microsoft.com/office/drawing/2010/main"/>
              </a:ext>
            </a:extLst>
          </a:blip>
          <a:srcRect/>
          <a:stretch/>
        </p:blipFill>
        <p:spPr>
          <a:xfrm>
            <a:off x="0" y="5072009"/>
            <a:ext cx="9144000" cy="1785991"/>
          </a:xfrm>
          <a:prstGeom prst="rect">
            <a:avLst/>
          </a:prstGeom>
        </p:spPr>
      </p:pic>
      <p:sp>
        <p:nvSpPr>
          <p:cNvPr id="8" name="Rectangle 7"/>
          <p:cNvSpPr/>
          <p:nvPr userDrawn="1"/>
        </p:nvSpPr>
        <p:spPr>
          <a:xfrm>
            <a:off x="-1015" y="4091608"/>
            <a:ext cx="9143999" cy="18387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p:cNvSpPr>
            <a:spLocks noGrp="1"/>
          </p:cNvSpPr>
          <p:nvPr>
            <p:ph type="title" hasCustomPrompt="1"/>
          </p:nvPr>
        </p:nvSpPr>
        <p:spPr>
          <a:xfrm>
            <a:off x="436978" y="4406900"/>
            <a:ext cx="6892209" cy="1362075"/>
          </a:xfrm>
        </p:spPr>
        <p:txBody>
          <a:bodyPr anchor="t">
            <a:normAutofit/>
          </a:bodyPr>
          <a:lstStyle>
            <a:lvl1pPr algn="l">
              <a:defRPr sz="3600" b="0" cap="none"/>
            </a:lvl1pPr>
          </a:lstStyle>
          <a:p>
            <a:r>
              <a:rPr lang="en-GB" dirty="0" smtClean="0"/>
              <a:t>Click to edit master title style</a:t>
            </a:r>
            <a:endParaRPr lang="en-GB" dirty="0"/>
          </a:p>
        </p:txBody>
      </p:sp>
      <p:sp>
        <p:nvSpPr>
          <p:cNvPr id="4" name="Picture Placeholder 3"/>
          <p:cNvSpPr>
            <a:spLocks noGrp="1"/>
          </p:cNvSpPr>
          <p:nvPr>
            <p:ph type="pic" sz="quarter" idx="10"/>
          </p:nvPr>
        </p:nvSpPr>
        <p:spPr>
          <a:xfrm>
            <a:off x="-1588" y="0"/>
            <a:ext cx="9145588" cy="4090988"/>
          </a:xfrm>
          <a:solidFill>
            <a:schemeClr val="tx2">
              <a:lumMod val="25000"/>
              <a:lumOff val="75000"/>
            </a:schemeClr>
          </a:solidFill>
        </p:spPr>
        <p:txBody>
          <a:bodyPr lIns="72000" tIns="72000"/>
          <a:lstStyle/>
          <a:p>
            <a:endParaRPr lang="en-GB"/>
          </a:p>
        </p:txBody>
      </p:sp>
    </p:spTree>
    <p:extLst>
      <p:ext uri="{BB962C8B-B14F-4D97-AF65-F5344CB8AC3E}">
        <p14:creationId xmlns:p14="http://schemas.microsoft.com/office/powerpoint/2010/main" val="38281911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Slide Number Placeholder 6"/>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31299279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 name="Slide Number Placeholder 8"/>
          <p:cNvSpPr>
            <a:spLocks noGrp="1"/>
          </p:cNvSpPr>
          <p:nvPr>
            <p:ph type="sldNum" sz="quarter" idx="12"/>
          </p:nvPr>
        </p:nvSpPr>
        <p:spPr/>
        <p:txBody>
          <a:bodyPr/>
          <a:lstStyle/>
          <a:p>
            <a:fld id="{6B49BB3D-90E4-C946-BCF9-8FBC622A1A06}" type="slidenum">
              <a:rPr lang="en-GB" smtClean="0"/>
              <a:t>‹#›</a:t>
            </a:fld>
            <a:endParaRPr lang="en-GB"/>
          </a:p>
        </p:txBody>
      </p:sp>
    </p:spTree>
    <p:extLst>
      <p:ext uri="{BB962C8B-B14F-4D97-AF65-F5344CB8AC3E}">
        <p14:creationId xmlns:p14="http://schemas.microsoft.com/office/powerpoint/2010/main" val="146498430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30696"/>
            <a:ext cx="9144000" cy="9221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430696"/>
            <a:ext cx="8229600" cy="922130"/>
          </a:xfrm>
          <a:prstGeom prst="rect">
            <a:avLst/>
          </a:prstGeom>
        </p:spPr>
        <p:txBody>
          <a:bodyPr vert="horz" lIns="0" tIns="0" rIns="0" bIns="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600200"/>
            <a:ext cx="8229600" cy="4479235"/>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Slide Number Placeholder 5"/>
          <p:cNvSpPr>
            <a:spLocks noGrp="1"/>
          </p:cNvSpPr>
          <p:nvPr>
            <p:ph type="sldNum" sz="quarter" idx="4"/>
          </p:nvPr>
        </p:nvSpPr>
        <p:spPr>
          <a:xfrm>
            <a:off x="434412" y="6398526"/>
            <a:ext cx="432501" cy="452558"/>
          </a:xfrm>
          <a:prstGeom prst="rect">
            <a:avLst/>
          </a:prstGeom>
          <a:solidFill>
            <a:srgbClr val="00A69E"/>
          </a:solidFill>
        </p:spPr>
        <p:txBody>
          <a:bodyPr vert="horz" lIns="0" tIns="0" rIns="0" bIns="0" rtlCol="0" anchor="t" anchorCtr="0"/>
          <a:lstStyle>
            <a:lvl1pPr algn="ctr">
              <a:defRPr sz="2000">
                <a:solidFill>
                  <a:schemeClr val="bg1"/>
                </a:solidFill>
              </a:defRPr>
            </a:lvl1pPr>
          </a:lstStyle>
          <a:p>
            <a:fld id="{6B49BB3D-90E4-C946-BCF9-8FBC622A1A06}" type="slidenum">
              <a:rPr lang="en-GB" smtClean="0"/>
              <a:pPr/>
              <a:t>‹#›</a:t>
            </a:fld>
            <a:endParaRPr lang="en-GB" dirty="0"/>
          </a:p>
        </p:txBody>
      </p:sp>
      <p:sp>
        <p:nvSpPr>
          <p:cNvPr id="9" name="Rectangle 8"/>
          <p:cNvSpPr/>
          <p:nvPr userDrawn="1"/>
        </p:nvSpPr>
        <p:spPr>
          <a:xfrm>
            <a:off x="8226000" y="430696"/>
            <a:ext cx="921600" cy="92160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TextBox 9"/>
          <p:cNvSpPr txBox="1"/>
          <p:nvPr userDrawn="1"/>
        </p:nvSpPr>
        <p:spPr>
          <a:xfrm>
            <a:off x="8226000" y="1108171"/>
            <a:ext cx="918000" cy="153888"/>
          </a:xfrm>
          <a:prstGeom prst="rect">
            <a:avLst/>
          </a:prstGeom>
          <a:noFill/>
        </p:spPr>
        <p:txBody>
          <a:bodyPr wrap="square" lIns="0" tIns="0" rIns="0" bIns="0" rtlCol="0">
            <a:spAutoFit/>
          </a:bodyPr>
          <a:lstStyle/>
          <a:p>
            <a:pPr algn="ctr"/>
            <a:r>
              <a:rPr lang="en-GB" sz="1000" dirty="0" smtClean="0">
                <a:solidFill>
                  <a:srgbClr val="FFFFFF"/>
                </a:solidFill>
              </a:rPr>
              <a:t>Department</a:t>
            </a:r>
            <a:endParaRPr lang="en-GB" sz="1000" dirty="0">
              <a:solidFill>
                <a:srgbClr val="FFFFFF"/>
              </a:solidFill>
            </a:endParaRPr>
          </a:p>
        </p:txBody>
      </p:sp>
    </p:spTree>
    <p:extLst>
      <p:ext uri="{BB962C8B-B14F-4D97-AF65-F5344CB8AC3E}">
        <p14:creationId xmlns:p14="http://schemas.microsoft.com/office/powerpoint/2010/main" val="667774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52" r:id="rId8"/>
    <p:sldLayoutId id="2147483653" r:id="rId9"/>
    <p:sldLayoutId id="2147483654" r:id="rId10"/>
    <p:sldLayoutId id="2147483655" r:id="rId11"/>
    <p:sldLayoutId id="2147483664"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200" kern="1200">
          <a:solidFill>
            <a:srgbClr val="FFFFFF"/>
          </a:solidFill>
          <a:latin typeface="+mj-lt"/>
          <a:ea typeface="+mj-ea"/>
          <a:cs typeface="+mj-cs"/>
        </a:defRPr>
      </a:lvl1pPr>
    </p:titleStyle>
    <p:bodyStyle>
      <a:lvl1pPr marL="0" indent="0" algn="l" defTabSz="457200" rtl="0" eaLnBrk="1" latinLnBrk="0" hangingPunct="1">
        <a:lnSpc>
          <a:spcPct val="100000"/>
        </a:lnSpc>
        <a:spcBef>
          <a:spcPts val="1200"/>
        </a:spcBef>
        <a:buFont typeface="Arial"/>
        <a:buNone/>
        <a:defRPr sz="1800" kern="1200">
          <a:solidFill>
            <a:schemeClr val="tx1"/>
          </a:solidFill>
          <a:latin typeface="+mn-lt"/>
          <a:ea typeface="+mn-ea"/>
          <a:cs typeface="+mn-cs"/>
        </a:defRPr>
      </a:lvl1pPr>
      <a:lvl2pPr marL="0" indent="0" algn="l" defTabSz="457200" rtl="0" eaLnBrk="1" latinLnBrk="0" hangingPunct="1">
        <a:spcBef>
          <a:spcPts val="1200"/>
        </a:spcBef>
        <a:buFont typeface="Arial"/>
        <a:buNone/>
        <a:defRPr sz="1400" kern="1200">
          <a:solidFill>
            <a:schemeClr val="tx1"/>
          </a:solidFill>
          <a:latin typeface="+mn-lt"/>
          <a:ea typeface="+mn-ea"/>
          <a:cs typeface="+mn-cs"/>
        </a:defRPr>
      </a:lvl2pPr>
      <a:lvl3pPr marL="1588" indent="0" algn="l" defTabSz="457200" rtl="0" eaLnBrk="1" latinLnBrk="0" hangingPunct="1">
        <a:spcBef>
          <a:spcPts val="1200"/>
        </a:spcBef>
        <a:buFont typeface="Arial"/>
        <a:buNone/>
        <a:defRPr sz="1200" kern="1200">
          <a:solidFill>
            <a:schemeClr val="tx1"/>
          </a:solidFill>
          <a:latin typeface="+mn-lt"/>
          <a:ea typeface="+mn-ea"/>
          <a:cs typeface="+mn-cs"/>
        </a:defRPr>
      </a:lvl3pPr>
      <a:lvl4pPr marL="1588" indent="0" algn="l" defTabSz="457200" rtl="0" eaLnBrk="1" latinLnBrk="0" hangingPunct="1">
        <a:spcBef>
          <a:spcPts val="1200"/>
        </a:spcBef>
        <a:buFont typeface="Arial"/>
        <a:buNone/>
        <a:defRPr sz="1200" kern="1200">
          <a:solidFill>
            <a:schemeClr val="tx1"/>
          </a:solidFill>
          <a:latin typeface="+mn-lt"/>
          <a:ea typeface="+mn-ea"/>
          <a:cs typeface="+mn-cs"/>
        </a:defRPr>
      </a:lvl4pPr>
      <a:lvl5pPr marL="1588" indent="0" algn="l" defTabSz="457200" rtl="0" eaLnBrk="1" latinLnBrk="0" hangingPunct="1">
        <a:spcBef>
          <a:spcPts val="12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300" y="1358900"/>
            <a:ext cx="8597900" cy="2590800"/>
          </a:xfrm>
        </p:spPr>
        <p:txBody>
          <a:bodyPr/>
          <a:lstStyle/>
          <a:p>
            <a:pPr>
              <a:spcBef>
                <a:spcPts val="1200"/>
              </a:spcBef>
            </a:pPr>
            <a:r>
              <a:rPr lang="en-GB" sz="2400" b="1" dirty="0">
                <a:solidFill>
                  <a:schemeClr val="tx2">
                    <a:lumMod val="75000"/>
                  </a:schemeClr>
                </a:solidFill>
              </a:rPr>
              <a:t>The hierarchies of age-period-cohort </a:t>
            </a:r>
            <a:r>
              <a:rPr lang="en-GB" sz="2400" b="1" dirty="0" smtClean="0">
                <a:solidFill>
                  <a:schemeClr val="tx2">
                    <a:lumMod val="75000"/>
                  </a:schemeClr>
                </a:solidFill>
              </a:rPr>
              <a:t>research </a:t>
            </a:r>
            <a:br>
              <a:rPr lang="en-GB" sz="2400" b="1" dirty="0" smtClean="0">
                <a:solidFill>
                  <a:schemeClr val="tx2">
                    <a:lumMod val="75000"/>
                  </a:schemeClr>
                </a:solidFill>
              </a:rPr>
            </a:br>
            <a:r>
              <a:rPr lang="en-GB" sz="2400" b="1" dirty="0">
                <a:solidFill>
                  <a:schemeClr val="tx2">
                    <a:lumMod val="75000"/>
                  </a:schemeClr>
                </a:solidFill>
              </a:rPr>
              <a:t/>
            </a:r>
            <a:br>
              <a:rPr lang="en-GB" sz="2400" b="1" dirty="0">
                <a:solidFill>
                  <a:schemeClr val="tx2">
                    <a:lumMod val="75000"/>
                  </a:schemeClr>
                </a:solidFill>
              </a:rPr>
            </a:br>
            <a:r>
              <a:rPr lang="en-GB" sz="2400" b="1" dirty="0" smtClean="0">
                <a:solidFill>
                  <a:schemeClr val="tx2">
                    <a:lumMod val="75000"/>
                  </a:schemeClr>
                </a:solidFill>
              </a:rPr>
              <a:t>Political </a:t>
            </a:r>
            <a:r>
              <a:rPr lang="en-GB" sz="2400" b="1" dirty="0">
                <a:solidFill>
                  <a:schemeClr val="tx2">
                    <a:lumMod val="75000"/>
                  </a:schemeClr>
                </a:solidFill>
              </a:rPr>
              <a:t>context and the development of generational </a:t>
            </a:r>
            <a:r>
              <a:rPr lang="en-GB" sz="2400" b="1" dirty="0" smtClean="0">
                <a:solidFill>
                  <a:schemeClr val="tx2">
                    <a:lumMod val="75000"/>
                  </a:schemeClr>
                </a:solidFill>
              </a:rPr>
              <a:t/>
            </a:r>
            <a:br>
              <a:rPr lang="en-GB" sz="2400" b="1" dirty="0" smtClean="0">
                <a:solidFill>
                  <a:schemeClr val="tx2">
                    <a:lumMod val="75000"/>
                  </a:schemeClr>
                </a:solidFill>
              </a:rPr>
            </a:br>
            <a:r>
              <a:rPr lang="en-GB" sz="2400" b="1" dirty="0" smtClean="0">
                <a:solidFill>
                  <a:schemeClr val="tx2">
                    <a:lumMod val="75000"/>
                  </a:schemeClr>
                </a:solidFill>
              </a:rPr>
              <a:t>turnout </a:t>
            </a:r>
            <a:r>
              <a:rPr lang="en-GB" sz="2400" b="1" dirty="0">
                <a:solidFill>
                  <a:schemeClr val="tx2">
                    <a:lumMod val="75000"/>
                  </a:schemeClr>
                </a:solidFill>
              </a:rPr>
              <a:t>patterns</a:t>
            </a:r>
            <a:r>
              <a:rPr lang="en-GB" sz="2400" b="1" dirty="0" smtClean="0">
                <a:solidFill>
                  <a:schemeClr val="tx2">
                    <a:lumMod val="75000"/>
                  </a:schemeClr>
                </a:solidFill>
              </a:rPr>
              <a:t/>
            </a:r>
            <a:br>
              <a:rPr lang="en-GB" sz="2400" b="1" dirty="0" smtClean="0">
                <a:solidFill>
                  <a:schemeClr val="tx2">
                    <a:lumMod val="75000"/>
                  </a:schemeClr>
                </a:solidFill>
              </a:rPr>
            </a:br>
            <a:r>
              <a:rPr lang="en-GB" sz="2400" b="1" dirty="0">
                <a:solidFill>
                  <a:schemeClr val="tx2">
                    <a:lumMod val="75000"/>
                  </a:schemeClr>
                </a:solidFill>
              </a:rPr>
              <a:t/>
            </a:r>
            <a:br>
              <a:rPr lang="en-GB" sz="2400" b="1" dirty="0">
                <a:solidFill>
                  <a:schemeClr val="tx2">
                    <a:lumMod val="75000"/>
                  </a:schemeClr>
                </a:solidFill>
              </a:rPr>
            </a:br>
            <a:r>
              <a:rPr lang="en-GB" sz="1800" b="1" dirty="0" smtClean="0">
                <a:solidFill>
                  <a:schemeClr val="accent6">
                    <a:lumMod val="75000"/>
                  </a:schemeClr>
                </a:solidFill>
              </a:rPr>
              <a:t>Dr Kaat Smets (Royal Holloway, University of London)</a:t>
            </a:r>
            <a:br>
              <a:rPr lang="en-GB" sz="1800" b="1" dirty="0" smtClean="0">
                <a:solidFill>
                  <a:schemeClr val="accent6">
                    <a:lumMod val="75000"/>
                  </a:schemeClr>
                </a:solidFill>
              </a:rPr>
            </a:br>
            <a:r>
              <a:rPr lang="en-GB" sz="1800" b="1" dirty="0" smtClean="0">
                <a:solidFill>
                  <a:schemeClr val="accent6">
                    <a:lumMod val="75000"/>
                  </a:schemeClr>
                </a:solidFill>
              </a:rPr>
              <a:t>Dr Anja </a:t>
            </a:r>
            <a:r>
              <a:rPr lang="en-GB" sz="1800" b="1" dirty="0" err="1" smtClean="0">
                <a:solidFill>
                  <a:schemeClr val="accent6">
                    <a:lumMod val="75000"/>
                  </a:schemeClr>
                </a:solidFill>
              </a:rPr>
              <a:t>Neundorf</a:t>
            </a:r>
            <a:r>
              <a:rPr lang="en-GB" sz="1800" b="1" dirty="0" smtClean="0">
                <a:solidFill>
                  <a:schemeClr val="accent6">
                    <a:lumMod val="75000"/>
                  </a:schemeClr>
                </a:solidFill>
              </a:rPr>
              <a:t> (University of Nottingham)</a:t>
            </a:r>
            <a:r>
              <a:rPr lang="en-GB" sz="2000" b="1" dirty="0" smtClean="0">
                <a:solidFill>
                  <a:schemeClr val="accent6">
                    <a:lumMod val="75000"/>
                  </a:schemeClr>
                </a:solidFill>
              </a:rPr>
              <a:t/>
            </a:r>
            <a:br>
              <a:rPr lang="en-GB" sz="2000" b="1" dirty="0" smtClean="0">
                <a:solidFill>
                  <a:schemeClr val="accent6">
                    <a:lumMod val="75000"/>
                  </a:schemeClr>
                </a:solidFill>
              </a:rPr>
            </a:br>
            <a:r>
              <a:rPr lang="en-GB" sz="2000" b="1" dirty="0" smtClean="0">
                <a:solidFill>
                  <a:schemeClr val="accent6">
                    <a:lumMod val="75000"/>
                  </a:schemeClr>
                </a:solidFill>
              </a:rPr>
              <a:t/>
            </a:r>
            <a:br>
              <a:rPr lang="en-GB" sz="2000" b="1" dirty="0" smtClean="0">
                <a:solidFill>
                  <a:schemeClr val="accent6">
                    <a:lumMod val="75000"/>
                  </a:schemeClr>
                </a:solidFill>
              </a:rPr>
            </a:br>
            <a:r>
              <a:rPr lang="en-GB" sz="2000" b="1" dirty="0">
                <a:solidFill>
                  <a:schemeClr val="accent6">
                    <a:lumMod val="75000"/>
                  </a:schemeClr>
                </a:solidFill>
              </a:rPr>
              <a:t/>
            </a:r>
            <a:br>
              <a:rPr lang="en-GB" sz="2000" b="1" dirty="0">
                <a:solidFill>
                  <a:schemeClr val="accent6">
                    <a:lumMod val="75000"/>
                  </a:schemeClr>
                </a:solidFill>
              </a:rPr>
            </a:br>
            <a:r>
              <a:rPr lang="en-GB" sz="2000" b="1" dirty="0">
                <a:solidFill>
                  <a:schemeClr val="tx2">
                    <a:lumMod val="75000"/>
                  </a:schemeClr>
                </a:solidFill>
              </a:rPr>
              <a:t/>
            </a:r>
            <a:br>
              <a:rPr lang="en-GB" sz="2000" b="1" dirty="0">
                <a:solidFill>
                  <a:schemeClr val="tx2">
                    <a:lumMod val="75000"/>
                  </a:schemeClr>
                </a:solidFill>
              </a:rPr>
            </a:br>
            <a:endParaRPr lang="en-GB" sz="2000" dirty="0"/>
          </a:p>
        </p:txBody>
      </p:sp>
      <p:sp>
        <p:nvSpPr>
          <p:cNvPr id="3" name="Subtitle 2"/>
          <p:cNvSpPr>
            <a:spLocks noGrp="1"/>
          </p:cNvSpPr>
          <p:nvPr>
            <p:ph type="subTitle" idx="1"/>
          </p:nvPr>
        </p:nvSpPr>
        <p:spPr>
          <a:xfrm>
            <a:off x="368300" y="4622800"/>
            <a:ext cx="6299199" cy="1003300"/>
          </a:xfrm>
        </p:spPr>
        <p:txBody>
          <a:bodyPr/>
          <a:lstStyle/>
          <a:p>
            <a:pPr>
              <a:spcBef>
                <a:spcPts val="0"/>
              </a:spcBef>
            </a:pPr>
            <a:r>
              <a:rPr lang="en-GB" dirty="0" smtClean="0"/>
              <a:t>Prepared for presentation at the ESRC Research Methods Festival</a:t>
            </a:r>
          </a:p>
          <a:p>
            <a:pPr>
              <a:spcBef>
                <a:spcPts val="0"/>
              </a:spcBef>
            </a:pPr>
            <a:endParaRPr lang="en-GB" dirty="0"/>
          </a:p>
          <a:p>
            <a:pPr>
              <a:spcBef>
                <a:spcPts val="0"/>
              </a:spcBef>
            </a:pPr>
            <a:r>
              <a:rPr lang="en-GB" dirty="0" smtClean="0"/>
              <a:t>7 July 2016</a:t>
            </a:r>
            <a:endParaRPr lang="en-GB" dirty="0"/>
          </a:p>
        </p:txBody>
      </p:sp>
      <p:sp>
        <p:nvSpPr>
          <p:cNvPr id="4" name="Rectangle 3"/>
          <p:cNvSpPr/>
          <p:nvPr/>
        </p:nvSpPr>
        <p:spPr>
          <a:xfrm>
            <a:off x="7962900" y="889000"/>
            <a:ext cx="1181100" cy="119380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7962900" y="889000"/>
            <a:ext cx="1181100" cy="938719"/>
          </a:xfrm>
          <a:prstGeom prst="rect">
            <a:avLst/>
          </a:prstGeom>
          <a:noFill/>
        </p:spPr>
        <p:txBody>
          <a:bodyPr wrap="square" rtlCol="0">
            <a:spAutoFit/>
          </a:bodyPr>
          <a:lstStyle/>
          <a:p>
            <a:endParaRPr lang="en-GB" sz="1100" dirty="0" smtClean="0">
              <a:solidFill>
                <a:schemeClr val="bg1"/>
              </a:solidFill>
            </a:endParaRPr>
          </a:p>
          <a:p>
            <a:r>
              <a:rPr lang="en-GB" sz="1100" dirty="0" smtClean="0">
                <a:solidFill>
                  <a:schemeClr val="bg1"/>
                </a:solidFill>
              </a:rPr>
              <a:t>Department of Politics and International Relations</a:t>
            </a:r>
            <a:endParaRPr lang="en-GB" sz="1100" dirty="0">
              <a:solidFill>
                <a:schemeClr val="bg1"/>
              </a:solidFill>
            </a:endParaRPr>
          </a:p>
        </p:txBody>
      </p:sp>
    </p:spTree>
    <p:extLst>
      <p:ext uri="{BB962C8B-B14F-4D97-AF65-F5344CB8AC3E}">
        <p14:creationId xmlns:p14="http://schemas.microsoft.com/office/powerpoint/2010/main" val="13948761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Independent variables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10</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a:t>Explanatory factors</a:t>
            </a:r>
          </a:p>
          <a:p>
            <a:r>
              <a:rPr lang="en-GB" sz="2400" b="1" dirty="0" smtClean="0"/>
              <a:t>Cohort </a:t>
            </a:r>
            <a:r>
              <a:rPr lang="en-GB" sz="2400" b="1" dirty="0"/>
              <a:t>level (measured at first election): </a:t>
            </a:r>
            <a:endParaRPr lang="en-GB" sz="2400" b="1" dirty="0" smtClean="0"/>
          </a:p>
          <a:p>
            <a:pPr marL="342900" indent="-342900">
              <a:buFont typeface="Arial" charset="0"/>
              <a:buChar char="•"/>
            </a:pPr>
            <a:r>
              <a:rPr lang="en-GB" sz="2400" dirty="0" smtClean="0"/>
              <a:t>aggregate </a:t>
            </a:r>
            <a:r>
              <a:rPr lang="en-GB" sz="2400" dirty="0"/>
              <a:t>turnout levels % VEP </a:t>
            </a:r>
            <a:r>
              <a:rPr lang="en-GB" sz="2400" dirty="0" smtClean="0"/>
              <a:t>(+)</a:t>
            </a:r>
          </a:p>
          <a:p>
            <a:pPr marL="342900" indent="-342900">
              <a:buFont typeface="Arial" charset="0"/>
              <a:buChar char="•"/>
            </a:pPr>
            <a:r>
              <a:rPr lang="en-GB" sz="2400" dirty="0"/>
              <a:t>A</a:t>
            </a:r>
            <a:r>
              <a:rPr lang="en-GB" sz="2400" dirty="0" smtClean="0"/>
              <a:t>verage </a:t>
            </a:r>
            <a:r>
              <a:rPr lang="en-GB" sz="2400" dirty="0"/>
              <a:t>margin of the victory across all states </a:t>
            </a:r>
            <a:r>
              <a:rPr lang="en-GB" sz="2400" dirty="0" smtClean="0"/>
              <a:t>  (–)</a:t>
            </a:r>
          </a:p>
          <a:p>
            <a:pPr marL="342900" indent="-342900">
              <a:buFont typeface="Arial" charset="0"/>
              <a:buChar char="•"/>
            </a:pPr>
            <a:r>
              <a:rPr lang="en-GB" sz="2400" dirty="0" smtClean="0"/>
              <a:t>Polarization (–)</a:t>
            </a:r>
          </a:p>
          <a:p>
            <a:pPr marL="342900" indent="-342900">
              <a:buFont typeface="Arial" charset="0"/>
              <a:buChar char="•"/>
            </a:pPr>
            <a:r>
              <a:rPr lang="en-GB" sz="2400" dirty="0"/>
              <a:t>P</a:t>
            </a:r>
            <a:r>
              <a:rPr lang="en-GB" sz="2400" dirty="0" smtClean="0"/>
              <a:t>residential </a:t>
            </a:r>
            <a:r>
              <a:rPr lang="en-GB" sz="2400" dirty="0"/>
              <a:t>approval rates </a:t>
            </a:r>
            <a:r>
              <a:rPr lang="en-GB" sz="2400" dirty="0" smtClean="0"/>
              <a:t>(+/–)</a:t>
            </a:r>
            <a:endParaRPr lang="en-GB" sz="2400" dirty="0"/>
          </a:p>
        </p:txBody>
      </p:sp>
    </p:spTree>
    <p:extLst>
      <p:ext uri="{BB962C8B-B14F-4D97-AF65-F5344CB8AC3E}">
        <p14:creationId xmlns:p14="http://schemas.microsoft.com/office/powerpoint/2010/main" val="11768417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Independent variables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11</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a:solidFill>
                  <a:schemeClr val="tx1">
                    <a:lumMod val="95000"/>
                    <a:lumOff val="5000"/>
                  </a:schemeClr>
                </a:solidFill>
              </a:rPr>
              <a:t>Explanatory factors</a:t>
            </a:r>
          </a:p>
          <a:p>
            <a:r>
              <a:rPr lang="en-GB" sz="2400" b="1" dirty="0" smtClean="0">
                <a:solidFill>
                  <a:schemeClr val="bg1">
                    <a:lumMod val="65000"/>
                  </a:schemeClr>
                </a:solidFill>
              </a:rPr>
              <a:t>Cohort </a:t>
            </a:r>
            <a:r>
              <a:rPr lang="en-GB" sz="2400" b="1" dirty="0">
                <a:solidFill>
                  <a:schemeClr val="bg1">
                    <a:lumMod val="65000"/>
                  </a:schemeClr>
                </a:solidFill>
              </a:rPr>
              <a:t>level (measured at first election): </a:t>
            </a:r>
            <a:r>
              <a:rPr lang="en-GB" sz="2400" dirty="0">
                <a:solidFill>
                  <a:schemeClr val="bg1">
                    <a:lumMod val="65000"/>
                  </a:schemeClr>
                </a:solidFill>
              </a:rPr>
              <a:t>aggregate turnout levels % VEP (+), average margin of the victory across all states </a:t>
            </a:r>
            <a:r>
              <a:rPr lang="en-GB" sz="2400" dirty="0" smtClean="0">
                <a:solidFill>
                  <a:schemeClr val="bg1">
                    <a:lumMod val="65000"/>
                  </a:schemeClr>
                </a:solidFill>
              </a:rPr>
              <a:t>  (–), </a:t>
            </a:r>
            <a:r>
              <a:rPr lang="en-GB" sz="2400" dirty="0">
                <a:solidFill>
                  <a:schemeClr val="bg1">
                    <a:lumMod val="65000"/>
                  </a:schemeClr>
                </a:solidFill>
              </a:rPr>
              <a:t>polarization (–), presidential approval rates (+/–)</a:t>
            </a:r>
          </a:p>
          <a:p>
            <a:r>
              <a:rPr lang="en-GB" sz="2400" b="1" dirty="0" smtClean="0"/>
              <a:t>Individual </a:t>
            </a:r>
            <a:r>
              <a:rPr lang="en-GB" sz="2400" b="1" dirty="0"/>
              <a:t>level (measured at survey year): </a:t>
            </a:r>
            <a:r>
              <a:rPr lang="en-GB" sz="2400" dirty="0"/>
              <a:t>age (+), age2 (–), female (+/–), white (+), marital status (+), attendance of religious services (+), employment status (+), strength of party identification (+)</a:t>
            </a:r>
          </a:p>
        </p:txBody>
      </p:sp>
    </p:spTree>
    <p:extLst>
      <p:ext uri="{BB962C8B-B14F-4D97-AF65-F5344CB8AC3E}">
        <p14:creationId xmlns:p14="http://schemas.microsoft.com/office/powerpoint/2010/main" val="1598068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Illustration of cohort measure</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12</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548422601"/>
              </p:ext>
            </p:extLst>
          </p:nvPr>
        </p:nvGraphicFramePr>
        <p:xfrm>
          <a:off x="292101" y="2165350"/>
          <a:ext cx="8559800" cy="2924380"/>
        </p:xfrm>
        <a:graphic>
          <a:graphicData uri="http://schemas.openxmlformats.org/drawingml/2006/table">
            <a:tbl>
              <a:tblPr firstRow="1" bandRow="1">
                <a:tableStyleId>{5940675A-B579-460E-94D1-54222C63F5DA}</a:tableStyleId>
              </a:tblPr>
              <a:tblGrid>
                <a:gridCol w="1056766"/>
                <a:gridCol w="1162442"/>
                <a:gridCol w="1136023"/>
                <a:gridCol w="1268118"/>
                <a:gridCol w="1383750"/>
                <a:gridCol w="1054100"/>
                <a:gridCol w="1498601"/>
              </a:tblGrid>
              <a:tr h="793750">
                <a:tc>
                  <a:txBody>
                    <a:bodyPr/>
                    <a:lstStyle/>
                    <a:p>
                      <a:pPr algn="ctr"/>
                      <a:r>
                        <a:rPr lang="en-GB" b="1" noProof="0" dirty="0" err="1" smtClean="0"/>
                        <a:t>Indiv</a:t>
                      </a:r>
                      <a:r>
                        <a:rPr lang="en-GB" b="1" noProof="0" dirty="0" smtClean="0"/>
                        <a:t>.</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Year of survey </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Age</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Birth year</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Legal voting age</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First election</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b="1" noProof="0" dirty="0" smtClean="0"/>
                        <a:t>Presidential cohort</a:t>
                      </a:r>
                      <a:endParaRPr lang="en-GB" b="1" noProof="0" dirty="0"/>
                    </a:p>
                  </a:txBody>
                  <a:tcPr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26126">
                <a:tc>
                  <a:txBody>
                    <a:bodyPr/>
                    <a:lstStyle/>
                    <a:p>
                      <a:pPr algn="ctr"/>
                      <a:r>
                        <a:rPr lang="en-GB" noProof="0" dirty="0" smtClean="0"/>
                        <a:t>A</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1980</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40</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1940</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21</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1964</a:t>
                      </a:r>
                      <a:endParaRPr lang="en-GB" noProof="0" dirty="0"/>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Johnson</a:t>
                      </a:r>
                    </a:p>
                  </a:txBody>
                  <a:tcP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6126">
                <a:tc>
                  <a:txBody>
                    <a:bodyPr/>
                    <a:lstStyle/>
                    <a:p>
                      <a:pPr algn="ctr"/>
                      <a:r>
                        <a:rPr lang="en-GB" noProof="0" dirty="0" smtClean="0"/>
                        <a:t>B</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1990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50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1940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21</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1964</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Johnson</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6126">
                <a:tc>
                  <a:txBody>
                    <a:bodyPr/>
                    <a:lstStyle/>
                    <a:p>
                      <a:pPr algn="ctr"/>
                      <a:r>
                        <a:rPr lang="en-GB" noProof="0" dirty="0" smtClean="0"/>
                        <a:t>C</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1980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30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1950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21</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1972</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Nixon II</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6126">
                <a:tc>
                  <a:txBody>
                    <a:bodyPr/>
                    <a:lstStyle/>
                    <a:p>
                      <a:pPr algn="ctr"/>
                      <a:r>
                        <a:rPr lang="en-GB" noProof="0" dirty="0" smtClean="0"/>
                        <a:t>D</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1990</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36</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1954</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18</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1972</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Nixon II</a:t>
                      </a:r>
                      <a:endParaRPr lang="en-GB" noProof="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6126">
                <a:tc>
                  <a:txBody>
                    <a:bodyPr/>
                    <a:lstStyle/>
                    <a:p>
                      <a:pPr algn="ctr"/>
                      <a:r>
                        <a:rPr lang="en-GB" noProof="0" dirty="0" smtClean="0"/>
                        <a:t>E</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2000</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30</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1970</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18</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1992</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noProof="0" dirty="0" smtClean="0"/>
                        <a:t>Clinton I</a:t>
                      </a:r>
                      <a:endParaRPr lang="en-GB" noProof="0" dirty="0"/>
                    </a:p>
                  </a:txBody>
                  <a:tcP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589900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Results: HACP models and turnout</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13</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08" y="1352826"/>
            <a:ext cx="8669983" cy="5505174"/>
          </a:xfrm>
          <a:prstGeom prst="rect">
            <a:avLst/>
          </a:prstGeom>
        </p:spPr>
      </p:pic>
    </p:spTree>
    <p:extLst>
      <p:ext uri="{BB962C8B-B14F-4D97-AF65-F5344CB8AC3E}">
        <p14:creationId xmlns:p14="http://schemas.microsoft.com/office/powerpoint/2010/main" val="16697327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Results: </a:t>
            </a:r>
            <a:r>
              <a:rPr lang="en-GB" sz="4000" dirty="0"/>
              <a:t>A</a:t>
            </a:r>
            <a:r>
              <a:rPr lang="en-GB" sz="4000" dirty="0" smtClean="0"/>
              <a:t>veraging context effects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14</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3200"/>
            <a:ext cx="9144000" cy="4622342"/>
          </a:xfrm>
          <a:prstGeom prst="rect">
            <a:avLst/>
          </a:prstGeom>
        </p:spPr>
      </p:pic>
    </p:spTree>
    <p:extLst>
      <p:ext uri="{BB962C8B-B14F-4D97-AF65-F5344CB8AC3E}">
        <p14:creationId xmlns:p14="http://schemas.microsoft.com/office/powerpoint/2010/main" val="8521612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0696"/>
            <a:ext cx="8229600" cy="922130"/>
          </a:xfrm>
        </p:spPr>
        <p:txBody>
          <a:bodyPr>
            <a:normAutofit fontScale="90000"/>
          </a:bodyPr>
          <a:lstStyle/>
          <a:p>
            <a:r>
              <a:rPr lang="en-GB" sz="4000" smtClean="0"/>
              <a:t>Results: Multiple </a:t>
            </a:r>
            <a:r>
              <a:rPr lang="en-GB" sz="4000" dirty="0" smtClean="0"/>
              <a:t>elections and model fit</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15</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8500"/>
            <a:ext cx="9144000" cy="3489412"/>
          </a:xfrm>
          <a:prstGeom prst="rect">
            <a:avLst/>
          </a:prstGeom>
        </p:spPr>
      </p:pic>
    </p:spTree>
    <p:extLst>
      <p:ext uri="{BB962C8B-B14F-4D97-AF65-F5344CB8AC3E}">
        <p14:creationId xmlns:p14="http://schemas.microsoft.com/office/powerpoint/2010/main" val="1648664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0696"/>
            <a:ext cx="8229600" cy="922130"/>
          </a:xfrm>
        </p:spPr>
        <p:txBody>
          <a:bodyPr>
            <a:normAutofit fontScale="90000"/>
          </a:bodyPr>
          <a:lstStyle/>
          <a:p>
            <a:r>
              <a:rPr lang="en-GB" sz="4000" dirty="0" smtClean="0"/>
              <a:t>Results: Predicted random cohort effects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16</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1444"/>
            <a:ext cx="9144000" cy="4707082"/>
          </a:xfrm>
          <a:prstGeom prst="rect">
            <a:avLst/>
          </a:prstGeom>
        </p:spPr>
      </p:pic>
    </p:spTree>
    <p:extLst>
      <p:ext uri="{BB962C8B-B14F-4D97-AF65-F5344CB8AC3E}">
        <p14:creationId xmlns:p14="http://schemas.microsoft.com/office/powerpoint/2010/main" val="16965586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30696"/>
            <a:ext cx="8229600" cy="922130"/>
          </a:xfrm>
        </p:spPr>
        <p:txBody>
          <a:bodyPr>
            <a:normAutofit/>
          </a:bodyPr>
          <a:lstStyle/>
          <a:p>
            <a:r>
              <a:rPr lang="en-GB" sz="4000" dirty="0" smtClean="0"/>
              <a:t>Conclusion</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17</a:t>
            </a:fld>
            <a:endParaRPr lang="en-GB" dirty="0"/>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Content Placeholder 7"/>
          <p:cNvSpPr>
            <a:spLocks noGrp="1"/>
          </p:cNvSpPr>
          <p:nvPr>
            <p:ph idx="1"/>
          </p:nvPr>
        </p:nvSpPr>
        <p:spPr>
          <a:xfrm>
            <a:off x="457200" y="1771375"/>
            <a:ext cx="8229600" cy="4363278"/>
          </a:xfrm>
        </p:spPr>
        <p:txBody>
          <a:bodyPr/>
          <a:lstStyle/>
          <a:p>
            <a:r>
              <a:rPr lang="en-GB" sz="2400" b="1" dirty="0" smtClean="0"/>
              <a:t>Substantial results:</a:t>
            </a:r>
            <a:endParaRPr lang="en-GB" sz="2400" b="1" dirty="0"/>
          </a:p>
          <a:p>
            <a:pPr marL="342900" indent="-342900">
              <a:spcBef>
                <a:spcPts val="0"/>
              </a:spcBef>
              <a:spcAft>
                <a:spcPts val="600"/>
              </a:spcAft>
              <a:buFont typeface="Arial" charset="0"/>
              <a:buChar char="•"/>
            </a:pPr>
            <a:r>
              <a:rPr lang="en-GB" sz="2400" dirty="0" smtClean="0"/>
              <a:t>Political </a:t>
            </a:r>
            <a:r>
              <a:rPr lang="en-GB" sz="2400" dirty="0"/>
              <a:t>context </a:t>
            </a:r>
            <a:r>
              <a:rPr lang="en-GB" sz="2400" dirty="0" smtClean="0"/>
              <a:t>matters for generational turnout patterns</a:t>
            </a:r>
            <a:endParaRPr lang="en-GB" sz="2400" dirty="0"/>
          </a:p>
          <a:p>
            <a:pPr marL="342900" indent="-342900">
              <a:spcBef>
                <a:spcPts val="0"/>
              </a:spcBef>
              <a:spcAft>
                <a:spcPts val="600"/>
              </a:spcAft>
              <a:buFont typeface="Arial" charset="0"/>
              <a:buChar char="•"/>
            </a:pPr>
            <a:r>
              <a:rPr lang="en-GB" sz="2400" dirty="0" smtClean="0"/>
              <a:t>One </a:t>
            </a:r>
            <a:r>
              <a:rPr lang="en-GB" sz="2400" dirty="0"/>
              <a:t>election not sufficient to establish learning </a:t>
            </a:r>
            <a:r>
              <a:rPr lang="en-GB" sz="2400" dirty="0" smtClean="0"/>
              <a:t>pattern</a:t>
            </a:r>
          </a:p>
          <a:p>
            <a:pPr marL="342900" indent="-342900">
              <a:spcBef>
                <a:spcPts val="0"/>
              </a:spcBef>
              <a:spcAft>
                <a:spcPts val="600"/>
              </a:spcAft>
              <a:buFont typeface="Arial" charset="0"/>
              <a:buChar char="•"/>
            </a:pPr>
            <a:r>
              <a:rPr lang="en-GB" sz="2400" dirty="0" smtClean="0"/>
              <a:t>Averaging </a:t>
            </a:r>
            <a:r>
              <a:rPr lang="en-GB" sz="2400" dirty="0"/>
              <a:t>context over two elections gives best results</a:t>
            </a:r>
          </a:p>
          <a:p>
            <a:pPr marL="342900" indent="-342900">
              <a:spcBef>
                <a:spcPts val="0"/>
              </a:spcBef>
              <a:spcAft>
                <a:spcPts val="600"/>
              </a:spcAft>
              <a:buFont typeface="Arial" charset="0"/>
              <a:buChar char="•"/>
            </a:pPr>
            <a:r>
              <a:rPr lang="en-GB" sz="2400" dirty="0" smtClean="0"/>
              <a:t>Large </a:t>
            </a:r>
            <a:r>
              <a:rPr lang="en-GB" sz="2400" dirty="0"/>
              <a:t>impact individual characteristics on generational turnout </a:t>
            </a:r>
            <a:r>
              <a:rPr lang="en-GB" sz="2400" dirty="0" smtClean="0"/>
              <a:t>patterns</a:t>
            </a:r>
          </a:p>
          <a:p>
            <a:pPr marL="342900" indent="-342900">
              <a:spcBef>
                <a:spcPts val="0"/>
              </a:spcBef>
              <a:spcAft>
                <a:spcPts val="600"/>
              </a:spcAft>
              <a:buFont typeface="Arial" charset="0"/>
              <a:buChar char="•"/>
            </a:pPr>
            <a:endParaRPr lang="en-GB" sz="2400" dirty="0"/>
          </a:p>
          <a:p>
            <a:pPr>
              <a:spcBef>
                <a:spcPts val="0"/>
              </a:spcBef>
              <a:spcAft>
                <a:spcPts val="600"/>
              </a:spcAft>
            </a:pPr>
            <a:r>
              <a:rPr lang="en-GB" sz="2400" b="1" dirty="0" smtClean="0"/>
              <a:t>Methodological:</a:t>
            </a:r>
          </a:p>
          <a:p>
            <a:pPr marL="342900" indent="-342900">
              <a:spcBef>
                <a:spcPts val="0"/>
              </a:spcBef>
              <a:spcAft>
                <a:spcPts val="600"/>
              </a:spcAft>
              <a:buFont typeface="Arial" charset="0"/>
              <a:buChar char="•"/>
            </a:pPr>
            <a:r>
              <a:rPr lang="en-GB" sz="2400" dirty="0"/>
              <a:t>How HAPC models can be used for APC </a:t>
            </a:r>
            <a:r>
              <a:rPr lang="en-GB" sz="2400" dirty="0" smtClean="0"/>
              <a:t>research</a:t>
            </a:r>
            <a:endParaRPr lang="en-GB" sz="2400" dirty="0"/>
          </a:p>
        </p:txBody>
      </p:sp>
    </p:spTree>
    <p:extLst>
      <p:ext uri="{BB962C8B-B14F-4D97-AF65-F5344CB8AC3E}">
        <p14:creationId xmlns:p14="http://schemas.microsoft.com/office/powerpoint/2010/main" val="294063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Introduction</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2</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smtClean="0"/>
              <a:t>Two central questions in APC research:</a:t>
            </a:r>
          </a:p>
          <a:p>
            <a:pPr marL="342900" indent="-342900">
              <a:buFont typeface="Arial" charset="0"/>
              <a:buChar char="•"/>
            </a:pPr>
            <a:r>
              <a:rPr lang="en-GB" sz="2400" dirty="0" smtClean="0"/>
              <a:t>How </a:t>
            </a:r>
            <a:r>
              <a:rPr lang="en-GB" sz="2400" dirty="0"/>
              <a:t>to disentangle age, period and cohort (APC) </a:t>
            </a:r>
            <a:r>
              <a:rPr lang="en-GB" sz="2400" dirty="0" smtClean="0"/>
              <a:t>effects?</a:t>
            </a:r>
            <a:endParaRPr lang="en-GB" sz="2400" dirty="0"/>
          </a:p>
          <a:p>
            <a:r>
              <a:rPr lang="en-GB" sz="2400" dirty="0" smtClean="0"/>
              <a:t>       A=P-C</a:t>
            </a:r>
          </a:p>
          <a:p>
            <a:pPr marL="342900" indent="-342900">
              <a:buFont typeface="Arial" charset="0"/>
              <a:buChar char="•"/>
            </a:pPr>
            <a:r>
              <a:rPr lang="en-GB" sz="2400" dirty="0" smtClean="0"/>
              <a:t>What is it about age, birth </a:t>
            </a:r>
            <a:r>
              <a:rPr lang="en-GB" sz="2400" dirty="0" smtClean="0"/>
              <a:t>date, </a:t>
            </a:r>
            <a:r>
              <a:rPr lang="en-GB" sz="2400" dirty="0" smtClean="0"/>
              <a:t>or period of observation that influences our outcome of interest?</a:t>
            </a:r>
          </a:p>
          <a:p>
            <a:pPr marL="342900" indent="-342900">
              <a:buFont typeface="Arial" charset="0"/>
              <a:buChar char="•"/>
            </a:pPr>
            <a:endParaRPr lang="en-GB" sz="2400" dirty="0"/>
          </a:p>
          <a:p>
            <a:r>
              <a:rPr lang="en-GB" sz="2400" dirty="0" smtClean="0"/>
              <a:t>           Hierarchical </a:t>
            </a:r>
            <a:r>
              <a:rPr lang="en-GB" sz="2400" dirty="0" smtClean="0"/>
              <a:t>Age-Period-Cohort Models (HACP)</a:t>
            </a:r>
          </a:p>
        </p:txBody>
      </p:sp>
      <p:cxnSp>
        <p:nvCxnSpPr>
          <p:cNvPr id="4" name="Straight Arrow Connector 3"/>
          <p:cNvCxnSpPr/>
          <p:nvPr/>
        </p:nvCxnSpPr>
        <p:spPr>
          <a:xfrm>
            <a:off x="625613" y="4902200"/>
            <a:ext cx="409713"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9834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0696"/>
            <a:ext cx="8229600" cy="922130"/>
          </a:xfrm>
        </p:spPr>
        <p:txBody>
          <a:bodyPr>
            <a:normAutofit/>
          </a:bodyPr>
          <a:lstStyle/>
          <a:p>
            <a:r>
              <a:rPr lang="en-GB" sz="3800" dirty="0"/>
              <a:t>Hierarchical Age-Period-Cohort </a:t>
            </a:r>
            <a:r>
              <a:rPr lang="en-GB" sz="3800" dirty="0" smtClean="0"/>
              <a:t>Models</a:t>
            </a:r>
            <a:endParaRPr lang="en-GB" sz="3800" dirty="0"/>
          </a:p>
        </p:txBody>
      </p:sp>
      <p:sp>
        <p:nvSpPr>
          <p:cNvPr id="6" name="Slide Number Placeholder 5"/>
          <p:cNvSpPr>
            <a:spLocks noGrp="1"/>
          </p:cNvSpPr>
          <p:nvPr>
            <p:ph type="sldNum" sz="quarter" idx="12"/>
          </p:nvPr>
        </p:nvSpPr>
        <p:spPr/>
        <p:txBody>
          <a:bodyPr/>
          <a:lstStyle/>
          <a:p>
            <a:fld id="{6B49BB3D-90E4-C946-BCF9-8FBC622A1A06}" type="slidenum">
              <a:rPr lang="en-GB" smtClean="0"/>
              <a:t>3</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smtClean="0"/>
              <a:t>Hierarchical </a:t>
            </a:r>
            <a:r>
              <a:rPr lang="en-GB" sz="2400" b="1" dirty="0"/>
              <a:t>Age-Period-Cohort (</a:t>
            </a:r>
            <a:r>
              <a:rPr lang="en-GB" sz="2400" b="1" dirty="0" smtClean="0"/>
              <a:t>HAPC)</a:t>
            </a:r>
            <a:r>
              <a:rPr lang="en-GB" sz="2400" b="1" dirty="0"/>
              <a:t> </a:t>
            </a:r>
            <a:r>
              <a:rPr lang="en-GB" sz="2400" b="1" dirty="0" smtClean="0"/>
              <a:t>Models:</a:t>
            </a:r>
          </a:p>
          <a:p>
            <a:pPr marL="342900" indent="-342900">
              <a:buFont typeface="Arial" charset="0"/>
              <a:buChar char="•"/>
            </a:pPr>
            <a:r>
              <a:rPr lang="en-GB" sz="2400" dirty="0" smtClean="0"/>
              <a:t>Use repeated cross-sectional data.</a:t>
            </a:r>
          </a:p>
          <a:p>
            <a:pPr marL="342900" indent="-342900">
              <a:buFont typeface="Arial" charset="0"/>
              <a:buChar char="•"/>
            </a:pPr>
            <a:r>
              <a:rPr lang="en-GB" sz="2400" dirty="0" smtClean="0"/>
              <a:t>Treat individuals as nested in cohorts and in periods.</a:t>
            </a:r>
          </a:p>
          <a:p>
            <a:pPr marL="342900" indent="-342900">
              <a:buFont typeface="Arial" charset="0"/>
              <a:buChar char="•"/>
            </a:pPr>
            <a:r>
              <a:rPr lang="en-GB" sz="2400" dirty="0" smtClean="0"/>
              <a:t>Treat age as a fixed effect, and cohorts and periods as random effects.</a:t>
            </a:r>
          </a:p>
          <a:p>
            <a:pPr marL="342900" indent="-342900">
              <a:buFont typeface="Arial" charset="0"/>
              <a:buChar char="•"/>
            </a:pPr>
            <a:r>
              <a:rPr lang="en-GB" sz="2400" dirty="0"/>
              <a:t>The random effects for periods and cohorts are used to estimate variance in the dependent variable across these two dimensions isolated from any effects of age</a:t>
            </a:r>
            <a:r>
              <a:rPr lang="en-GB" sz="2400" dirty="0" smtClean="0"/>
              <a:t>.</a:t>
            </a:r>
          </a:p>
          <a:p>
            <a:pPr marL="342900" indent="-342900">
              <a:buFont typeface="Arial" charset="0"/>
              <a:buChar char="•"/>
            </a:pPr>
            <a:r>
              <a:rPr lang="en-GB" sz="2400" dirty="0" smtClean="0"/>
              <a:t>The variance is then explained away through the inclusion of explanatory variables.</a:t>
            </a:r>
            <a:endParaRPr lang="en-GB" sz="2400" dirty="0"/>
          </a:p>
          <a:p>
            <a:pPr marL="342900" indent="-342900">
              <a:buFont typeface="Arial" charset="0"/>
              <a:buChar char="•"/>
            </a:pPr>
            <a:endParaRPr lang="en-GB" sz="2400" dirty="0" smtClean="0"/>
          </a:p>
          <a:p>
            <a:endParaRPr lang="en-GB" sz="2400" dirty="0"/>
          </a:p>
        </p:txBody>
      </p:sp>
    </p:spTree>
    <p:extLst>
      <p:ext uri="{BB962C8B-B14F-4D97-AF65-F5344CB8AC3E}">
        <p14:creationId xmlns:p14="http://schemas.microsoft.com/office/powerpoint/2010/main" val="6795569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430696"/>
            <a:ext cx="8521700" cy="922130"/>
          </a:xfrm>
        </p:spPr>
        <p:txBody>
          <a:bodyPr>
            <a:normAutofit fontScale="90000"/>
          </a:bodyPr>
          <a:lstStyle/>
          <a:p>
            <a:r>
              <a:rPr lang="en-GB" sz="4000" smtClean="0"/>
              <a:t>Application</a:t>
            </a:r>
            <a:r>
              <a:rPr lang="en-GB" sz="4000" dirty="0" smtClean="0"/>
              <a:t>: Generational turnout patterns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4</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13" y="1428917"/>
            <a:ext cx="6927850" cy="5195888"/>
          </a:xfrm>
          <a:prstGeom prst="rect">
            <a:avLst/>
          </a:prstGeom>
        </p:spPr>
      </p:pic>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913" y="1371600"/>
            <a:ext cx="7315200" cy="5486400"/>
          </a:xfrm>
          <a:prstGeom prst="rect">
            <a:avLst/>
          </a:prstGeom>
        </p:spPr>
      </p:pic>
    </p:spTree>
    <p:extLst>
      <p:ext uri="{BB962C8B-B14F-4D97-AF65-F5344CB8AC3E}">
        <p14:creationId xmlns:p14="http://schemas.microsoft.com/office/powerpoint/2010/main" val="2807201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Project background</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5</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a:t>Political context and generational turnout levels</a:t>
            </a:r>
          </a:p>
          <a:p>
            <a:pPr marL="285750" indent="-285750">
              <a:buFont typeface="Arial" panose="020B0604020202020204" pitchFamily="34" charset="0"/>
              <a:buChar char="•"/>
            </a:pPr>
            <a:r>
              <a:rPr lang="en-GB" sz="2400" b="1" dirty="0" smtClean="0"/>
              <a:t>Political </a:t>
            </a:r>
            <a:r>
              <a:rPr lang="en-GB" sz="2400" b="1" dirty="0"/>
              <a:t>socialization</a:t>
            </a:r>
            <a:r>
              <a:rPr lang="en-GB" sz="2400" dirty="0"/>
              <a:t>: </a:t>
            </a:r>
            <a:r>
              <a:rPr lang="en-GB" sz="2400" dirty="0" smtClean="0"/>
              <a:t>importance </a:t>
            </a:r>
            <a:r>
              <a:rPr lang="en-GB" sz="2400" dirty="0"/>
              <a:t>of impressionable/ </a:t>
            </a:r>
            <a:r>
              <a:rPr lang="en-GB" sz="2400" dirty="0" smtClean="0"/>
              <a:t>formative </a:t>
            </a:r>
            <a:r>
              <a:rPr lang="en-GB" sz="2400" dirty="0"/>
              <a:t>years for the development of political attitudes and behaviour.</a:t>
            </a:r>
          </a:p>
          <a:p>
            <a:pPr marL="285750" indent="-285750">
              <a:buFont typeface="Arial" panose="020B0604020202020204" pitchFamily="34" charset="0"/>
              <a:buChar char="•"/>
            </a:pPr>
            <a:r>
              <a:rPr lang="en-GB" sz="2400" b="1" dirty="0" smtClean="0"/>
              <a:t>Political </a:t>
            </a:r>
            <a:r>
              <a:rPr lang="en-GB" sz="2400" b="1" dirty="0"/>
              <a:t>learning</a:t>
            </a:r>
            <a:r>
              <a:rPr lang="en-GB" sz="2400" dirty="0"/>
              <a:t>: citizens learn the habit of voting or abstention in the early stages of their adult life, past behaviour predicts future behaviour.</a:t>
            </a:r>
          </a:p>
          <a:p>
            <a:pPr marL="285750" indent="-285750">
              <a:buFont typeface="Arial" panose="020B0604020202020204" pitchFamily="34" charset="0"/>
              <a:buChar char="•"/>
            </a:pPr>
            <a:r>
              <a:rPr lang="en-GB" sz="2400" b="1" dirty="0" smtClean="0"/>
              <a:t>The </a:t>
            </a:r>
            <a:r>
              <a:rPr lang="en-GB" sz="2400" b="1" dirty="0"/>
              <a:t>cause of repeated behaviour</a:t>
            </a:r>
            <a:r>
              <a:rPr lang="en-GB" sz="2400" dirty="0"/>
              <a:t>: reactions to the character of elections by incoming cohorts.</a:t>
            </a:r>
          </a:p>
        </p:txBody>
      </p:sp>
    </p:spTree>
    <p:extLst>
      <p:ext uri="{BB962C8B-B14F-4D97-AF65-F5344CB8AC3E}">
        <p14:creationId xmlns:p14="http://schemas.microsoft.com/office/powerpoint/2010/main" val="40978505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Research focus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6</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a:t>Political context and generational turnout levels</a:t>
            </a:r>
          </a:p>
          <a:p>
            <a:pPr marL="342900" indent="-342900">
              <a:buFont typeface="Arial" charset="0"/>
              <a:buChar char="•"/>
            </a:pPr>
            <a:r>
              <a:rPr lang="en-GB" sz="2400" b="1" dirty="0" smtClean="0"/>
              <a:t>Hypothesis</a:t>
            </a:r>
            <a:r>
              <a:rPr lang="en-GB" sz="2400" dirty="0"/>
              <a:t>: Citizens coming of age in a </a:t>
            </a:r>
            <a:r>
              <a:rPr lang="en-GB" sz="2400" dirty="0" smtClean="0"/>
              <a:t>highly-politicized context </a:t>
            </a:r>
            <a:r>
              <a:rPr lang="en-GB" sz="2400" dirty="0"/>
              <a:t>have a higher propensity to establish a habit of turnout</a:t>
            </a:r>
            <a:r>
              <a:rPr lang="en-GB" sz="2400" dirty="0" smtClean="0"/>
              <a:t>.</a:t>
            </a:r>
          </a:p>
          <a:p>
            <a:pPr marL="342900" indent="-342900">
              <a:buFont typeface="Arial" charset="0"/>
              <a:buChar char="•"/>
            </a:pPr>
            <a:r>
              <a:rPr lang="en-GB" sz="2400" b="1" dirty="0"/>
              <a:t>Length of exposure: </a:t>
            </a:r>
            <a:r>
              <a:rPr lang="en-GB" sz="2400" dirty="0"/>
              <a:t>How long do cohorts need to be exposed to the political context before a generational learning effect sets in?</a:t>
            </a:r>
          </a:p>
        </p:txBody>
      </p:sp>
    </p:spTree>
    <p:extLst>
      <p:ext uri="{BB962C8B-B14F-4D97-AF65-F5344CB8AC3E}">
        <p14:creationId xmlns:p14="http://schemas.microsoft.com/office/powerpoint/2010/main" val="1766504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HAPC Models</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7</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r>
              <a:rPr lang="en-GB" sz="2400" b="1" dirty="0"/>
              <a:t>Hierarchical Age-Period-Cohort (HACP) models</a:t>
            </a:r>
          </a:p>
          <a:p>
            <a:pPr marL="342900" indent="-342900">
              <a:buFont typeface="Arial" charset="0"/>
              <a:buChar char="•"/>
            </a:pPr>
            <a:r>
              <a:rPr lang="en-GB" sz="2400" dirty="0" smtClean="0"/>
              <a:t>Yang </a:t>
            </a:r>
            <a:r>
              <a:rPr lang="en-GB" sz="2400" dirty="0"/>
              <a:t>et al. (2006, 2008) propose to think of repeated cross-sectional data as having a hierarchical structure.</a:t>
            </a:r>
          </a:p>
          <a:p>
            <a:pPr marL="342900" indent="-342900">
              <a:buFont typeface="Arial" charset="0"/>
              <a:buChar char="•"/>
            </a:pPr>
            <a:r>
              <a:rPr lang="en-GB" sz="2400" dirty="0" smtClean="0"/>
              <a:t>Individuals </a:t>
            </a:r>
            <a:r>
              <a:rPr lang="en-GB" sz="2400" dirty="0"/>
              <a:t>are nested in cohorts and survey years → cross-classification.</a:t>
            </a:r>
          </a:p>
          <a:p>
            <a:pPr marL="342900" indent="-342900">
              <a:buFont typeface="Arial" charset="0"/>
              <a:buChar char="•"/>
            </a:pPr>
            <a:r>
              <a:rPr lang="en-GB" sz="2400" dirty="0" smtClean="0"/>
              <a:t>Random </a:t>
            </a:r>
            <a:r>
              <a:rPr lang="en-GB" sz="2400" dirty="0"/>
              <a:t>intercept effects are used to estimate variance in the dependent variable.</a:t>
            </a:r>
          </a:p>
          <a:p>
            <a:pPr marL="342900" indent="-342900">
              <a:buFont typeface="Arial" charset="0"/>
              <a:buChar char="•"/>
            </a:pPr>
            <a:r>
              <a:rPr lang="en-GB" sz="2400" dirty="0" smtClean="0"/>
              <a:t>Factors </a:t>
            </a:r>
            <a:r>
              <a:rPr lang="en-GB" sz="2400" dirty="0"/>
              <a:t>of theoretical interest can be </a:t>
            </a:r>
            <a:r>
              <a:rPr lang="en-GB" sz="2400" dirty="0" smtClean="0"/>
              <a:t>modelled </a:t>
            </a:r>
            <a:r>
              <a:rPr lang="en-GB" sz="2400" dirty="0"/>
              <a:t>to explain this variance.</a:t>
            </a:r>
          </a:p>
        </p:txBody>
      </p:sp>
    </p:spTree>
    <p:extLst>
      <p:ext uri="{BB962C8B-B14F-4D97-AF65-F5344CB8AC3E}">
        <p14:creationId xmlns:p14="http://schemas.microsoft.com/office/powerpoint/2010/main" val="291600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What and how: a recap</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8</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pPr marL="342900" indent="-342900">
              <a:buFont typeface="Arial" charset="0"/>
              <a:buChar char="•"/>
            </a:pPr>
            <a:r>
              <a:rPr lang="en-GB" sz="2300" b="1" dirty="0" smtClean="0"/>
              <a:t>Question: </a:t>
            </a:r>
            <a:r>
              <a:rPr lang="en-GB" sz="2300" dirty="0" smtClean="0"/>
              <a:t>What explains generational differences in voter turnout?</a:t>
            </a:r>
          </a:p>
          <a:p>
            <a:pPr marL="342900" indent="-342900">
              <a:buFont typeface="Arial" charset="0"/>
              <a:buChar char="•"/>
            </a:pPr>
            <a:r>
              <a:rPr lang="en-GB" sz="2300" b="1" dirty="0"/>
              <a:t>Hypothesis: </a:t>
            </a:r>
            <a:r>
              <a:rPr lang="en-GB" sz="2300" dirty="0"/>
              <a:t>Citizens coming of age in a highly-politicized context have a higher propensity to establish a habit of turnout</a:t>
            </a:r>
            <a:r>
              <a:rPr lang="en-GB" sz="2300" dirty="0" smtClean="0"/>
              <a:t>.</a:t>
            </a:r>
          </a:p>
          <a:p>
            <a:pPr marL="342900" indent="-342900">
              <a:buFont typeface="Arial" charset="0"/>
              <a:buChar char="•"/>
            </a:pPr>
            <a:r>
              <a:rPr lang="en-GB" sz="2300" b="1" dirty="0" smtClean="0"/>
              <a:t>Method: </a:t>
            </a:r>
            <a:r>
              <a:rPr lang="en-GB" sz="2300" dirty="0" smtClean="0"/>
              <a:t>Hierarchical Age-Period-Cohort </a:t>
            </a:r>
            <a:r>
              <a:rPr lang="en-GB" sz="2300" dirty="0" smtClean="0"/>
              <a:t>analysis</a:t>
            </a:r>
          </a:p>
          <a:p>
            <a:pPr marL="342900" indent="-342900">
              <a:buFont typeface="Arial" charset="0"/>
              <a:buChar char="•"/>
            </a:pPr>
            <a:r>
              <a:rPr lang="en-GB" sz="2300" b="1" dirty="0" smtClean="0"/>
              <a:t>Fixed </a:t>
            </a:r>
            <a:r>
              <a:rPr lang="en-GB" sz="2300" b="1" dirty="0" smtClean="0"/>
              <a:t>attributes: </a:t>
            </a:r>
            <a:r>
              <a:rPr lang="en-GB" sz="2300" dirty="0" smtClean="0"/>
              <a:t>Age</a:t>
            </a:r>
          </a:p>
          <a:p>
            <a:pPr marL="342900" indent="-342900">
              <a:buFont typeface="Arial" charset="0"/>
              <a:buChar char="•"/>
            </a:pPr>
            <a:r>
              <a:rPr lang="en-GB" sz="2300" b="1" dirty="0" smtClean="0"/>
              <a:t>Random components: </a:t>
            </a:r>
            <a:r>
              <a:rPr lang="en-GB" sz="2300" dirty="0" smtClean="0"/>
              <a:t>Periods and Cohorts -&gt; to estimate the variance in the dependent variable across these two dimensions isolated from the effects of age</a:t>
            </a:r>
          </a:p>
          <a:p>
            <a:endParaRPr lang="en-GB" sz="2400" dirty="0" smtClean="0"/>
          </a:p>
          <a:p>
            <a:endParaRPr lang="en-GB" sz="2400" dirty="0"/>
          </a:p>
        </p:txBody>
      </p:sp>
    </p:spTree>
    <p:extLst>
      <p:ext uri="{BB962C8B-B14F-4D97-AF65-F5344CB8AC3E}">
        <p14:creationId xmlns:p14="http://schemas.microsoft.com/office/powerpoint/2010/main" val="15816933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Data</a:t>
            </a:r>
            <a:endParaRPr lang="en-GB" sz="4000" dirty="0"/>
          </a:p>
        </p:txBody>
      </p:sp>
      <p:sp>
        <p:nvSpPr>
          <p:cNvPr id="6" name="Slide Number Placeholder 5"/>
          <p:cNvSpPr>
            <a:spLocks noGrp="1"/>
          </p:cNvSpPr>
          <p:nvPr>
            <p:ph type="sldNum" sz="quarter" idx="12"/>
          </p:nvPr>
        </p:nvSpPr>
        <p:spPr/>
        <p:txBody>
          <a:bodyPr/>
          <a:lstStyle/>
          <a:p>
            <a:fld id="{6B49BB3D-90E4-C946-BCF9-8FBC622A1A06}" type="slidenum">
              <a:rPr lang="en-GB" smtClean="0"/>
              <a:t>9</a:t>
            </a:fld>
            <a:endParaRPr lang="en-GB"/>
          </a:p>
        </p:txBody>
      </p:sp>
      <p:sp>
        <p:nvSpPr>
          <p:cNvPr id="7" name="Rectangle 6"/>
          <p:cNvSpPr/>
          <p:nvPr/>
        </p:nvSpPr>
        <p:spPr>
          <a:xfrm>
            <a:off x="8229600" y="430696"/>
            <a:ext cx="914400" cy="922130"/>
          </a:xfrm>
          <a:prstGeom prst="rect">
            <a:avLst/>
          </a:prstGeom>
          <a:solidFill>
            <a:srgbClr val="00A6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7"/>
          <p:cNvSpPr>
            <a:spLocks noGrp="1"/>
          </p:cNvSpPr>
          <p:nvPr>
            <p:ph idx="1"/>
          </p:nvPr>
        </p:nvSpPr>
        <p:spPr>
          <a:xfrm>
            <a:off x="457200" y="1771375"/>
            <a:ext cx="8229600" cy="4363278"/>
          </a:xfrm>
        </p:spPr>
        <p:txBody>
          <a:bodyPr/>
          <a:lstStyle/>
          <a:p>
            <a:pPr marL="342900" indent="-342900">
              <a:buFont typeface="Arial" charset="0"/>
              <a:buChar char="•"/>
            </a:pPr>
            <a:r>
              <a:rPr lang="en-GB" sz="2400" b="1" dirty="0" smtClean="0"/>
              <a:t>Data</a:t>
            </a:r>
            <a:r>
              <a:rPr lang="en-GB" sz="2400" dirty="0"/>
              <a:t>: US General Social Survey 1972-2010 (t=28)</a:t>
            </a:r>
          </a:p>
          <a:p>
            <a:pPr marL="342900" indent="-342900">
              <a:buFont typeface="Arial" charset="0"/>
              <a:buChar char="•"/>
            </a:pPr>
            <a:r>
              <a:rPr lang="en-GB" sz="2400" b="1" dirty="0" smtClean="0"/>
              <a:t>Dependent </a:t>
            </a:r>
            <a:r>
              <a:rPr lang="en-GB" sz="2400" b="1" dirty="0"/>
              <a:t>variable</a:t>
            </a:r>
            <a:r>
              <a:rPr lang="en-GB" sz="2400" dirty="0"/>
              <a:t>: Self-reported turnout in the previous presidential election.</a:t>
            </a:r>
          </a:p>
        </p:txBody>
      </p:sp>
    </p:spTree>
    <p:extLst>
      <p:ext uri="{BB962C8B-B14F-4D97-AF65-F5344CB8AC3E}">
        <p14:creationId xmlns:p14="http://schemas.microsoft.com/office/powerpoint/2010/main" val="1747398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Royal Holloway v1">
      <a:dk1>
        <a:sysClr val="windowText" lastClr="000000"/>
      </a:dk1>
      <a:lt1>
        <a:sysClr val="window" lastClr="FFFFFF"/>
      </a:lt1>
      <a:dk2>
        <a:srgbClr val="202A30"/>
      </a:dk2>
      <a:lt2>
        <a:srgbClr val="EEECE1"/>
      </a:lt2>
      <a:accent1>
        <a:srgbClr val="EB641E"/>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2">
      <a:majorFont>
        <a:latin typeface="corbe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TotalTime>
  <Words>1339</Words>
  <Application>Microsoft Macintosh PowerPoint</Application>
  <PresentationFormat>On-screen Show (4:3)</PresentationFormat>
  <Paragraphs>160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hierarchies of age-period-cohort research   Political context and the development of generational  turnout patterns  Dr Kaat Smets (Royal Holloway, University of London) Dr Anja Neundorf (University of Nottingham)    </vt:lpstr>
      <vt:lpstr>Introduction</vt:lpstr>
      <vt:lpstr>Hierarchical Age-Period-Cohort Models</vt:lpstr>
      <vt:lpstr>Application: Generational turnout patterns</vt:lpstr>
      <vt:lpstr>Project background</vt:lpstr>
      <vt:lpstr>Research focus</vt:lpstr>
      <vt:lpstr>HAPC Models</vt:lpstr>
      <vt:lpstr>What and how: a recap</vt:lpstr>
      <vt:lpstr>Data</vt:lpstr>
      <vt:lpstr>Independent variables</vt:lpstr>
      <vt:lpstr>Independent variables</vt:lpstr>
      <vt:lpstr>Illustration of cohort measure</vt:lpstr>
      <vt:lpstr>Results: HACP models and turnout</vt:lpstr>
      <vt:lpstr>Results: Averaging context effects</vt:lpstr>
      <vt:lpstr>Results: Multiple elections and model fit</vt:lpstr>
      <vt:lpstr>Results: Predicted random cohort effects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Kaat Smets</cp:lastModifiedBy>
  <cp:revision>89</cp:revision>
  <cp:lastPrinted>2016-06-17T12:58:19Z</cp:lastPrinted>
  <dcterms:created xsi:type="dcterms:W3CDTF">2013-08-15T13:27:17Z</dcterms:created>
  <dcterms:modified xsi:type="dcterms:W3CDTF">2016-06-30T15:11:54Z</dcterms:modified>
</cp:coreProperties>
</file>