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36"/>
  </p:notesMasterIdLst>
  <p:sldIdLst>
    <p:sldId id="257" r:id="rId2"/>
    <p:sldId id="313" r:id="rId3"/>
    <p:sldId id="260" r:id="rId4"/>
    <p:sldId id="303" r:id="rId5"/>
    <p:sldId id="265" r:id="rId6"/>
    <p:sldId id="266" r:id="rId7"/>
    <p:sldId id="287" r:id="rId8"/>
    <p:sldId id="288" r:id="rId9"/>
    <p:sldId id="289" r:id="rId10"/>
    <p:sldId id="290" r:id="rId11"/>
    <p:sldId id="292" r:id="rId12"/>
    <p:sldId id="293" r:id="rId13"/>
    <p:sldId id="307" r:id="rId14"/>
    <p:sldId id="306" r:id="rId15"/>
    <p:sldId id="309" r:id="rId16"/>
    <p:sldId id="308" r:id="rId17"/>
    <p:sldId id="294" r:id="rId18"/>
    <p:sldId id="295" r:id="rId19"/>
    <p:sldId id="296" r:id="rId20"/>
    <p:sldId id="310" r:id="rId21"/>
    <p:sldId id="311" r:id="rId22"/>
    <p:sldId id="297" r:id="rId23"/>
    <p:sldId id="298" r:id="rId24"/>
    <p:sldId id="299" r:id="rId25"/>
    <p:sldId id="301" r:id="rId26"/>
    <p:sldId id="314" r:id="rId27"/>
    <p:sldId id="302" r:id="rId28"/>
    <p:sldId id="305" r:id="rId29"/>
    <p:sldId id="279" r:id="rId30"/>
    <p:sldId id="280" r:id="rId31"/>
    <p:sldId id="304" r:id="rId32"/>
    <p:sldId id="284" r:id="rId33"/>
    <p:sldId id="286" r:id="rId34"/>
    <p:sldId id="312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E47F1DF-1ED5-488D-A348-3499F174B7F2}">
  <a:tblStyle styleId="{9E47F1DF-1ED5-488D-A348-3499F174B7F2}" styleName="Table_0">
    <a:wholeTbl>
      <a:tcTxStyle b="off" i="off">
        <a:font>
          <a:latin typeface="TUOS Blake"/>
          <a:ea typeface="TUOS Blake"/>
          <a:cs typeface="TUOS Blake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6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0260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2400"/>
            <a:ext cx="2419350" cy="72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8" y="6010275"/>
            <a:ext cx="9144001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09600" y="48768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010400" y="152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 rot="5400000">
            <a:off x="2857499" y="114299"/>
            <a:ext cx="3733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5448299" y="2705099"/>
            <a:ext cx="4724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1257300" y="723900"/>
            <a:ext cx="4724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40385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800600" y="2362200"/>
            <a:ext cx="4038599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1pPr>
            <a:lvl2pPr marL="74295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2pPr>
            <a:lvl3pPr marL="114300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5pPr>
            <a:lvl6pPr marL="25146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6pPr>
            <a:lvl7pPr marL="29718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7pPr>
            <a:lvl8pPr marL="34290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8pPr>
            <a:lvl9pPr marL="388620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Char char="•"/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228600" algn="l" rtl="0">
              <a:spcBef>
                <a:spcPts val="48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defRPr/>
            </a:lvl4pPr>
            <a:lvl5pPr marL="20574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71450" algn="l" rtl="0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85800" y="6553200"/>
            <a:ext cx="9144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371600" y="6553200"/>
            <a:ext cx="5181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152400"/>
            <a:ext cx="2419350" cy="72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08850" y="6237287"/>
            <a:ext cx="1731962" cy="48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588" y="6010275"/>
            <a:ext cx="9144001" cy="8477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rm.ac.uk/resources/video/RMF2014/filmed.php?id=76907c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91548" y="1628800"/>
            <a:ext cx="8981217" cy="1296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300" b="1" dirty="0" smtClean="0">
                <a:solidFill>
                  <a:schemeClr val="dk1"/>
                </a:solidFill>
                <a:latin typeface="TUOS Stephenson" panose="02070503080000020004" pitchFamily="18" charset="0"/>
              </a:rPr>
              <a:t>The Hierarchical APC model: why does it find the results that it finds?</a:t>
            </a:r>
            <a:endParaRPr lang="en-GB" sz="4300" b="1" i="0" u="none" strike="noStrike" cap="none" baseline="0" dirty="0">
              <a:solidFill>
                <a:schemeClr val="dk1"/>
              </a:solidFill>
              <a:latin typeface="TUOS Stephenson" panose="02070503080000020004" pitchFamily="18" charset="0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t="16225"/>
          <a:stretch/>
        </p:blipFill>
        <p:spPr>
          <a:xfrm>
            <a:off x="-2063" y="4303986"/>
            <a:ext cx="9146063" cy="2554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1278" y="3309363"/>
            <a:ext cx="908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Dr </a:t>
            </a:r>
            <a:r>
              <a:rPr lang="en-GB" sz="2800" smtClean="0">
                <a:solidFill>
                  <a:schemeClr val="bg1"/>
                </a:solidFill>
                <a:latin typeface="TUOS Blake" panose="020B0503040000020004" pitchFamily="34" charset="0"/>
              </a:rPr>
              <a:t>Andrew </a:t>
            </a:r>
            <a:r>
              <a:rPr lang="en-GB" sz="2800" smtClean="0">
                <a:solidFill>
                  <a:schemeClr val="bg1"/>
                </a:solidFill>
                <a:latin typeface="TUOS Blake" panose="020B0503040000020004" pitchFamily="34" charset="0"/>
              </a:rPr>
              <a:t>Bell</a:t>
            </a:r>
            <a:endParaRPr lang="en-GB" sz="2800" dirty="0" smtClean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Lecturer in Quantitative Social Sciences</a:t>
            </a:r>
            <a:endParaRPr lang="en-GB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764" y="5903779"/>
            <a:ext cx="9084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    @</a:t>
            </a:r>
            <a:r>
              <a:rPr lang="en-GB" sz="2800" dirty="0" err="1" smtClean="0">
                <a:solidFill>
                  <a:schemeClr val="bg1"/>
                </a:solidFill>
                <a:latin typeface="TUOS Blake" panose="020B0503040000020004" pitchFamily="34" charset="0"/>
              </a:rPr>
              <a:t>andrewjdbell</a:t>
            </a:r>
            <a:endParaRPr lang="en-GB" sz="2800" dirty="0" smtClean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r>
              <a:rPr lang="en-GB" sz="21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Andrew.j.d.bell@sheffield.ac.uk</a:t>
            </a:r>
            <a:endParaRPr lang="en-GB" sz="21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  <p:pic>
        <p:nvPicPr>
          <p:cNvPr id="6" name="Picture 2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" y="6009754"/>
            <a:ext cx="399649" cy="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256256"/>
            <a:ext cx="659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Research  Methods Festival, </a:t>
            </a:r>
            <a:r>
              <a:rPr lang="en-GB" sz="24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Bath</a:t>
            </a:r>
            <a:r>
              <a:rPr lang="en-GB" sz="24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, July 2016</a:t>
            </a:r>
            <a:endParaRPr lang="en-GB" sz="24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14"/>
            <a:ext cx="6645648" cy="68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" y="4033659"/>
            <a:ext cx="9144000" cy="12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is missing from this debate</a:t>
            </a:r>
            <a:r>
              <a:rPr lang="en-GB" sz="4400" dirty="0">
                <a:solidFill>
                  <a:schemeClr val="bg1"/>
                </a:solidFill>
                <a:latin typeface="TUOS Stephenson" panose="02070503080000020004" pitchFamily="18" charset="0"/>
              </a:rPr>
              <a:t>?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405" y="2132856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Simulations are in our view convincing in showing that the HAPC model doesn’t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They have shown the HAPC model tends towards showing period trends and not cohort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But no-one has given an explanation as to why the HAPC model finds the results that it finds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That is what we will do here – using both simulations and real data</a:t>
            </a:r>
          </a:p>
        </p:txBody>
      </p:sp>
    </p:spTree>
    <p:extLst>
      <p:ext uri="{BB962C8B-B14F-4D97-AF65-F5344CB8AC3E}">
        <p14:creationId xmlns:p14="http://schemas.microsoft.com/office/powerpoint/2010/main" val="5903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</a:t>
            </a:r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I arguing here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348880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It is the data structure that causes the results that we find, not any substantive </a:t>
            </a:r>
            <a:r>
              <a:rPr lang="en-GB" sz="2800" dirty="0" smtClean="0">
                <a:solidFill>
                  <a:schemeClr val="bg1"/>
                </a:solidFill>
              </a:rPr>
              <a:t>processes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Repeated cross-sectional data (and panel data) is collected by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As a result, cohorts will </a:t>
            </a:r>
            <a:r>
              <a:rPr lang="en-GB" sz="2800" i="1" dirty="0">
                <a:solidFill>
                  <a:schemeClr val="bg1"/>
                </a:solidFill>
              </a:rPr>
              <a:t>always</a:t>
            </a:r>
            <a:r>
              <a:rPr lang="en-GB" sz="2800" dirty="0">
                <a:solidFill>
                  <a:schemeClr val="bg1"/>
                </a:solidFill>
              </a:rPr>
              <a:t> span a wider range than periods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1894185"/>
            <a:ext cx="4536504" cy="47751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71800" y="2132856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5856" y="2121532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28184" y="2121532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36096" y="2121532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35896" y="2121532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83968" y="2132856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76056" y="2132856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8144" y="2132856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88224" y="2132856"/>
            <a:ext cx="0" cy="4320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61492" y="390896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8721" y="143252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Year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1894185"/>
            <a:ext cx="4536504" cy="47751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776" y="2060848"/>
            <a:ext cx="4248472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6136" y="1956404"/>
            <a:ext cx="1160512" cy="448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55976" y="2002858"/>
            <a:ext cx="2592288" cy="12545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12976" y="2002858"/>
            <a:ext cx="3791272" cy="1858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5896" y="2002858"/>
            <a:ext cx="3312368" cy="165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4812" y="1956404"/>
            <a:ext cx="1971836" cy="896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776" y="2670448"/>
            <a:ext cx="4248472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55776" y="3127648"/>
            <a:ext cx="4248472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3655914"/>
            <a:ext cx="4248472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5776" y="4311147"/>
            <a:ext cx="4248472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95496" y="5049180"/>
            <a:ext cx="3300640" cy="1620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95496" y="5660063"/>
            <a:ext cx="1860480" cy="8917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2409" y="6093296"/>
            <a:ext cx="887463" cy="458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55776" y="6399379"/>
            <a:ext cx="3048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61492" y="390896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8721" y="143252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Year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99592" y="2132856"/>
            <a:ext cx="4608512" cy="3312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83968" y="2132856"/>
            <a:ext cx="4608512" cy="3312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592" y="5445224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8104" y="2132856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9592" y="2132856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39952" y="5445224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29453" y="2188035"/>
            <a:ext cx="0" cy="31526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892480" y="2091495"/>
            <a:ext cx="0" cy="31526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2896" y="361007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6345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Cohort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403648" y="218803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35696" y="218803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226917" y="218803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39077" y="218803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42472" y="215656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664693" y="2212716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121893" y="2188035"/>
            <a:ext cx="4217291" cy="315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99592" y="2132856"/>
            <a:ext cx="4608512" cy="3312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83968" y="2132856"/>
            <a:ext cx="4608512" cy="33123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592" y="5445224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8104" y="2132856"/>
            <a:ext cx="33843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7704" y="4818625"/>
            <a:ext cx="0" cy="522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264" y="2202138"/>
            <a:ext cx="0" cy="10441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3085728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3928" y="3390528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0192" y="2188035"/>
            <a:ext cx="0" cy="16010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8104" y="2188035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96336" y="2258870"/>
            <a:ext cx="0" cy="7296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20540" y="3914603"/>
            <a:ext cx="0" cy="1426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50513" y="4296567"/>
            <a:ext cx="0" cy="10441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76056" y="2623703"/>
            <a:ext cx="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9592" y="2132856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39952" y="5445224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29453" y="2188035"/>
            <a:ext cx="0" cy="31526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892480" y="2091495"/>
            <a:ext cx="0" cy="315264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2896" y="361007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6345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Cohort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Imagine a repeated cross sectional dataset of individuals sampled 1976-2002 (as </a:t>
            </a:r>
            <a:r>
              <a:rPr lang="en-GB" sz="2400" dirty="0" err="1" smtClean="0">
                <a:solidFill>
                  <a:schemeClr val="bg1"/>
                </a:solidFill>
              </a:rPr>
              <a:t>Reither</a:t>
            </a:r>
            <a:r>
              <a:rPr lang="en-GB" sz="2400" dirty="0" smtClean="0">
                <a:solidFill>
                  <a:schemeClr val="bg1"/>
                </a:solidFill>
              </a:rPr>
              <a:t> et al 2009)</a:t>
            </a: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What would a period or a cohort trend look like?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5206"/>
            <a:ext cx="5976664" cy="41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Bigger residuals represent a bigger ‘penalty’ to the fit of the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So the model will choose the less costly period trend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5206"/>
            <a:ext cx="5976664" cy="41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Crucially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This has NOTHING to do with any substantive processes – it is to do with the data structure of repeated cross-sectional data that by necessity has a wider range of cohorts than periods.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We could collect data by birth cohorts instead of years, and we would get the opposite results</a:t>
            </a:r>
          </a:p>
        </p:txBody>
      </p:sp>
    </p:spTree>
    <p:extLst>
      <p:ext uri="{BB962C8B-B14F-4D97-AF65-F5344CB8AC3E}">
        <p14:creationId xmlns:p14="http://schemas.microsoft.com/office/powerpoint/2010/main" val="8503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216" y="1124743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Aim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76872"/>
            <a:ext cx="8604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Critique the HAPC model – demonstrate why the model finds the results that it does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Give advice for practitioners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Show how the debate has moved on since the talk I gave at RMF in Oxford 2 years ago!</a:t>
            </a:r>
          </a:p>
        </p:txBody>
      </p:sp>
    </p:spTree>
    <p:extLst>
      <p:ext uri="{BB962C8B-B14F-4D97-AF65-F5344CB8AC3E}">
        <p14:creationId xmlns:p14="http://schemas.microsoft.com/office/powerpoint/2010/main" val="13813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99592" y="2132856"/>
            <a:ext cx="4608512" cy="331236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83968" y="2132856"/>
            <a:ext cx="4608512" cy="331236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9592" y="5445224"/>
            <a:ext cx="4392488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2080" y="2132856"/>
            <a:ext cx="3600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264" y="2202138"/>
            <a:ext cx="0" cy="2971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0192" y="2188035"/>
            <a:ext cx="0" cy="2985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8104" y="2188035"/>
            <a:ext cx="0" cy="2985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96336" y="2258870"/>
            <a:ext cx="0" cy="29150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9592" y="2132856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92080" y="5445224"/>
            <a:ext cx="3600400" cy="3353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9592" y="2132856"/>
            <a:ext cx="0" cy="32491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892480" y="2091495"/>
            <a:ext cx="0" cy="335372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2896" y="361007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6345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Cohort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316416" y="2258870"/>
            <a:ext cx="0" cy="29150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292080" y="2096250"/>
            <a:ext cx="0" cy="3365742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we argue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899592" y="2132856"/>
            <a:ext cx="4608512" cy="331236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83968" y="2132856"/>
            <a:ext cx="4608512" cy="331236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2896" y="361007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6345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Cohort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51117" y="2188035"/>
            <a:ext cx="269823" cy="2328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51117" y="2188035"/>
            <a:ext cx="701871" cy="4674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868144" y="3212976"/>
            <a:ext cx="2936759" cy="2174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351117" y="2156565"/>
            <a:ext cx="2108647" cy="1559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51117" y="2212716"/>
            <a:ext cx="2530868" cy="18590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51117" y="2188035"/>
            <a:ext cx="2988068" cy="22490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51117" y="2235043"/>
            <a:ext cx="1261235" cy="9779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08104" y="2655454"/>
            <a:ext cx="3281188" cy="24218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592" y="5445224"/>
            <a:ext cx="4392488" cy="33536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99592" y="2132856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292080" y="5478760"/>
            <a:ext cx="3600400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29453" y="2091495"/>
            <a:ext cx="0" cy="32491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892480" y="2091495"/>
            <a:ext cx="0" cy="335372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92080" y="2132856"/>
            <a:ext cx="3600400" cy="23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612351" y="3716089"/>
            <a:ext cx="2190945" cy="1649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336523" y="4218088"/>
            <a:ext cx="1473938" cy="1147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028384" y="4789300"/>
            <a:ext cx="760909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92080" y="2096250"/>
            <a:ext cx="0" cy="3365742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Simulations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678161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Truth: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Y = 1 + (0.1*Age) + (-0.005*Age</a:t>
            </a:r>
            <a:r>
              <a:rPr lang="en-GB" sz="2800" baseline="30000" dirty="0">
                <a:solidFill>
                  <a:schemeClr val="bg1"/>
                </a:solidFill>
              </a:rPr>
              <a:t>2</a:t>
            </a:r>
            <a:r>
              <a:rPr lang="en-GB" sz="2800" dirty="0">
                <a:solidFill>
                  <a:schemeClr val="bg1"/>
                </a:solidFill>
              </a:rPr>
              <a:t>) + </a:t>
            </a:r>
            <a:r>
              <a:rPr lang="en-GB" sz="2800" b="1" dirty="0">
                <a:solidFill>
                  <a:schemeClr val="bg1"/>
                </a:solidFill>
              </a:rPr>
              <a:t>(-0.01*Year) </a:t>
            </a:r>
            <a:r>
              <a:rPr lang="en-GB" sz="2800" dirty="0">
                <a:solidFill>
                  <a:schemeClr val="bg1"/>
                </a:solidFill>
              </a:rPr>
              <a:t>+ (-0.002*Year</a:t>
            </a:r>
            <a:r>
              <a:rPr lang="en-GB" sz="2800" baseline="30000" dirty="0">
                <a:solidFill>
                  <a:schemeClr val="bg1"/>
                </a:solidFill>
              </a:rPr>
              <a:t>2</a:t>
            </a:r>
            <a:r>
              <a:rPr lang="en-GB" sz="2800" dirty="0">
                <a:solidFill>
                  <a:schemeClr val="bg1"/>
                </a:solidFill>
              </a:rPr>
              <a:t>) + </a:t>
            </a:r>
            <a:r>
              <a:rPr lang="en-GB" sz="2800" dirty="0" err="1">
                <a:solidFill>
                  <a:schemeClr val="bg1"/>
                </a:solidFill>
              </a:rPr>
              <a:t>u</a:t>
            </a:r>
            <a:r>
              <a:rPr lang="en-GB" sz="2800" baseline="-25000" dirty="0" err="1">
                <a:solidFill>
                  <a:schemeClr val="bg1"/>
                </a:solidFill>
              </a:rPr>
              <a:t>C</a:t>
            </a:r>
            <a:r>
              <a:rPr lang="en-GB" sz="2800" baseline="-25000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+ u</a:t>
            </a:r>
            <a:r>
              <a:rPr lang="en-GB" sz="2800" baseline="-25000" dirty="0">
                <a:solidFill>
                  <a:schemeClr val="bg1"/>
                </a:solidFill>
              </a:rPr>
              <a:t>p</a:t>
            </a:r>
            <a:r>
              <a:rPr lang="en-GB" sz="2800" dirty="0">
                <a:solidFill>
                  <a:schemeClr val="bg1"/>
                </a:solidFill>
              </a:rPr>
              <a:t> + </a:t>
            </a:r>
            <a:r>
              <a:rPr lang="en-GB" sz="2800" dirty="0" err="1">
                <a:solidFill>
                  <a:schemeClr val="bg1"/>
                </a:solidFill>
              </a:rPr>
              <a:t>e</a:t>
            </a:r>
            <a:r>
              <a:rPr lang="en-GB" sz="2800" baseline="-25000" dirty="0" err="1">
                <a:solidFill>
                  <a:schemeClr val="bg1"/>
                </a:solidFill>
              </a:rPr>
              <a:t>i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Sample 1: </a:t>
            </a:r>
            <a:r>
              <a:rPr lang="en-GB" sz="2800" dirty="0" smtClean="0">
                <a:solidFill>
                  <a:schemeClr val="bg1"/>
                </a:solidFill>
              </a:rPr>
              <a:t>people born 1930 </a:t>
            </a:r>
            <a:r>
              <a:rPr lang="en-GB" sz="2800" dirty="0" smtClean="0">
                <a:solidFill>
                  <a:schemeClr val="bg1"/>
                </a:solidFill>
              </a:rPr>
              <a:t>and </a:t>
            </a:r>
            <a:r>
              <a:rPr lang="en-GB" sz="2800" dirty="0" smtClean="0">
                <a:solidFill>
                  <a:schemeClr val="bg1"/>
                </a:solidFill>
              </a:rPr>
              <a:t>1965 (age 20-60)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Sample 2: years 1990 to </a:t>
            </a:r>
            <a:r>
              <a:rPr lang="en-GB" sz="2800" dirty="0" smtClean="0">
                <a:solidFill>
                  <a:schemeClr val="bg1"/>
                </a:solidFill>
              </a:rPr>
              <a:t>2010 (age 20-60)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Simulations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322"/>
            <a:ext cx="9144000" cy="52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Real data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This is more problematic to show with real data – collecting data by cohorts is </a:t>
            </a:r>
            <a:r>
              <a:rPr lang="en-GB" sz="2800" dirty="0" smtClean="0">
                <a:solidFill>
                  <a:schemeClr val="bg1"/>
                </a:solidFill>
              </a:rPr>
              <a:t>expensive (a new cohort study every year)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But we can take samples from datasets to mimic those </a:t>
            </a:r>
            <a:r>
              <a:rPr lang="en-GB" sz="2800" dirty="0" smtClean="0">
                <a:solidFill>
                  <a:schemeClr val="bg1"/>
                </a:solidFill>
              </a:rPr>
              <a:t>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Use NHIS data; response variable is obesity (same data as used by </a:t>
            </a:r>
            <a:r>
              <a:rPr lang="en-GB" sz="2800" dirty="0" err="1" smtClean="0">
                <a:solidFill>
                  <a:schemeClr val="bg1"/>
                </a:solidFill>
              </a:rPr>
              <a:t>Reither</a:t>
            </a:r>
            <a:r>
              <a:rPr lang="en-GB" sz="2800" dirty="0" smtClean="0">
                <a:solidFill>
                  <a:schemeClr val="bg1"/>
                </a:solidFill>
              </a:rPr>
              <a:t> et al 2009)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Real data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This is more problematic to show with real data – collecting data by cohorts is 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But we can take samples from datasets to mimic those properties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92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899592" y="2132856"/>
            <a:ext cx="4608512" cy="331236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83968" y="2132856"/>
            <a:ext cx="4608512" cy="331236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2896" y="361007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Age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634585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Cohort</a:t>
            </a:r>
            <a:endParaRPr lang="en-GB" sz="2400" b="1" dirty="0">
              <a:solidFill>
                <a:schemeClr val="tx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99592" y="5445224"/>
            <a:ext cx="4392488" cy="33536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99592" y="2132856"/>
            <a:ext cx="460851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29453" y="2091495"/>
            <a:ext cx="0" cy="32491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86028" y="2182209"/>
            <a:ext cx="0" cy="2454264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92080" y="2132856"/>
            <a:ext cx="3600400" cy="2371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283968" y="2996952"/>
            <a:ext cx="6854" cy="248180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02515" y="5453427"/>
            <a:ext cx="3600400" cy="2371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892480" y="2144711"/>
            <a:ext cx="0" cy="32491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283968" y="2156566"/>
            <a:ext cx="1202060" cy="840386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290822" y="4610830"/>
            <a:ext cx="1195206" cy="84152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Real data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0"/>
            <a:ext cx="7776864" cy="68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Real data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78161"/>
            <a:ext cx="8604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When there are more periods than cohorts, the trend goes to cohorts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When there are more cohorts than periods, the trend goes to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In neither case is there a substantive reason why this difference would occur, except for the data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In other words, the HAPC model MUST be </a:t>
            </a:r>
            <a:r>
              <a:rPr lang="en-GB" sz="2800" dirty="0" err="1" smtClean="0">
                <a:solidFill>
                  <a:schemeClr val="bg1"/>
                </a:solidFill>
              </a:rPr>
              <a:t>misapportioning</a:t>
            </a:r>
            <a:r>
              <a:rPr lang="en-GB" sz="2800" dirty="0" smtClean="0">
                <a:solidFill>
                  <a:schemeClr val="bg1"/>
                </a:solidFill>
              </a:rPr>
              <a:t> trends in one of the scenarios.</a:t>
            </a:r>
          </a:p>
        </p:txBody>
      </p:sp>
    </p:spTree>
    <p:extLst>
      <p:ext uri="{BB962C8B-B14F-4D97-AF65-F5344CB8AC3E}">
        <p14:creationId xmlns:p14="http://schemas.microsoft.com/office/powerpoint/2010/main" val="32412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36" y="90872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should we do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191545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What the HAPC model can 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Works when there are no linear period and cohort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Works when you constrain one linear effect to a value (often zero)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NB need to think carefully about what counts as a linear effect</a:t>
            </a:r>
            <a:endParaRPr lang="en-US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are APC effects?</a:t>
            </a:r>
            <a:r>
              <a:rPr lang="en-GB" sz="1000" dirty="0">
                <a:solidFill>
                  <a:schemeClr val="bg1"/>
                </a:solidFill>
              </a:rPr>
              <a:t> (Suzuki, 2012,452)</a:t>
            </a:r>
          </a:p>
          <a:p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913066"/>
            <a:ext cx="8604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A: I can’t seem to shake off this tired feeling. Guess I’m just getting old. [Age effect]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B: Do you think it’s stress? Business is down this year, and you’ve let your fatigue build up. [Period effect]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A: Maybe. What about you?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B: Actually, I’m exhausted too! My body feels really heavy.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A: You’re kidding. You’re still young. I could work all day long when I was your age.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B: Oh, really?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A: Yeah, young people these days are quick to whine. We were not like that. [Cohort effect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36" y="90872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should we do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191545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So, need to use theory to make an assumption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Include cohort in fixed part; assume periods are trendless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Include period in fixed part; assume cohorts are trendless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Constrain the age coefficient to a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Produce a ‘community of priors’ and argue which combination is most plausible</a:t>
            </a:r>
            <a:endParaRPr lang="en-US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36" y="90872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What should we do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191545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Alternatively, only look at non-linear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Note, this is not a solution since the linear effects will often be the important part.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Restricts analysis to ‘bumps’</a:t>
            </a:r>
            <a:endParaRPr lang="en-US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" y="908720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Conclusions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37" y="1916832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You can’t empirically separate linear APC </a:t>
            </a:r>
            <a:r>
              <a:rPr lang="en-US" sz="2800" smtClean="0">
                <a:solidFill>
                  <a:schemeClr val="bg1"/>
                </a:solidFill>
                <a:latin typeface="TUOS Blake" panose="020B0503040000020004" pitchFamily="34" charset="0"/>
              </a:rPr>
              <a:t>effects mechanically</a:t>
            </a:r>
            <a:endParaRPr lang="en-US" sz="2800" dirty="0" smtClean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But you can if make assumptions, justified by theory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It is important to do this </a:t>
            </a:r>
            <a:r>
              <a:rPr lang="en-US" sz="2800" i="1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whenever you are interested in any of APC</a:t>
            </a:r>
            <a:r>
              <a:rPr lang="en-US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, and make those assumptions explicit so they can be challenged.</a:t>
            </a:r>
          </a:p>
        </p:txBody>
      </p:sp>
    </p:spTree>
    <p:extLst>
      <p:ext uri="{BB962C8B-B14F-4D97-AF65-F5344CB8AC3E}">
        <p14:creationId xmlns:p14="http://schemas.microsoft.com/office/powerpoint/2010/main" val="25373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373" y="896478"/>
            <a:ext cx="8379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References – SS&amp;M debate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30" y="1687365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Reither</a:t>
            </a:r>
            <a:r>
              <a:rPr lang="en-GB" dirty="0">
                <a:solidFill>
                  <a:schemeClr val="bg1"/>
                </a:solidFill>
              </a:rPr>
              <a:t>, E.N., Hauser, R.M. &amp; Yang, Y., 2009. Do birth cohorts matter? Age-period-cohort analyses of the obesity epidemic in the United States. </a:t>
            </a:r>
            <a:r>
              <a:rPr lang="en-GB" i="1" dirty="0">
                <a:solidFill>
                  <a:schemeClr val="bg1"/>
                </a:solidFill>
              </a:rPr>
              <a:t>Social Science &amp; Medicine</a:t>
            </a:r>
            <a:r>
              <a:rPr lang="en-GB" dirty="0">
                <a:solidFill>
                  <a:schemeClr val="bg1"/>
                </a:solidFill>
              </a:rPr>
              <a:t>, 69(10), pp.1439–1448.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Bell</a:t>
            </a:r>
            <a:r>
              <a:rPr lang="en-GB" dirty="0">
                <a:solidFill>
                  <a:schemeClr val="bg1"/>
                </a:solidFill>
              </a:rPr>
              <a:t>, A and Jones, K (2014) Don’t birth cohorts matter? A commentary and simulation exercise of </a:t>
            </a:r>
            <a:r>
              <a:rPr lang="en-GB" dirty="0" err="1">
                <a:solidFill>
                  <a:schemeClr val="bg1"/>
                </a:solidFill>
              </a:rPr>
              <a:t>Reither</a:t>
            </a:r>
            <a:r>
              <a:rPr lang="en-GB" dirty="0">
                <a:solidFill>
                  <a:schemeClr val="bg1"/>
                </a:solidFill>
              </a:rPr>
              <a:t>, Hauser and Yang’s age-period-cohort study of obesity.  </a:t>
            </a:r>
            <a:r>
              <a:rPr lang="en-GB" i="1" dirty="0">
                <a:solidFill>
                  <a:schemeClr val="bg1"/>
                </a:solidFill>
              </a:rPr>
              <a:t>Social Science and Medicine</a:t>
            </a:r>
            <a:r>
              <a:rPr lang="en-GB" dirty="0">
                <a:solidFill>
                  <a:schemeClr val="bg1"/>
                </a:solidFill>
              </a:rPr>
              <a:t>, 101, 176-180.</a:t>
            </a:r>
          </a:p>
          <a:p>
            <a:r>
              <a:rPr lang="en-GB" dirty="0" err="1">
                <a:solidFill>
                  <a:schemeClr val="bg1"/>
                </a:solidFill>
              </a:rPr>
              <a:t>Reither</a:t>
            </a:r>
            <a:r>
              <a:rPr lang="en-GB" dirty="0">
                <a:solidFill>
                  <a:schemeClr val="bg1"/>
                </a:solidFill>
              </a:rPr>
              <a:t>, E.N., Masters, R.K., et al., 2015. Should age-period-cohort studies return to the methodologies of the 1970s? </a:t>
            </a:r>
            <a:r>
              <a:rPr lang="en-GB" i="1" dirty="0">
                <a:solidFill>
                  <a:schemeClr val="bg1"/>
                </a:solidFill>
              </a:rPr>
              <a:t>Social Science &amp; Medicine</a:t>
            </a:r>
            <a:r>
              <a:rPr lang="en-GB" dirty="0">
                <a:solidFill>
                  <a:schemeClr val="bg1"/>
                </a:solidFill>
              </a:rPr>
              <a:t>, 128, pp.356–365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</a:rPr>
              <a:t>Bell, A. &amp; Jones, K., 2015b. Should age-period-cohort analysts accept innovation without scrutiny? A response to </a:t>
            </a:r>
            <a:r>
              <a:rPr lang="en-GB" dirty="0" err="1">
                <a:solidFill>
                  <a:schemeClr val="bg1"/>
                </a:solidFill>
              </a:rPr>
              <a:t>Reither</a:t>
            </a:r>
            <a:r>
              <a:rPr lang="en-GB" dirty="0">
                <a:solidFill>
                  <a:schemeClr val="bg1"/>
                </a:solidFill>
              </a:rPr>
              <a:t>, Masters, Yang, Powers, Zheng, and Land. </a:t>
            </a:r>
            <a:r>
              <a:rPr lang="en-GB" i="1" dirty="0">
                <a:solidFill>
                  <a:schemeClr val="bg1"/>
                </a:solidFill>
              </a:rPr>
              <a:t>Social Science and Medicine</a:t>
            </a:r>
            <a:r>
              <a:rPr lang="en-GB" dirty="0">
                <a:solidFill>
                  <a:schemeClr val="bg1"/>
                </a:solidFill>
              </a:rPr>
              <a:t>, 128, pp.331–333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Reither</a:t>
            </a:r>
            <a:r>
              <a:rPr lang="en-GB" dirty="0">
                <a:solidFill>
                  <a:schemeClr val="bg1"/>
                </a:solidFill>
              </a:rPr>
              <a:t>, E.N., Land, K.C., et al., 2015. Clarifying hierarchical age-period-cohort models: A rejoinder to Bell and Jones. </a:t>
            </a:r>
            <a:r>
              <a:rPr lang="en-GB" i="1" dirty="0">
                <a:solidFill>
                  <a:schemeClr val="bg1"/>
                </a:solidFill>
              </a:rPr>
              <a:t>Social science &amp; medicine (1982)</a:t>
            </a:r>
            <a:r>
              <a:rPr lang="en-GB" dirty="0">
                <a:solidFill>
                  <a:schemeClr val="bg1"/>
                </a:solidFill>
              </a:rPr>
              <a:t>, 145, pp.125–8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Bell, A and </a:t>
            </a:r>
            <a:r>
              <a:rPr lang="en-GB" dirty="0" err="1" smtClean="0">
                <a:solidFill>
                  <a:schemeClr val="bg1"/>
                </a:solidFill>
              </a:rPr>
              <a:t>Jone</a:t>
            </a:r>
            <a:r>
              <a:rPr lang="en-GB" dirty="0" smtClean="0">
                <a:solidFill>
                  <a:schemeClr val="bg1"/>
                </a:solidFill>
              </a:rPr>
              <a:t>, K (2016) The Hierarchical Age-Period-Cohort model: why does it find the results that it finds? </a:t>
            </a:r>
            <a:r>
              <a:rPr lang="en-GB" i="1" dirty="0" smtClean="0">
                <a:solidFill>
                  <a:schemeClr val="bg1"/>
                </a:solidFill>
              </a:rPr>
              <a:t>In preparation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373" y="896478"/>
            <a:ext cx="8379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References - others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30" y="1687365"/>
            <a:ext cx="84969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Bell, A (2014) Life course and cohort trajectories of mental wellbeing in the UK, 1991- 2008 – a multilevel age-period-cohort analysis.  </a:t>
            </a:r>
            <a:r>
              <a:rPr lang="en-GB" i="1" dirty="0">
                <a:solidFill>
                  <a:schemeClr val="bg1"/>
                </a:solidFill>
              </a:rPr>
              <a:t>Social Science and Medicine, </a:t>
            </a:r>
            <a:r>
              <a:rPr lang="en-GB" dirty="0">
                <a:solidFill>
                  <a:schemeClr val="bg1"/>
                </a:solidFill>
              </a:rPr>
              <a:t>120, 21-30.</a:t>
            </a:r>
          </a:p>
          <a:p>
            <a:r>
              <a:rPr lang="en-US" dirty="0">
                <a:solidFill>
                  <a:schemeClr val="bg1"/>
                </a:solidFill>
              </a:rPr>
              <a:t>Bell, A and Jones, K (2014) Another futile quest? A simulation study of Yang and Land’s Hierarchical age-period-cohort model.  </a:t>
            </a:r>
            <a:r>
              <a:rPr lang="en-US" i="1" dirty="0">
                <a:solidFill>
                  <a:schemeClr val="bg1"/>
                </a:solidFill>
              </a:rPr>
              <a:t>Demographic Research</a:t>
            </a:r>
            <a:r>
              <a:rPr lang="en-US" dirty="0">
                <a:solidFill>
                  <a:schemeClr val="bg1"/>
                </a:solidFill>
              </a:rPr>
              <a:t>, 30, 11, 333-360.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Bell</a:t>
            </a:r>
            <a:r>
              <a:rPr lang="en-GB" dirty="0">
                <a:solidFill>
                  <a:schemeClr val="bg1"/>
                </a:solidFill>
              </a:rPr>
              <a:t>, A and Jones, K (2013) The impossibility of separating age, period and cohort effects. </a:t>
            </a:r>
            <a:r>
              <a:rPr lang="en-GB" i="1" dirty="0">
                <a:solidFill>
                  <a:schemeClr val="bg1"/>
                </a:solidFill>
              </a:rPr>
              <a:t>Social Science and Medicine,</a:t>
            </a:r>
            <a:r>
              <a:rPr lang="en-GB" dirty="0">
                <a:solidFill>
                  <a:schemeClr val="bg1"/>
                </a:solidFill>
              </a:rPr>
              <a:t> 93, 163-165.</a:t>
            </a:r>
          </a:p>
          <a:p>
            <a:r>
              <a:rPr lang="en-GB" dirty="0">
                <a:solidFill>
                  <a:schemeClr val="bg1"/>
                </a:solidFill>
              </a:rPr>
              <a:t>Bell, A and Jones, K (</a:t>
            </a:r>
            <a:r>
              <a:rPr lang="en-GB" dirty="0" smtClean="0">
                <a:solidFill>
                  <a:schemeClr val="bg1"/>
                </a:solidFill>
              </a:rPr>
              <a:t>2015) </a:t>
            </a:r>
            <a:r>
              <a:rPr lang="en-GB" dirty="0">
                <a:solidFill>
                  <a:schemeClr val="bg1"/>
                </a:solidFill>
              </a:rPr>
              <a:t>Bayesian informative priors with Yang and Land’s Hierarchical age-period-cohort model. </a:t>
            </a:r>
            <a:r>
              <a:rPr lang="en-GB" i="1" dirty="0">
                <a:solidFill>
                  <a:schemeClr val="bg1"/>
                </a:solidFill>
              </a:rPr>
              <a:t>Quality and </a:t>
            </a:r>
            <a:r>
              <a:rPr lang="en-GB" i="1" dirty="0" smtClean="0">
                <a:solidFill>
                  <a:schemeClr val="bg1"/>
                </a:solidFill>
              </a:rPr>
              <a:t>Quantity, 49: 255-266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For </a:t>
            </a:r>
            <a:r>
              <a:rPr lang="en-GB" dirty="0">
                <a:solidFill>
                  <a:schemeClr val="bg1"/>
                </a:solidFill>
              </a:rPr>
              <a:t>constraining parameters to something other than zero</a:t>
            </a:r>
          </a:p>
          <a:p>
            <a:r>
              <a:rPr lang="en-GB" dirty="0">
                <a:solidFill>
                  <a:schemeClr val="bg1"/>
                </a:solidFill>
              </a:rPr>
              <a:t>Bell, A and Jones, K </a:t>
            </a:r>
            <a:r>
              <a:rPr lang="en-GB" dirty="0" smtClean="0">
                <a:solidFill>
                  <a:schemeClr val="bg1"/>
                </a:solidFill>
              </a:rPr>
              <a:t>(2015) </a:t>
            </a:r>
            <a:r>
              <a:rPr lang="en-GB" dirty="0">
                <a:solidFill>
                  <a:schemeClr val="bg1"/>
                </a:solidFill>
              </a:rPr>
              <a:t>Age, period and cohort processes in longitudinal and life course analysis: a multilevel perspective. In </a:t>
            </a:r>
            <a:r>
              <a:rPr lang="en-GB" i="1" dirty="0">
                <a:solidFill>
                  <a:schemeClr val="bg1"/>
                </a:solidFill>
              </a:rPr>
              <a:t>A life course perspective on health trajectories and transitions</a:t>
            </a:r>
            <a:r>
              <a:rPr lang="en-GB" dirty="0">
                <a:solidFill>
                  <a:schemeClr val="bg1"/>
                </a:solidFill>
              </a:rPr>
              <a:t>, edited by Claudine Burton-</a:t>
            </a:r>
            <a:r>
              <a:rPr lang="en-GB" dirty="0" err="1">
                <a:solidFill>
                  <a:schemeClr val="bg1"/>
                </a:solidFill>
              </a:rPr>
              <a:t>Jeangros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Stéphane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Cullati</a:t>
            </a:r>
            <a:r>
              <a:rPr lang="en-GB" dirty="0">
                <a:solidFill>
                  <a:schemeClr val="bg1"/>
                </a:solidFill>
              </a:rPr>
              <a:t>, Amanda Sacker and David Blane.  Springer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</a:rPr>
              <a:t>Luo, L. &amp; Hodges, J.S., 2015. Block Constraints in Age-Period-Cohort Models with Unequal-width Intervals. </a:t>
            </a:r>
            <a:r>
              <a:rPr lang="en-GB" i="1" dirty="0">
                <a:solidFill>
                  <a:schemeClr val="bg1"/>
                </a:solidFill>
              </a:rPr>
              <a:t>Sociological Methods &amp; Research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Yang</a:t>
            </a:r>
            <a:r>
              <a:rPr lang="en-GB" dirty="0">
                <a:solidFill>
                  <a:schemeClr val="bg1"/>
                </a:solidFill>
              </a:rPr>
              <a:t>, Y. &amp; Land, K.C., 2006. A mixed models approach to the age-period-cohort analysis of repeated cross-section surveys, with an application to data on trends in verbal test scores. </a:t>
            </a:r>
            <a:r>
              <a:rPr lang="en-GB" i="1" dirty="0">
                <a:solidFill>
                  <a:schemeClr val="bg1"/>
                </a:solidFill>
              </a:rPr>
              <a:t>Sociological Methodology</a:t>
            </a:r>
            <a:r>
              <a:rPr lang="en-GB" dirty="0">
                <a:solidFill>
                  <a:schemeClr val="bg1"/>
                </a:solidFill>
              </a:rPr>
              <a:t>, 36, pp.75–97.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Yang</a:t>
            </a:r>
            <a:r>
              <a:rPr lang="en-GB" dirty="0">
                <a:solidFill>
                  <a:schemeClr val="bg1"/>
                </a:solidFill>
              </a:rPr>
              <a:t>, Y. &amp; Land, K.C., 2013. </a:t>
            </a:r>
            <a:r>
              <a:rPr lang="en-GB" i="1" dirty="0">
                <a:solidFill>
                  <a:schemeClr val="bg1"/>
                </a:solidFill>
              </a:rPr>
              <a:t>Age-Period-Cohort Analysis: New models, methods, and empirical applications</a:t>
            </a:r>
            <a:r>
              <a:rPr lang="en-GB" dirty="0">
                <a:solidFill>
                  <a:schemeClr val="bg1"/>
                </a:solidFill>
              </a:rPr>
              <a:t>, Boca Raton, FL: CRC Press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UOS Blake" panose="020B0503040000020004" pitchFamily="34" charset="0"/>
              </a:rPr>
              <a:t>Tweet @</a:t>
            </a:r>
            <a:r>
              <a:rPr lang="en-US" dirty="0" err="1">
                <a:solidFill>
                  <a:schemeClr val="bg1"/>
                </a:solidFill>
                <a:latin typeface="TUOS Blake" panose="020B0503040000020004" pitchFamily="34" charset="0"/>
              </a:rPr>
              <a:t>andrewjdbell</a:t>
            </a:r>
            <a:endParaRPr lang="en-US" dirty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UOS Blake" panose="020B0503040000020004" pitchFamily="34" charset="0"/>
              </a:rPr>
              <a:t>Email andrew.j.d.bell@sheffield.ac.uk</a:t>
            </a:r>
          </a:p>
        </p:txBody>
      </p:sp>
    </p:spTree>
    <p:extLst>
      <p:ext uri="{BB962C8B-B14F-4D97-AF65-F5344CB8AC3E}">
        <p14:creationId xmlns:p14="http://schemas.microsoft.com/office/powerpoint/2010/main" val="7028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216" y="1124743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The APC identification problem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76872"/>
            <a:ext cx="860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Age = Period – Cohort</a:t>
            </a:r>
          </a:p>
          <a:p>
            <a:endParaRPr lang="en-GB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“the term [confounded] is not used in the traditional design sense of experimentally confounded but in the stronger sense of logically or mathematically confounded” (Goldstein, 1979, 19)</a:t>
            </a:r>
          </a:p>
        </p:txBody>
      </p:sp>
    </p:spTree>
    <p:extLst>
      <p:ext uri="{BB962C8B-B14F-4D97-AF65-F5344CB8AC3E}">
        <p14:creationId xmlns:p14="http://schemas.microsoft.com/office/powerpoint/2010/main" val="3640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966" y="90872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Consider these DGPs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132" y="1556792"/>
                <a:ext cx="860444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𝐻𝑒𝑎𝑙𝑡h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(1∗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𝐴𝑔𝑒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+(1∗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𝑃𝑒𝑟𝑖𝑜𝑑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)+(1∗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𝐶𝑜h𝑜𝑟𝑡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𝐻𝑒𝑎𝑙𝑡h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(2∗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𝐴𝑔𝑒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𝐶𝑜h𝑜𝑟𝑡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𝐻𝑒𝑎𝑙𝑡h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0∗</m:t>
                          </m:r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𝐴𝑔𝑒</m:t>
                          </m:r>
                        </m:e>
                      </m:d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𝑃𝑒𝑟𝑖𝑜𝑑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All will produce </a:t>
                </a:r>
                <a:r>
                  <a:rPr lang="en-GB" sz="2400" i="1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exactly</a:t>
                </a:r>
                <a:r>
                  <a:rPr lang="en-GB" sz="2400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 the same outcome variable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Given that dataset, there is no logical way of telling which DGP created </a:t>
                </a:r>
                <a:r>
                  <a:rPr lang="en-GB" sz="2400" dirty="0" smtClean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it</a:t>
                </a:r>
                <a:endParaRPr lang="en-GB" sz="2400" dirty="0">
                  <a:solidFill>
                    <a:schemeClr val="bg1"/>
                  </a:solidFill>
                  <a:latin typeface="TUOS Blake" panose="020B05030400000200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Exact collinearity from putting all three into a regression model – model will not run.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chemeClr val="bg1"/>
                    </a:solidFill>
                    <a:latin typeface="TUOS Blake" panose="020B0503040000020004" pitchFamily="34" charset="0"/>
                  </a:rPr>
                  <a:t>Grouping of one of APC breaks this collinearity, but produces arbitrary results (that depend on the chosen grouping)</a:t>
                </a:r>
              </a:p>
              <a:p>
                <a:endParaRPr lang="en-GB" sz="2400" dirty="0">
                  <a:solidFill>
                    <a:schemeClr val="bg1"/>
                  </a:solidFill>
                  <a:latin typeface="TUOS Blake" panose="020B05030400000200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2" y="1556792"/>
                <a:ext cx="8604448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966" y="90872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The Hierarchical APC model</a:t>
            </a:r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162" y="1649221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Yang and Land 2006, 2013</a:t>
            </a:r>
            <a:endParaRPr lang="en-GB" sz="24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309" y="2295840"/>
            <a:ext cx="11881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Cohort</a:t>
            </a:r>
            <a:endParaRPr lang="en-GB" sz="2800" dirty="0"/>
          </a:p>
        </p:txBody>
      </p:sp>
      <p:sp>
        <p:nvSpPr>
          <p:cNvPr id="6" name="TextBox 15"/>
          <p:cNvSpPr txBox="1"/>
          <p:nvPr/>
        </p:nvSpPr>
        <p:spPr>
          <a:xfrm>
            <a:off x="2965041" y="2295840"/>
            <a:ext cx="11264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Period</a:t>
            </a:r>
            <a:endParaRPr lang="en-GB" sz="2800" dirty="0"/>
          </a:p>
        </p:txBody>
      </p:sp>
      <p:sp>
        <p:nvSpPr>
          <p:cNvPr id="7" name="TextBox 17"/>
          <p:cNvSpPr txBox="1"/>
          <p:nvPr/>
        </p:nvSpPr>
        <p:spPr>
          <a:xfrm>
            <a:off x="2849179" y="3164358"/>
            <a:ext cx="28083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smtClean="0"/>
              <a:t>Individual (Age)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5034" y="2860542"/>
            <a:ext cx="609348" cy="303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2"/>
          </p:cNvCxnSpPr>
          <p:nvPr/>
        </p:nvCxnSpPr>
        <p:spPr>
          <a:xfrm flipH="1" flipV="1">
            <a:off x="3528272" y="2819060"/>
            <a:ext cx="659491" cy="314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886222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Health = Intercept </a:t>
            </a:r>
          </a:p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+ Age linear trend + Age quadratic trend</a:t>
            </a:r>
          </a:p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	+ Cohort residual </a:t>
            </a:r>
          </a:p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	+ Period residual </a:t>
            </a:r>
          </a:p>
          <a:p>
            <a:r>
              <a:rPr lang="en-GB" sz="2800" dirty="0">
                <a:solidFill>
                  <a:schemeClr val="bg1"/>
                </a:solidFill>
                <a:latin typeface="TUOS Blake" panose="020B0503040000020004" pitchFamily="34" charset="0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TUOS Blake" panose="020B0503040000020004" pitchFamily="34" charset="0"/>
              </a:rPr>
              <a:t>	+ individual residual</a:t>
            </a:r>
            <a:endParaRPr lang="en-GB" sz="2800" dirty="0">
              <a:solidFill>
                <a:schemeClr val="bg1"/>
              </a:solidFill>
              <a:latin typeface="TUOS Blake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1"/>
          <a:stretch/>
        </p:blipFill>
        <p:spPr>
          <a:xfrm>
            <a:off x="1391031" y="404664"/>
            <a:ext cx="2124893" cy="623879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r="33605"/>
          <a:stretch/>
        </p:blipFill>
        <p:spPr>
          <a:xfrm>
            <a:off x="3515924" y="404664"/>
            <a:ext cx="3864388" cy="623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6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604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This is where we got to </a:t>
            </a:r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by RMF2014 </a:t>
            </a:r>
            <a:r>
              <a:rPr lang="en-GB" sz="4400" dirty="0" smtClean="0">
                <a:solidFill>
                  <a:schemeClr val="bg1"/>
                </a:solidFill>
                <a:latin typeface="TUOS Stephenson" panose="02070503080000020004" pitchFamily="18" charset="0"/>
              </a:rPr>
              <a:t>(video is online)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  <a:latin typeface="TUOS Stephenson" panose="020705030800000200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36912"/>
            <a:ext cx="8604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The debate has continued since then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and follows a </a:t>
            </a:r>
            <a:r>
              <a:rPr lang="en-GB" sz="2800" dirty="0" smtClean="0">
                <a:solidFill>
                  <a:schemeClr val="bg1"/>
                </a:solidFill>
              </a:rPr>
              <a:t>pattern </a:t>
            </a:r>
            <a:r>
              <a:rPr lang="en-GB" sz="2800" dirty="0" smtClean="0">
                <a:solidFill>
                  <a:schemeClr val="bg1"/>
                </a:solidFill>
              </a:rPr>
              <a:t>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Critics of the HAPC model showing the model doesn’t </a:t>
            </a:r>
            <a:r>
              <a:rPr lang="en-GB" sz="2800" dirty="0" smtClean="0">
                <a:solidFill>
                  <a:schemeClr val="bg1"/>
                </a:solidFill>
              </a:rPr>
              <a:t>work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Proponents coming up with a reason why that example is not relevant to real-life </a:t>
            </a:r>
            <a:r>
              <a:rPr lang="en-GB" sz="2800" dirty="0" smtClean="0">
                <a:solidFill>
                  <a:schemeClr val="bg1"/>
                </a:solidFill>
              </a:rPr>
              <a:t>processes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31" y="2309208"/>
            <a:ext cx="6056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GB" i="1" dirty="0">
                <a:solidFill>
                  <a:schemeClr val="bg1"/>
                </a:solidFill>
                <a:hlinkClick r:id="rId2"/>
              </a:rPr>
              <a:t>://www.ncrm.ac.uk/resources/video/RMF2014/filmed.php?id=76907cb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14"/>
            <a:ext cx="6645648" cy="68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uos_ppt_template_colour">
  <a:themeElements>
    <a:clrScheme name="">
      <a:dk1>
        <a:srgbClr val="FCFBE3"/>
      </a:dk1>
      <a:lt1>
        <a:srgbClr val="FFFFFF"/>
      </a:lt1>
      <a:dk2>
        <a:srgbClr val="336699"/>
      </a:dk2>
      <a:lt2>
        <a:srgbClr val="FFFF33"/>
      </a:lt2>
      <a:accent1>
        <a:srgbClr val="FFFF00"/>
      </a:accent1>
      <a:accent2>
        <a:srgbClr val="B5B5B5"/>
      </a:accent2>
      <a:accent3>
        <a:srgbClr val="ADB8CA"/>
      </a:accent3>
      <a:accent4>
        <a:srgbClr val="DA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1595</Words>
  <Application>Microsoft Office PowerPoint</Application>
  <PresentationFormat>On-screen Show (4:3)</PresentationFormat>
  <Paragraphs>151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1_tuos_ppt_template_colour</vt:lpstr>
      <vt:lpstr>The Hierarchical APC model: why does it find the results that it finds?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 Bell</cp:lastModifiedBy>
  <cp:revision>66</cp:revision>
  <dcterms:modified xsi:type="dcterms:W3CDTF">2016-06-16T10:54:53Z</dcterms:modified>
</cp:coreProperties>
</file>