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73" r:id="rId4"/>
    <p:sldId id="275" r:id="rId5"/>
    <p:sldId id="276" r:id="rId6"/>
    <p:sldId id="277" r:id="rId7"/>
    <p:sldId id="278" r:id="rId8"/>
    <p:sldId id="280" r:id="rId9"/>
    <p:sldId id="270" r:id="rId10"/>
    <p:sldId id="282" r:id="rId11"/>
    <p:sldId id="284" r:id="rId12"/>
    <p:sldId id="285" r:id="rId13"/>
    <p:sldId id="287" r:id="rId14"/>
    <p:sldId id="290" r:id="rId15"/>
    <p:sldId id="286" r:id="rId16"/>
    <p:sldId id="288" r:id="rId17"/>
    <p:sldId id="291" r:id="rId18"/>
    <p:sldId id="289" r:id="rId19"/>
    <p:sldId id="292" r:id="rId20"/>
    <p:sldId id="279" r:id="rId21"/>
    <p:sldId id="271" r:id="rId22"/>
    <p:sldId id="263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D3A"/>
    <a:srgbClr val="003D6E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44070" autoAdjust="0"/>
  </p:normalViewPr>
  <p:slideViewPr>
    <p:cSldViewPr>
      <p:cViewPr varScale="1">
        <p:scale>
          <a:sx n="43" d="100"/>
          <a:sy n="43" d="100"/>
        </p:scale>
        <p:origin x="19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39558-2814-4951-98B8-F5F463ABEDFE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DD01-B6E6-47A3-8237-5CFAD8DFB8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2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4C13-E00F-438E-9621-28BAF26407BD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17068-8EB3-43A9-A73B-743552307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3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87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13A5-154B-4602-9D29-6F93F1A09D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6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5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20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0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74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69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781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67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64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75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93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63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3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7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0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6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20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7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13A5-154B-4602-9D29-6F93F1A09D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0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7068-8EB3-43A9-A73B-743552307C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7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72" y="1988840"/>
            <a:ext cx="7270576" cy="151216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600" baseline="0">
                <a:solidFill>
                  <a:srgbClr val="003D6E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984776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027" name="Picture 3" descr="Z:\SocialSciences\CENTRES\NCRM\Website\Website Oct14\background_bottomright@2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66" y="4461970"/>
            <a:ext cx="2808312" cy="24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2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:\CENTRES\NCRM\Publicity\Logos\University of Southampton\university logo cop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91078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:\CENTRES\NCRM\Publicity\Logos\Other\TAB_col_white_backgrou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1328"/>
            <a:ext cx="936104" cy="39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:\CENTRES\NCRM\Publicity\Logos\Other\298px-University_of_Edinburgh_logo.sv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305938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soton.ac.uk\ude\personalfiles\users\kjph1a06\mydesktop\pattern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-8877"/>
            <a:ext cx="326364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792088"/>
          </a:xfr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D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248472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30" y="6304235"/>
            <a:ext cx="2133600" cy="365125"/>
          </a:xfrm>
        </p:spPr>
        <p:txBody>
          <a:bodyPr/>
          <a:lstStyle>
            <a:lvl1pPr>
              <a:defRPr sz="120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A53D53-8024-485A-AF10-8351CA8F8D5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\\soton.ac.uk\ude\personalfiles\users\kjph1a06\mydesktop\pattern_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235"/>
            <a:ext cx="1794212" cy="21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Z:\SocialSciences\CENTRES\NCRM\Website\Website Oct14\background_bottomright@2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66" y="4454868"/>
            <a:ext cx="2808312" cy="240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414908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3800" u="none" baseline="0">
                <a:solidFill>
                  <a:srgbClr val="8BBD3A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BA3B-96CA-4DEA-A85B-351F07F12EB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BA3B-96CA-4DEA-A85B-351F07F12EB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710648"/>
            <a:ext cx="4968552" cy="918152"/>
          </a:xfrm>
        </p:spPr>
        <p:txBody>
          <a:bodyPr anchor="t">
            <a:noAutofit/>
          </a:bodyPr>
          <a:lstStyle>
            <a:lvl1pPr>
              <a:defRPr sz="2800">
                <a:solidFill>
                  <a:srgbClr val="003D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0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1890"/>
            <a:ext cx="8291264" cy="580926"/>
          </a:xfrm>
        </p:spPr>
        <p:txBody>
          <a:bodyPr anchor="t">
            <a:noAutofit/>
          </a:bodyPr>
          <a:lstStyle>
            <a:lvl1pPr>
              <a:defRPr sz="3200" baseline="0">
                <a:solidFill>
                  <a:srgbClr val="003D6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32048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800"/>
            </a:lvl1pPr>
            <a:lvl2pPr>
              <a:buClr>
                <a:schemeClr val="bg1">
                  <a:lumMod val="75000"/>
                </a:schemeClr>
              </a:buClr>
              <a:defRPr sz="2400"/>
            </a:lvl2pPr>
            <a:lvl3pPr>
              <a:buClr>
                <a:schemeClr val="bg1">
                  <a:lumMod val="75000"/>
                </a:schemeClr>
              </a:buClr>
              <a:defRPr sz="2000"/>
            </a:lvl3pPr>
            <a:lvl4pPr>
              <a:buClr>
                <a:schemeClr val="bg1">
                  <a:lumMod val="75000"/>
                </a:schemeClr>
              </a:buClr>
              <a:defRPr sz="1800"/>
            </a:lvl4pPr>
            <a:lvl5pPr>
              <a:buClr>
                <a:schemeClr val="bg1">
                  <a:lumMod val="7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BA3B-96CA-4DEA-A85B-351F07F12EB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oton.ac.uk\ude\personalfiles\users\kjph1a06\mydesktop\pattern_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235"/>
            <a:ext cx="1794212" cy="21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D830-2B73-47E2-B7C6-7ED86D7FD57B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BA3B-96CA-4DEA-A85B-351F07F12EB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2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003D6E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tat.auckland.ac.nz/~wild/iNZight/index.ph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edagogy.ncrm.ac.u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ndfonline.com/toc/tsrm20/18/5" TargetMode="External"/><Relationship Id="rId5" Type="http://schemas.openxmlformats.org/officeDocument/2006/relationships/hyperlink" Target="http://eprints.ncrm.ac.uk/3746/" TargetMode="External"/><Relationship Id="rId4" Type="http://schemas.openxmlformats.org/officeDocument/2006/relationships/hyperlink" Target="http://eprints.ncrm.ac.uk/3754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.e.lewthwaite@Southampton.ac.u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.a.nind@Southampton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Teaching quantitative methods: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Expert </a:t>
            </a:r>
            <a:r>
              <a:rPr lang="en-US" dirty="0"/>
              <a:t>practitioners talk about pedagogy </a:t>
            </a:r>
            <a:endParaRPr lang="en-GB" dirty="0">
              <a:solidFill>
                <a:srgbClr val="003D6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984776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>Prof Melanie </a:t>
            </a:r>
            <a:r>
              <a:rPr lang="en-GB" dirty="0" err="1" smtClean="0"/>
              <a:t>Nind</a:t>
            </a:r>
            <a:endParaRPr lang="en-GB" dirty="0" smtClean="0"/>
          </a:p>
          <a:p>
            <a:r>
              <a:rPr lang="en-GB" dirty="0" smtClean="0"/>
              <a:t>Dr Sarah Lewthwaite</a:t>
            </a:r>
          </a:p>
        </p:txBody>
      </p:sp>
    </p:spTree>
    <p:extLst>
      <p:ext uri="{BB962C8B-B14F-4D97-AF65-F5344CB8AC3E}">
        <p14:creationId xmlns:p14="http://schemas.microsoft.com/office/powerpoint/2010/main" val="7658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Themes for discussion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The roots of our pedagogic approaches </a:t>
            </a:r>
          </a:p>
          <a:p>
            <a:pPr lvl="0"/>
            <a:r>
              <a:rPr lang="en-GB" dirty="0" smtClean="0"/>
              <a:t>Our pedagogic starting points or hooks </a:t>
            </a:r>
          </a:p>
          <a:p>
            <a:pPr lvl="0"/>
            <a:r>
              <a:rPr lang="en-GB" dirty="0"/>
              <a:t>P</a:t>
            </a:r>
            <a:r>
              <a:rPr lang="en-GB" dirty="0" smtClean="0"/>
              <a:t>edagogic resources and the associated PCK </a:t>
            </a:r>
            <a:r>
              <a:rPr lang="en-GB" dirty="0"/>
              <a:t> </a:t>
            </a:r>
          </a:p>
          <a:p>
            <a:pPr lvl="0"/>
            <a:r>
              <a:rPr lang="en-GB" dirty="0"/>
              <a:t>Pedagogic challenges  </a:t>
            </a:r>
          </a:p>
          <a:p>
            <a:pPr lvl="0"/>
            <a:r>
              <a:rPr lang="en-GB" dirty="0" smtClean="0"/>
              <a:t>The teacher </a:t>
            </a:r>
            <a:r>
              <a:rPr lang="en-GB" dirty="0"/>
              <a:t>as </a:t>
            </a:r>
            <a:r>
              <a:rPr lang="en-GB" dirty="0" smtClean="0"/>
              <a:t>learner</a:t>
            </a:r>
            <a:endParaRPr lang="en-GB" dirty="0"/>
          </a:p>
          <a:p>
            <a:r>
              <a:rPr lang="en-GB" dirty="0" smtClean="0"/>
              <a:t>Pedagogic 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Pedagogic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Student centred pedagogy in quantitative methods teaching:</a:t>
            </a:r>
          </a:p>
          <a:p>
            <a:r>
              <a:rPr lang="en-GB" dirty="0" smtClean="0"/>
              <a:t>Fearful learners</a:t>
            </a:r>
          </a:p>
          <a:p>
            <a:r>
              <a:rPr lang="en-GB" dirty="0" smtClean="0"/>
              <a:t>Unprepared learners</a:t>
            </a:r>
          </a:p>
          <a:p>
            <a:r>
              <a:rPr lang="en-GB" dirty="0" smtClean="0"/>
              <a:t>Unprepared teachers</a:t>
            </a:r>
          </a:p>
          <a:p>
            <a:r>
              <a:rPr lang="en-GB" dirty="0" smtClean="0"/>
              <a:t>Difficulty of content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7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Verbal approaches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‘you </a:t>
            </a:r>
            <a:r>
              <a:rPr lang="en-GB" dirty="0"/>
              <a:t>need </a:t>
            </a:r>
            <a:r>
              <a:rPr lang="en-GB" dirty="0" smtClean="0"/>
              <a:t>to report </a:t>
            </a:r>
            <a:r>
              <a:rPr lang="en-GB" dirty="0"/>
              <a:t>on these different things about the structure of the data and what you </a:t>
            </a:r>
            <a:r>
              <a:rPr lang="en-GB" dirty="0" smtClean="0"/>
              <a:t>see. </a:t>
            </a:r>
            <a:r>
              <a:rPr lang="en-GB" dirty="0"/>
              <a:t>I</a:t>
            </a:r>
            <a:r>
              <a:rPr lang="en-GB" dirty="0" smtClean="0"/>
              <a:t>t </a:t>
            </a:r>
            <a:r>
              <a:rPr lang="en-GB" dirty="0"/>
              <a:t>has to be in statistical terms and it has to be in lay people language as </a:t>
            </a:r>
            <a:r>
              <a:rPr lang="en-GB" dirty="0" smtClean="0"/>
              <a:t>well’ </a:t>
            </a:r>
          </a:p>
          <a:p>
            <a:pPr marL="0" indent="0" algn="r">
              <a:buNone/>
            </a:pPr>
            <a:r>
              <a:rPr lang="en-GB" b="1" dirty="0" smtClean="0">
                <a:solidFill>
                  <a:srgbClr val="8BBD3A"/>
                </a:solidFill>
              </a:rPr>
              <a:t>Anne Porter</a:t>
            </a:r>
            <a:endParaRPr lang="en-GB" b="1" dirty="0">
              <a:solidFill>
                <a:srgbClr val="8BBD3A"/>
              </a:solidFill>
            </a:endParaRP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 smtClean="0"/>
              <a:t>‘students </a:t>
            </a:r>
            <a:r>
              <a:rPr lang="en-GB" dirty="0"/>
              <a:t>in a field like psychology are coming in because they need statistics … it’s like it’s a foreign language you need to speak, otherwise they can’t design their </a:t>
            </a:r>
            <a:r>
              <a:rPr lang="en-GB" dirty="0" smtClean="0"/>
              <a:t>experiments’ </a:t>
            </a:r>
          </a:p>
          <a:p>
            <a:pPr marL="0" indent="0" algn="r">
              <a:buNone/>
            </a:pPr>
            <a:r>
              <a:rPr lang="en-GB" b="1" dirty="0" smtClean="0">
                <a:solidFill>
                  <a:srgbClr val="8BBD3A"/>
                </a:solidFill>
              </a:rPr>
              <a:t>Andrew </a:t>
            </a:r>
            <a:r>
              <a:rPr lang="en-GB" b="1" dirty="0" err="1" smtClean="0">
                <a:solidFill>
                  <a:srgbClr val="8BBD3A"/>
                </a:solidFill>
              </a:rPr>
              <a:t>Gelman</a:t>
            </a:r>
            <a:endParaRPr lang="en-GB" b="1" dirty="0">
              <a:solidFill>
                <a:srgbClr val="8BBD3A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W. Paul Vogt: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‘we </a:t>
            </a:r>
            <a:r>
              <a:rPr lang="en-GB" dirty="0"/>
              <a:t>tried to find non-technical, verbal ways of teaching research methods, so teaching regression analysis in terms of the questions that people doing regression analysis would be trying to answer, and teaching that in a class or two, and then having people read real research output and teaching them how to read it</a:t>
            </a:r>
            <a:r>
              <a:rPr lang="en-GB" dirty="0" smtClean="0"/>
              <a:t>.’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‘I </a:t>
            </a:r>
            <a:r>
              <a:rPr lang="en-GB" dirty="0"/>
              <a:t>taught them [students] how to read the research, what it meant.  It was more like teaching a foreign language than it was like teaching statistics; then took them to the lab, gave on hands-on experience, how to do it, and that was possible - especially with user-friendly software like SPSS</a:t>
            </a:r>
            <a:r>
              <a:rPr lang="en-GB" dirty="0" smtClean="0"/>
              <a:t>.’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3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W. Paul Vogt</a:t>
            </a:r>
            <a:endParaRPr lang="en-GB" b="1" dirty="0"/>
          </a:p>
        </p:txBody>
      </p:sp>
      <p:pic>
        <p:nvPicPr>
          <p:cNvPr id="7" name="Picture 6" descr="81Bw4hmZek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265000" cy="4896544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41Itt6CS16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016224" cy="288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51tR2uKuMr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2016224" cy="288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8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Visual Approaches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‘My main interest is in making it easier for people to see things and then being able to see data-related things quicker’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‘first try to get people to a realisation that data can tell you something interesting’ ‘when their spark has been ignited then go back and talk about things more holistically’.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‘</a:t>
            </a:r>
            <a:r>
              <a:rPr lang="en-GB" dirty="0"/>
              <a:t>try to approach everything through things you can </a:t>
            </a:r>
            <a:r>
              <a:rPr lang="en-GB" dirty="0" smtClean="0"/>
              <a:t>see, </a:t>
            </a:r>
            <a:r>
              <a:rPr lang="en-GB" dirty="0"/>
              <a:t>or metaphors which are often largely visual, and then backfill that with more technical things later if you need to</a:t>
            </a:r>
            <a:r>
              <a:rPr lang="en-GB" dirty="0" smtClean="0"/>
              <a:t>.’</a:t>
            </a:r>
            <a:endParaRPr lang="en-GB" dirty="0"/>
          </a:p>
          <a:p>
            <a:pPr marL="0" indent="0" algn="r">
              <a:buNone/>
            </a:pPr>
            <a:r>
              <a:rPr lang="en-GB" b="1" dirty="0" smtClean="0">
                <a:solidFill>
                  <a:srgbClr val="8BBD3A"/>
                </a:solidFill>
              </a:rPr>
              <a:t>Chris </a:t>
            </a:r>
            <a:r>
              <a:rPr lang="en-GB" b="1" dirty="0">
                <a:solidFill>
                  <a:srgbClr val="8BBD3A"/>
                </a:solidFill>
              </a:rPr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7480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33750"/>
            <a:ext cx="6038369" cy="476360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536" y="1191890"/>
            <a:ext cx="8748464" cy="868958"/>
          </a:xfrm>
        </p:spPr>
        <p:txBody>
          <a:bodyPr/>
          <a:lstStyle/>
          <a:p>
            <a:r>
              <a:rPr lang="en-GB" b="1" dirty="0" err="1" smtClean="0"/>
              <a:t>iNZight</a:t>
            </a:r>
            <a:r>
              <a:rPr lang="en-GB" dirty="0" smtClean="0"/>
              <a:t> </a:t>
            </a:r>
            <a:r>
              <a:rPr lang="en-GB" sz="2400" dirty="0" smtClean="0">
                <a:hlinkClick r:id="rId4"/>
              </a:rPr>
              <a:t>https</a:t>
            </a:r>
            <a:r>
              <a:rPr lang="en-GB" sz="2400" dirty="0">
                <a:hlinkClick r:id="rId4"/>
              </a:rPr>
              <a:t>://www.stat.auckland.ac.nz/~wild/iNZight/index.php</a:t>
            </a:r>
            <a:r>
              <a:rPr lang="en-GB" sz="2400" dirty="0"/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00192" y="1988840"/>
            <a:ext cx="2386608" cy="43204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‘</a:t>
            </a:r>
            <a:r>
              <a:rPr lang="en-GB" dirty="0"/>
              <a:t>A data analysis system with a particularly short learning curve</a:t>
            </a:r>
            <a:r>
              <a:rPr lang="en-GB" dirty="0" smtClean="0"/>
              <a:t>’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b="1" dirty="0" smtClean="0">
                <a:solidFill>
                  <a:srgbClr val="8BBD3A"/>
                </a:solidFill>
              </a:rPr>
              <a:t>Chris Wild</a:t>
            </a:r>
            <a:endParaRPr lang="en-GB" b="1" dirty="0">
              <a:solidFill>
                <a:srgbClr val="8BBD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Conceptual Pathways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Creating… ‘a </a:t>
            </a:r>
            <a:r>
              <a:rPr lang="en-GB" dirty="0"/>
              <a:t>minimal conceptual pathway, of trying to look at an idea, and trying to come up with a map for sets of, for the absolute minimum sets of concepts you need to get your head around something’</a:t>
            </a:r>
          </a:p>
          <a:p>
            <a:pPr marL="0" indent="0" algn="r">
              <a:buNone/>
            </a:pPr>
            <a:r>
              <a:rPr lang="en-GB" b="1" dirty="0">
                <a:solidFill>
                  <a:srgbClr val="8BBD3A"/>
                </a:solidFill>
              </a:rPr>
              <a:t>Chris Wild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Implications: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3D6E"/>
                </a:solidFill>
              </a:rPr>
              <a:t>R</a:t>
            </a:r>
            <a:r>
              <a:rPr lang="en-GB" b="1" dirty="0" smtClean="0">
                <a:solidFill>
                  <a:srgbClr val="003D6E"/>
                </a:solidFill>
              </a:rPr>
              <a:t>eflexivity on standpoints </a:t>
            </a:r>
          </a:p>
          <a:p>
            <a:pPr marL="0" indent="0">
              <a:buNone/>
            </a:pPr>
            <a:r>
              <a:rPr lang="en-GB" dirty="0" smtClean="0"/>
              <a:t>‘</a:t>
            </a:r>
            <a:r>
              <a:rPr lang="en-GB" dirty="0"/>
              <a:t>knowing not only your own standpoint as a researcher but where your students can understand their own standpoint, where are they coming form, and how does their thinking evolve over time</a:t>
            </a:r>
            <a:r>
              <a:rPr lang="en-GB" dirty="0" smtClean="0"/>
              <a:t>’</a:t>
            </a:r>
            <a:endParaRPr lang="en-GB" dirty="0" smtClean="0">
              <a:solidFill>
                <a:srgbClr val="8BBD3A"/>
              </a:solidFill>
            </a:endParaRPr>
          </a:p>
          <a:p>
            <a:pPr marL="0" indent="0" algn="r">
              <a:buNone/>
            </a:pPr>
            <a:r>
              <a:rPr lang="en-GB" b="1" dirty="0" smtClean="0">
                <a:solidFill>
                  <a:srgbClr val="8BBD3A"/>
                </a:solidFill>
              </a:rPr>
              <a:t>Sharlene Hesse-</a:t>
            </a:r>
            <a:r>
              <a:rPr lang="en-GB" b="1" dirty="0" err="1" smtClean="0">
                <a:solidFill>
                  <a:srgbClr val="8BBD3A"/>
                </a:solidFill>
              </a:rPr>
              <a:t>Biber</a:t>
            </a:r>
            <a:endParaRPr lang="en-GB" b="1" dirty="0">
              <a:solidFill>
                <a:srgbClr val="8BBD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Reflections: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 centred: how implicit or explicit is the student centred-ness of these pedagogic approaches?</a:t>
            </a:r>
          </a:p>
          <a:p>
            <a:r>
              <a:rPr lang="en-GB" dirty="0" smtClean="0"/>
              <a:t>Is this about the student, or the student in a given context?</a:t>
            </a:r>
          </a:p>
          <a:p>
            <a:r>
              <a:rPr lang="en-GB" dirty="0" smtClean="0"/>
              <a:t>Innovative?? Are these approaches common to other aspects of teaching in statistics and quantitative methods?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8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How are advanced social science research methods taught and learned?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8BBD3A"/>
                </a:solidFill>
              </a:rPr>
              <a:t>Research Aims: </a:t>
            </a:r>
            <a:endParaRPr lang="en-GB" b="1" dirty="0">
              <a:solidFill>
                <a:srgbClr val="8BBD3A"/>
              </a:solidFill>
            </a:endParaRPr>
          </a:p>
          <a:p>
            <a:r>
              <a:rPr lang="en-GB" dirty="0"/>
              <a:t>Develop the pedagogical culture &amp; pedagogical content knowledge for social science research methods teaching</a:t>
            </a:r>
          </a:p>
          <a:p>
            <a:r>
              <a:rPr lang="en-GB" dirty="0"/>
              <a:t>Create a typology of pedagogical approaches for social science research methods teaching</a:t>
            </a:r>
          </a:p>
          <a:p>
            <a:r>
              <a:rPr lang="en-GB" dirty="0"/>
              <a:t>Generate a coherent theoretical framework for social science research methods teaching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96752"/>
            <a:ext cx="6552728" cy="792088"/>
          </a:xfrm>
        </p:spPr>
        <p:txBody>
          <a:bodyPr/>
          <a:lstStyle/>
          <a:p>
            <a:r>
              <a:rPr lang="en-GB" b="1" dirty="0" smtClean="0"/>
              <a:t>The Pedagogy of Methodological Learning Project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422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Nind, M., Curtin, A. &amp; Hall, K. (in press) </a:t>
            </a:r>
            <a:r>
              <a:rPr lang="en-GB" sz="2400" i="1" dirty="0" smtClean="0"/>
              <a:t>Research Methods for Pedagogy</a:t>
            </a:r>
            <a:r>
              <a:rPr lang="en-GB" sz="2400" dirty="0" smtClean="0"/>
              <a:t>. London: Bloomsbury.</a:t>
            </a:r>
          </a:p>
          <a:p>
            <a:r>
              <a:rPr lang="en-GB" sz="2400" dirty="0" smtClean="0"/>
              <a:t>Shulman</a:t>
            </a:r>
            <a:r>
              <a:rPr lang="en-GB" sz="2400" dirty="0"/>
              <a:t>, L. (1987). </a:t>
            </a:r>
            <a:r>
              <a:rPr lang="en-GB" sz="2400" dirty="0" smtClean="0"/>
              <a:t>‘Knowledge </a:t>
            </a:r>
            <a:r>
              <a:rPr lang="en-GB" sz="2400" dirty="0"/>
              <a:t>and teaching: Foundations of the new </a:t>
            </a:r>
            <a:r>
              <a:rPr lang="en-GB" sz="2400" dirty="0" smtClean="0"/>
              <a:t>reform’. </a:t>
            </a:r>
            <a:r>
              <a:rPr lang="en-GB" sz="2400" i="1" dirty="0" smtClean="0"/>
              <a:t>Harvard Educational </a:t>
            </a:r>
            <a:r>
              <a:rPr lang="en-GB" sz="2400" i="1" dirty="0"/>
              <a:t>Review</a:t>
            </a:r>
            <a:r>
              <a:rPr lang="en-GB" sz="2400" dirty="0"/>
              <a:t>, 57(1), 1–23</a:t>
            </a:r>
            <a:r>
              <a:rPr lang="en-GB" sz="2400" dirty="0" smtClean="0"/>
              <a:t>.</a:t>
            </a:r>
          </a:p>
          <a:p>
            <a:r>
              <a:rPr lang="en-GB" sz="2400" dirty="0"/>
              <a:t>van </a:t>
            </a:r>
            <a:r>
              <a:rPr lang="en-GB" sz="2400" dirty="0" err="1"/>
              <a:t>Driel</a:t>
            </a:r>
            <a:r>
              <a:rPr lang="en-GB" sz="2400" dirty="0"/>
              <a:t>, J. H., </a:t>
            </a:r>
            <a:r>
              <a:rPr lang="en-GB" sz="2400" dirty="0" err="1"/>
              <a:t>Verloop</a:t>
            </a:r>
            <a:r>
              <a:rPr lang="en-GB" sz="2400" dirty="0"/>
              <a:t>, N., &amp; de </a:t>
            </a:r>
            <a:r>
              <a:rPr lang="en-GB" sz="2400" dirty="0" err="1"/>
              <a:t>Vos</a:t>
            </a:r>
            <a:r>
              <a:rPr lang="en-GB" sz="2400" dirty="0"/>
              <a:t>, W. (1998). </a:t>
            </a:r>
            <a:r>
              <a:rPr lang="en-GB" sz="2400" dirty="0" smtClean="0"/>
              <a:t>‘Developing </a:t>
            </a:r>
            <a:r>
              <a:rPr lang="en-GB" sz="2400" dirty="0"/>
              <a:t>science teachers’ </a:t>
            </a:r>
            <a:r>
              <a:rPr lang="en-GB" sz="2400" dirty="0" smtClean="0"/>
              <a:t>pedagogical content knowledge’. </a:t>
            </a:r>
            <a:r>
              <a:rPr lang="en-GB" sz="2400" i="1" dirty="0"/>
              <a:t>Journal of Research in Science Teaching</a:t>
            </a:r>
            <a:r>
              <a:rPr lang="en-GB" sz="2400" dirty="0"/>
              <a:t>, 35, 673–695. </a:t>
            </a:r>
          </a:p>
        </p:txBody>
      </p:sp>
    </p:spTree>
    <p:extLst>
      <p:ext uri="{BB962C8B-B14F-4D97-AF65-F5344CB8AC3E}">
        <p14:creationId xmlns:p14="http://schemas.microsoft.com/office/powerpoint/2010/main" val="22265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pedagogy.ncrm.ac.uk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  <a:p>
            <a:pPr marL="0" indent="0">
              <a:buNone/>
            </a:pPr>
            <a:r>
              <a:rPr lang="en-GB" sz="2400" dirty="0"/>
              <a:t>Lewthwaite, S. &amp; </a:t>
            </a:r>
            <a:r>
              <a:rPr lang="en-GB" sz="2400" dirty="0" err="1"/>
              <a:t>Nind</a:t>
            </a:r>
            <a:r>
              <a:rPr lang="en-GB" sz="2400" dirty="0"/>
              <a:t>, M. Let’s talk about pedagogy, </a:t>
            </a:r>
            <a:r>
              <a:rPr lang="en-GB" sz="2400" i="1" dirty="0" err="1"/>
              <a:t>MethodsNews</a:t>
            </a:r>
            <a:r>
              <a:rPr lang="en-GB" sz="2400" b="1" dirty="0"/>
              <a:t> </a:t>
            </a:r>
            <a:r>
              <a:rPr lang="en-GB" sz="2400" dirty="0"/>
              <a:t>Spring 2015, p.1</a:t>
            </a:r>
            <a:r>
              <a:rPr lang="en-GB" sz="2400" b="1" dirty="0"/>
              <a:t> </a:t>
            </a:r>
            <a:r>
              <a:rPr lang="en-GB" sz="2400" u="sng" dirty="0">
                <a:hlinkClick r:id="rId4"/>
              </a:rPr>
              <a:t>http://eprints.ncrm.ac.uk/3754</a:t>
            </a:r>
            <a:r>
              <a:rPr lang="en-GB" sz="2400" u="sng" dirty="0" smtClean="0">
                <a:hlinkClick r:id="rId4"/>
              </a:rPr>
              <a:t>/</a:t>
            </a:r>
            <a:r>
              <a:rPr lang="en-GB" sz="2400" u="sng" dirty="0" smtClean="0"/>
              <a:t/>
            </a:r>
            <a:br>
              <a:rPr lang="en-GB" sz="2400" u="sng" dirty="0" smtClean="0"/>
            </a:br>
            <a:endParaRPr lang="en-GB" sz="2400" u="sng" dirty="0"/>
          </a:p>
          <a:p>
            <a:pPr marL="0" indent="0">
              <a:buNone/>
            </a:pPr>
            <a:r>
              <a:rPr lang="en-GB" sz="2400" dirty="0"/>
              <a:t>Teaching advanced research methods - NCRM quick start guide  </a:t>
            </a:r>
            <a:r>
              <a:rPr lang="en-GB" sz="2400" u="sng" dirty="0">
                <a:hlinkClick r:id="rId5"/>
              </a:rPr>
              <a:t>http://eprints.ncrm.ac.uk/3746</a:t>
            </a:r>
            <a:r>
              <a:rPr lang="en-GB" sz="2400" u="sng" dirty="0" smtClean="0">
                <a:hlinkClick r:id="rId5"/>
              </a:rPr>
              <a:t>/</a:t>
            </a:r>
            <a:r>
              <a:rPr lang="en-GB" sz="2400" u="sng" dirty="0" smtClean="0"/>
              <a:t/>
            </a:r>
            <a:br>
              <a:rPr lang="en-GB" sz="2400" u="sng" dirty="0" smtClean="0"/>
            </a:br>
            <a:endParaRPr lang="en-GB" sz="2400" u="sng" dirty="0"/>
          </a:p>
          <a:p>
            <a:pPr marL="0" indent="0">
              <a:buNone/>
            </a:pPr>
            <a:r>
              <a:rPr lang="en-GB" sz="2400" dirty="0" smtClean="0"/>
              <a:t>IJSRM special issue: </a:t>
            </a:r>
            <a:r>
              <a:rPr lang="en-GB" sz="2400" dirty="0">
                <a:hlinkClick r:id="rId6"/>
              </a:rPr>
              <a:t>http://www.tandfonline.com/toc/tsrm20/18/</a:t>
            </a:r>
            <a:r>
              <a:rPr lang="en-GB" sz="2400" dirty="0" smtClean="0">
                <a:hlinkClick r:id="rId6"/>
              </a:rPr>
              <a:t>5</a:t>
            </a:r>
            <a:r>
              <a:rPr lang="en-GB" sz="2400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7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552" y="3212976"/>
            <a:ext cx="7772400" cy="243629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3D6E"/>
                </a:solidFill>
              </a:rPr>
              <a:t>Contact: </a:t>
            </a:r>
          </a:p>
          <a:p>
            <a:r>
              <a:rPr lang="en-US" dirty="0" smtClean="0"/>
              <a:t>Sarah Lewthwaite: </a:t>
            </a:r>
            <a:r>
              <a:rPr lang="en-US" dirty="0" smtClean="0">
                <a:solidFill>
                  <a:srgbClr val="003D6E"/>
                </a:solidFill>
                <a:hlinkClick r:id="rId3"/>
              </a:rPr>
              <a:t>s.e.lewthwaite@Southampton.ac.uk</a:t>
            </a:r>
            <a:endParaRPr lang="en-US" dirty="0" smtClean="0">
              <a:solidFill>
                <a:srgbClr val="003D6E"/>
              </a:solidFill>
            </a:endParaRPr>
          </a:p>
          <a:p>
            <a:r>
              <a:rPr lang="en-US" dirty="0" smtClean="0"/>
              <a:t>Melanie Nind: </a:t>
            </a:r>
          </a:p>
          <a:p>
            <a:r>
              <a:rPr lang="en-US" dirty="0" smtClean="0">
                <a:hlinkClick r:id="rId4"/>
              </a:rPr>
              <a:t>m.a.nind@Southampton.ac.uk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76056" y="188640"/>
            <a:ext cx="3888432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edagogy.ncrm.ac.uk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93" y="476672"/>
            <a:ext cx="7851971" cy="5974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211960" y="764704"/>
            <a:ext cx="655272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003D6E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http://pedagogy.ncrm.ac.uk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4248472"/>
          </a:xfrm>
        </p:spPr>
        <p:txBody>
          <a:bodyPr>
            <a:normAutofit fontScale="77500" lnSpcReduction="20000"/>
          </a:bodyPr>
          <a:lstStyle/>
          <a:p>
            <a:r>
              <a:rPr lang="en-GB" sz="3800" dirty="0"/>
              <a:t>K</a:t>
            </a:r>
            <a:r>
              <a:rPr lang="en-GB" sz="3800" dirty="0" smtClean="0"/>
              <a:t>nowledge of curricula</a:t>
            </a:r>
            <a:r>
              <a:rPr lang="en-GB" sz="3800" dirty="0"/>
              <a:t>, learners, educational </a:t>
            </a:r>
            <a:r>
              <a:rPr lang="en-GB" sz="3800" dirty="0" smtClean="0"/>
              <a:t>needs and ends</a:t>
            </a:r>
          </a:p>
          <a:p>
            <a:r>
              <a:rPr lang="en-GB" sz="3800" dirty="0"/>
              <a:t>K</a:t>
            </a:r>
            <a:r>
              <a:rPr lang="en-GB" sz="3800" dirty="0" smtClean="0"/>
              <a:t>nowledge of content to be taught &amp; learned</a:t>
            </a:r>
          </a:p>
          <a:p>
            <a:r>
              <a:rPr lang="en-GB" sz="3800" dirty="0"/>
              <a:t>G</a:t>
            </a:r>
            <a:r>
              <a:rPr lang="en-GB" sz="3800" dirty="0" smtClean="0"/>
              <a:t>eneral </a:t>
            </a:r>
            <a:r>
              <a:rPr lang="en-GB" sz="3800" dirty="0"/>
              <a:t>pedagogical knowledge (‘those broad principles and strategies of </a:t>
            </a:r>
            <a:r>
              <a:rPr lang="en-GB" sz="3800" dirty="0" smtClean="0"/>
              <a:t>classroom management </a:t>
            </a:r>
            <a:r>
              <a:rPr lang="en-GB" sz="3800" dirty="0"/>
              <a:t>and organization that appear to transcend subject matter’ </a:t>
            </a:r>
            <a:r>
              <a:rPr lang="en-GB" sz="3800" dirty="0" smtClean="0"/>
              <a:t>(Shulman 1987: 8) </a:t>
            </a:r>
            <a:endParaRPr lang="en-GB" sz="3800" dirty="0"/>
          </a:p>
          <a:p>
            <a:r>
              <a:rPr lang="en-GB" sz="4000" dirty="0" smtClean="0"/>
              <a:t>But key for us = </a:t>
            </a:r>
            <a:r>
              <a:rPr lang="en-GB" sz="4000" b="1" dirty="0" smtClean="0"/>
              <a:t>Pedagogical Content Knowledge (PCK) - pedagogical </a:t>
            </a:r>
            <a:r>
              <a:rPr lang="en-GB" sz="4000" b="1" dirty="0"/>
              <a:t>knowledge specific to the subject </a:t>
            </a:r>
            <a:r>
              <a:rPr lang="en-GB" sz="4000" b="1" dirty="0" smtClean="0"/>
              <a:t>matter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196752"/>
            <a:ext cx="6552728" cy="792088"/>
          </a:xfrm>
        </p:spPr>
        <p:txBody>
          <a:bodyPr/>
          <a:lstStyle/>
          <a:p>
            <a:r>
              <a:rPr lang="en-GB" b="1" dirty="0" smtClean="0"/>
              <a:t>Teachers’ knowledge (Shulman)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495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Pedagogic Content Knowledge (PCK)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e.g. how to powerfully represent ideas, which analogies and examples are effective, what makes grasp of specific topics easier etc. </a:t>
            </a:r>
          </a:p>
          <a:p>
            <a:r>
              <a:rPr lang="en-GB" dirty="0" smtClean="0"/>
              <a:t>‘</a:t>
            </a:r>
            <a:r>
              <a:rPr lang="en-GB" dirty="0"/>
              <a:t>craft knowledge</a:t>
            </a:r>
            <a:r>
              <a:rPr lang="en-GB" dirty="0" smtClean="0"/>
              <a:t>’ - practical </a:t>
            </a:r>
            <a:r>
              <a:rPr lang="en-GB" dirty="0"/>
              <a:t>wisdom that interacts with </a:t>
            </a:r>
            <a:r>
              <a:rPr lang="en-GB" dirty="0" smtClean="0"/>
              <a:t>(rather than opposes) </a:t>
            </a:r>
            <a:r>
              <a:rPr lang="en-GB" dirty="0"/>
              <a:t>theoretical </a:t>
            </a:r>
            <a:r>
              <a:rPr lang="en-GB" dirty="0" smtClean="0"/>
              <a:t>knowledge</a:t>
            </a:r>
          </a:p>
          <a:p>
            <a:r>
              <a:rPr lang="en-GB" dirty="0" smtClean="0"/>
              <a:t>PCK is tacit</a:t>
            </a:r>
            <a:r>
              <a:rPr lang="en-GB" dirty="0"/>
              <a:t>, practical </a:t>
            </a:r>
            <a:r>
              <a:rPr lang="en-GB" dirty="0" smtClean="0"/>
              <a:t>&amp; </a:t>
            </a:r>
            <a:r>
              <a:rPr lang="en-GB" dirty="0"/>
              <a:t>situated </a:t>
            </a:r>
            <a:endParaRPr lang="en-GB" dirty="0" smtClean="0"/>
          </a:p>
          <a:p>
            <a:r>
              <a:rPr lang="en-GB" dirty="0" smtClean="0"/>
              <a:t>So, for researchers it </a:t>
            </a:r>
            <a:r>
              <a:rPr lang="en-GB" dirty="0"/>
              <a:t>is </a:t>
            </a:r>
            <a:r>
              <a:rPr lang="en-GB" dirty="0" smtClean="0"/>
              <a:t>‘hard to know’ (Nind et al. in press)</a:t>
            </a:r>
          </a:p>
          <a:p>
            <a:r>
              <a:rPr lang="en-GB" dirty="0" smtClean="0"/>
              <a:t>But we need </a:t>
            </a:r>
            <a:r>
              <a:rPr lang="en-GB" dirty="0"/>
              <a:t>to ‘attempt to surpass the idiosyncratic level </a:t>
            </a:r>
            <a:r>
              <a:rPr lang="en-GB" dirty="0" smtClean="0"/>
              <a:t>of individual </a:t>
            </a:r>
            <a:r>
              <a:rPr lang="en-GB" dirty="0"/>
              <a:t>narratives’ (van </a:t>
            </a:r>
            <a:r>
              <a:rPr lang="en-GB" dirty="0" err="1" smtClean="0"/>
              <a:t>Driel</a:t>
            </a:r>
            <a:r>
              <a:rPr lang="en-GB" dirty="0" smtClean="0"/>
              <a:t> et al.1998</a:t>
            </a:r>
            <a:r>
              <a:rPr lang="en-GB" dirty="0"/>
              <a:t>: 674</a:t>
            </a:r>
            <a:r>
              <a:rPr lang="en-GB" dirty="0" smtClean="0"/>
              <a:t>) to build pedagogic culture &amp; share PCK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7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‘I </a:t>
            </a:r>
            <a:r>
              <a:rPr lang="en-GB" dirty="0"/>
              <a:t>want a space where I can talk more about my own pedagogical challenges, I want to reflect on them with a group of people that share this with me, and I want to share resources, I want to share new ideas, to continue to foster a kind of interdisciplinary pedagogical culture</a:t>
            </a:r>
            <a:r>
              <a:rPr lang="en-GB" dirty="0" smtClean="0"/>
              <a:t>.’ </a:t>
            </a:r>
            <a:endParaRPr lang="en-GB" dirty="0"/>
          </a:p>
          <a:p>
            <a:pPr marL="0" indent="0" algn="r">
              <a:buNone/>
            </a:pPr>
            <a:r>
              <a:rPr lang="en-GB" b="1" dirty="0" smtClean="0">
                <a:solidFill>
                  <a:srgbClr val="8BBD3A"/>
                </a:solidFill>
              </a:rPr>
              <a:t>Sharlene Hesse-</a:t>
            </a:r>
            <a:r>
              <a:rPr lang="en-GB" b="1" dirty="0" err="1" smtClean="0">
                <a:solidFill>
                  <a:srgbClr val="8BBD3A"/>
                </a:solidFill>
              </a:rPr>
              <a:t>Biber</a:t>
            </a:r>
            <a:endParaRPr lang="en-GB" b="1" dirty="0">
              <a:solidFill>
                <a:srgbClr val="8BBD3A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5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</a:t>
            </a:r>
            <a:r>
              <a:rPr lang="en-GB" dirty="0" smtClean="0"/>
              <a:t>PCK do social science research methods teacher ‘experts</a:t>
            </a:r>
            <a:r>
              <a:rPr lang="en-GB" dirty="0"/>
              <a:t>’ have that we can bring together and learn </a:t>
            </a:r>
            <a:r>
              <a:rPr lang="en-GB" dirty="0" smtClean="0"/>
              <a:t>from?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Expert panel interviews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248472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John Creswell</a:t>
            </a:r>
          </a:p>
          <a:p>
            <a:r>
              <a:rPr lang="en-GB" dirty="0" smtClean="0"/>
              <a:t>Sharlene Hesse-Biber</a:t>
            </a:r>
          </a:p>
          <a:p>
            <a:r>
              <a:rPr lang="en-GB" dirty="0" smtClean="0"/>
              <a:t>Richard Rogers</a:t>
            </a:r>
          </a:p>
          <a:p>
            <a:r>
              <a:rPr lang="en-GB" dirty="0" smtClean="0"/>
              <a:t>Max Bergman</a:t>
            </a:r>
          </a:p>
          <a:p>
            <a:r>
              <a:rPr lang="en-GB" dirty="0" smtClean="0"/>
              <a:t>Paul Vogt</a:t>
            </a:r>
          </a:p>
          <a:p>
            <a:r>
              <a:rPr lang="en-GB" dirty="0" smtClean="0"/>
              <a:t>Andrew Gelman</a:t>
            </a:r>
          </a:p>
          <a:p>
            <a:r>
              <a:rPr lang="en-GB" dirty="0" err="1"/>
              <a:t>Yvonna</a:t>
            </a:r>
            <a:r>
              <a:rPr lang="en-GB" dirty="0"/>
              <a:t> Lincoln</a:t>
            </a:r>
          </a:p>
          <a:p>
            <a:endParaRPr lang="en-GB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88024" y="1988840"/>
            <a:ext cx="4038600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Cesar </a:t>
            </a:r>
            <a:r>
              <a:rPr lang="en-GB" dirty="0"/>
              <a:t>Cisneros-Puebla</a:t>
            </a:r>
          </a:p>
          <a:p>
            <a:r>
              <a:rPr lang="en-GB" dirty="0"/>
              <a:t>Johnny Saldana</a:t>
            </a:r>
          </a:p>
          <a:p>
            <a:r>
              <a:rPr lang="en-GB" dirty="0" smtClean="0"/>
              <a:t>Anne </a:t>
            </a:r>
            <a:r>
              <a:rPr lang="en-GB" dirty="0"/>
              <a:t>Porter</a:t>
            </a:r>
          </a:p>
          <a:p>
            <a:r>
              <a:rPr lang="en-GB" dirty="0" err="1" smtClean="0"/>
              <a:t>Bagele</a:t>
            </a:r>
            <a:r>
              <a:rPr lang="en-GB" dirty="0" smtClean="0"/>
              <a:t> </a:t>
            </a:r>
            <a:r>
              <a:rPr lang="en-GB" dirty="0" err="1" smtClean="0"/>
              <a:t>Chilisa</a:t>
            </a:r>
            <a:endParaRPr lang="en-GB" dirty="0" smtClean="0"/>
          </a:p>
          <a:p>
            <a:r>
              <a:rPr lang="en-GB" dirty="0"/>
              <a:t>Pat </a:t>
            </a:r>
            <a:r>
              <a:rPr lang="en-GB" dirty="0" err="1"/>
              <a:t>Bazeley</a:t>
            </a:r>
            <a:endParaRPr lang="en-GB" dirty="0"/>
          </a:p>
          <a:p>
            <a:r>
              <a:rPr lang="en-GB" dirty="0" smtClean="0"/>
              <a:t>Chris Wild</a:t>
            </a:r>
          </a:p>
        </p:txBody>
      </p:sp>
    </p:spTree>
    <p:extLst>
      <p:ext uri="{BB962C8B-B14F-4D97-AF65-F5344CB8AC3E}">
        <p14:creationId xmlns:p14="http://schemas.microsoft.com/office/powerpoint/2010/main" val="18471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710648"/>
            <a:ext cx="4968552" cy="91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003D6E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Locations of expert panelists</a:t>
            </a:r>
            <a:endParaRPr lang="en-US" dirty="0"/>
          </a:p>
        </p:txBody>
      </p:sp>
      <p:pic>
        <p:nvPicPr>
          <p:cNvPr id="6" name="Picture 5" descr="Screen Shot 2015-06-04 at 09.17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4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CRM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900</Words>
  <Application>Microsoft Office PowerPoint</Application>
  <PresentationFormat>On-screen Show (4:3)</PresentationFormat>
  <Paragraphs>122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Gill Sans MT</vt:lpstr>
      <vt:lpstr>Office Theme</vt:lpstr>
      <vt:lpstr>Teaching quantitative methods:  Expert practitioners talk about pedagogy </vt:lpstr>
      <vt:lpstr>The Pedagogy of Methodological Learning Project</vt:lpstr>
      <vt:lpstr>PowerPoint Presentation</vt:lpstr>
      <vt:lpstr>Teachers’ knowledge (Shulman)</vt:lpstr>
      <vt:lpstr>Pedagogic Content Knowledge (PCK)</vt:lpstr>
      <vt:lpstr>PowerPoint Presentation</vt:lpstr>
      <vt:lpstr>So…</vt:lpstr>
      <vt:lpstr>Expert panel interviews</vt:lpstr>
      <vt:lpstr>PowerPoint Presentation</vt:lpstr>
      <vt:lpstr>Themes for discussion</vt:lpstr>
      <vt:lpstr>Pedagogic Approaches</vt:lpstr>
      <vt:lpstr>Verbal approaches</vt:lpstr>
      <vt:lpstr>W. Paul Vogt: </vt:lpstr>
      <vt:lpstr>W. Paul Vogt</vt:lpstr>
      <vt:lpstr>Visual Approaches</vt:lpstr>
      <vt:lpstr>iNZight https://www.stat.auckland.ac.nz/~wild/iNZight/index.php </vt:lpstr>
      <vt:lpstr>Conceptual Pathways</vt:lpstr>
      <vt:lpstr>Implications: </vt:lpstr>
      <vt:lpstr>Reflections:</vt:lpstr>
      <vt:lpstr>References</vt:lpstr>
      <vt:lpstr>Resources</vt:lpstr>
      <vt:lpstr>PowerPoint Presentation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Puustinen K.J.</dc:creator>
  <cp:lastModifiedBy>Lewthwaite S.E.</cp:lastModifiedBy>
  <cp:revision>93</cp:revision>
  <cp:lastPrinted>2015-09-23T15:06:35Z</cp:lastPrinted>
  <dcterms:created xsi:type="dcterms:W3CDTF">2014-10-20T14:24:53Z</dcterms:created>
  <dcterms:modified xsi:type="dcterms:W3CDTF">2015-09-28T15:32:44Z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