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5" r:id="rId3"/>
    <p:sldId id="286" r:id="rId4"/>
    <p:sldId id="287" r:id="rId5"/>
    <p:sldId id="288" r:id="rId6"/>
    <p:sldId id="260" r:id="rId7"/>
    <p:sldId id="269" r:id="rId8"/>
    <p:sldId id="271" r:id="rId9"/>
    <p:sldId id="261" r:id="rId10"/>
    <p:sldId id="267" r:id="rId11"/>
    <p:sldId id="268" r:id="rId12"/>
    <p:sldId id="276" r:id="rId13"/>
    <p:sldId id="277" r:id="rId14"/>
    <p:sldId id="275" r:id="rId15"/>
    <p:sldId id="274" r:id="rId16"/>
    <p:sldId id="278" r:id="rId17"/>
    <p:sldId id="279" r:id="rId18"/>
    <p:sldId id="280" r:id="rId19"/>
    <p:sldId id="281" r:id="rId20"/>
    <p:sldId id="282" r:id="rId21"/>
    <p:sldId id="283" r:id="rId22"/>
    <p:sldId id="273" r:id="rId23"/>
    <p:sldId id="272"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D3A"/>
    <a:srgbClr val="003D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55" autoAdjust="0"/>
  </p:normalViewPr>
  <p:slideViewPr>
    <p:cSldViewPr>
      <p:cViewPr varScale="1">
        <p:scale>
          <a:sx n="30" d="100"/>
          <a:sy n="30" d="100"/>
        </p:scale>
        <p:origin x="1164" y="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1B4A6851-3E9E-4379-BB32-E67610BC39C7}" type="datetimeFigureOut">
              <a:rPr lang="en-GB" smtClean="0"/>
              <a:t>04/07/2019</a:t>
            </a:fld>
            <a:endParaRPr lang="en-GB"/>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D5737AA5-FCDC-4DC4-BDF0-A95271B6C81E}" type="slidenum">
              <a:rPr lang="en-GB" smtClean="0"/>
              <a:t>‹#›</a:t>
            </a:fld>
            <a:endParaRPr lang="en-GB"/>
          </a:p>
        </p:txBody>
      </p:sp>
    </p:spTree>
    <p:extLst>
      <p:ext uri="{BB962C8B-B14F-4D97-AF65-F5344CB8AC3E}">
        <p14:creationId xmlns:p14="http://schemas.microsoft.com/office/powerpoint/2010/main" val="424206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A278669E-8AF4-40D2-AA85-1034CB721DAE}" type="datetimeFigureOut">
              <a:rPr lang="en-US" smtClean="0"/>
              <a:t>7/4/2019</a:t>
            </a:fld>
            <a:endParaRPr lang="en-US"/>
          </a:p>
        </p:txBody>
      </p:sp>
      <p:sp>
        <p:nvSpPr>
          <p:cNvPr id="4" name="Slide Image Placeholder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0BD02881-D7FD-49BB-8ECE-8AD013AB90D9}" type="slidenum">
              <a:rPr lang="en-US" smtClean="0"/>
              <a:t>‹#›</a:t>
            </a:fld>
            <a:endParaRPr lang="en-US"/>
          </a:p>
        </p:txBody>
      </p:sp>
    </p:spTree>
    <p:extLst>
      <p:ext uri="{BB962C8B-B14F-4D97-AF65-F5344CB8AC3E}">
        <p14:creationId xmlns:p14="http://schemas.microsoft.com/office/powerpoint/2010/main" val="312880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02881-D7FD-49BB-8ECE-8AD013AB90D9}" type="slidenum">
              <a:rPr lang="en-US" smtClean="0"/>
              <a:t>1</a:t>
            </a:fld>
            <a:endParaRPr lang="en-US"/>
          </a:p>
        </p:txBody>
      </p:sp>
    </p:spTree>
    <p:extLst>
      <p:ext uri="{BB962C8B-B14F-4D97-AF65-F5344CB8AC3E}">
        <p14:creationId xmlns:p14="http://schemas.microsoft.com/office/powerpoint/2010/main" val="66295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D02881-D7FD-49BB-8ECE-8AD013AB90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9772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D02881-D7FD-49BB-8ECE-8AD013AB90D9}" type="slidenum">
              <a:rPr lang="en-US" smtClean="0"/>
              <a:t>11</a:t>
            </a:fld>
            <a:endParaRPr lang="en-US"/>
          </a:p>
        </p:txBody>
      </p:sp>
    </p:spTree>
    <p:extLst>
      <p:ext uri="{BB962C8B-B14F-4D97-AF65-F5344CB8AC3E}">
        <p14:creationId xmlns:p14="http://schemas.microsoft.com/office/powerpoint/2010/main" val="424203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02881-D7FD-49BB-8ECE-8AD013AB90D9}" type="slidenum">
              <a:rPr lang="en-US" smtClean="0"/>
              <a:t>12</a:t>
            </a:fld>
            <a:endParaRPr lang="en-US"/>
          </a:p>
        </p:txBody>
      </p:sp>
    </p:spTree>
    <p:extLst>
      <p:ext uri="{BB962C8B-B14F-4D97-AF65-F5344CB8AC3E}">
        <p14:creationId xmlns:p14="http://schemas.microsoft.com/office/powerpoint/2010/main" val="109942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D02881-D7FD-49BB-8ECE-8AD013AB90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33065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D02881-D7FD-49BB-8ECE-8AD013AB90D9}" type="slidenum">
              <a:rPr lang="en-US" smtClean="0"/>
              <a:t>14</a:t>
            </a:fld>
            <a:endParaRPr lang="en-US"/>
          </a:p>
        </p:txBody>
      </p:sp>
    </p:spTree>
    <p:extLst>
      <p:ext uri="{BB962C8B-B14F-4D97-AF65-F5344CB8AC3E}">
        <p14:creationId xmlns:p14="http://schemas.microsoft.com/office/powerpoint/2010/main" val="1753931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D02881-D7FD-49BB-8ECE-8AD013AB90D9}" type="slidenum">
              <a:rPr lang="en-US" smtClean="0"/>
              <a:t>15</a:t>
            </a:fld>
            <a:endParaRPr lang="en-US"/>
          </a:p>
        </p:txBody>
      </p:sp>
    </p:spTree>
    <p:extLst>
      <p:ext uri="{BB962C8B-B14F-4D97-AF65-F5344CB8AC3E}">
        <p14:creationId xmlns:p14="http://schemas.microsoft.com/office/powerpoint/2010/main" val="2225678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D02881-D7FD-49BB-8ECE-8AD013AB90D9}" type="slidenum">
              <a:rPr lang="en-US" smtClean="0"/>
              <a:t>16</a:t>
            </a:fld>
            <a:endParaRPr lang="en-US"/>
          </a:p>
        </p:txBody>
      </p:sp>
    </p:spTree>
    <p:extLst>
      <p:ext uri="{BB962C8B-B14F-4D97-AF65-F5344CB8AC3E}">
        <p14:creationId xmlns:p14="http://schemas.microsoft.com/office/powerpoint/2010/main" val="185162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D02881-D7FD-49BB-8ECE-8AD013AB90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17117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02881-D7FD-49BB-8ECE-8AD013AB90D9}" type="slidenum">
              <a:rPr lang="en-US" smtClean="0"/>
              <a:t>18</a:t>
            </a:fld>
            <a:endParaRPr lang="en-US"/>
          </a:p>
        </p:txBody>
      </p:sp>
    </p:spTree>
    <p:extLst>
      <p:ext uri="{BB962C8B-B14F-4D97-AF65-F5344CB8AC3E}">
        <p14:creationId xmlns:p14="http://schemas.microsoft.com/office/powerpoint/2010/main" val="191960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D02881-D7FD-49BB-8ECE-8AD013AB90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3152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02881-D7FD-49BB-8ECE-8AD013AB90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62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D02881-D7FD-49BB-8ECE-8AD013AB90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45148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D02881-D7FD-49BB-8ECE-8AD013AB90D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63802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D02881-D7FD-49BB-8ECE-8AD013AB90D9}" type="slidenum">
              <a:rPr lang="en-US" smtClean="0"/>
              <a:t>22</a:t>
            </a:fld>
            <a:endParaRPr lang="en-US"/>
          </a:p>
        </p:txBody>
      </p:sp>
    </p:spTree>
    <p:extLst>
      <p:ext uri="{BB962C8B-B14F-4D97-AF65-F5344CB8AC3E}">
        <p14:creationId xmlns:p14="http://schemas.microsoft.com/office/powerpoint/2010/main" val="518134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D02881-D7FD-49BB-8ECE-8AD013AB90D9}" type="slidenum">
              <a:rPr lang="en-US" smtClean="0"/>
              <a:t>23</a:t>
            </a:fld>
            <a:endParaRPr lang="en-US"/>
          </a:p>
        </p:txBody>
      </p:sp>
    </p:spTree>
    <p:extLst>
      <p:ext uri="{BB962C8B-B14F-4D97-AF65-F5344CB8AC3E}">
        <p14:creationId xmlns:p14="http://schemas.microsoft.com/office/powerpoint/2010/main" val="93447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02881-D7FD-49BB-8ECE-8AD013AB90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45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02881-D7FD-49BB-8ECE-8AD013AB90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8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02881-D7FD-49BB-8ECE-8AD013AB90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67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02881-D7FD-49BB-8ECE-8AD013AB90D9}" type="slidenum">
              <a:rPr lang="en-US" smtClean="0"/>
              <a:t>6</a:t>
            </a:fld>
            <a:endParaRPr lang="en-US"/>
          </a:p>
        </p:txBody>
      </p:sp>
    </p:spTree>
    <p:extLst>
      <p:ext uri="{BB962C8B-B14F-4D97-AF65-F5344CB8AC3E}">
        <p14:creationId xmlns:p14="http://schemas.microsoft.com/office/powerpoint/2010/main" val="127169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D02881-D7FD-49BB-8ECE-8AD013AB90D9}" type="slidenum">
              <a:rPr lang="en-US" smtClean="0"/>
              <a:t>7</a:t>
            </a:fld>
            <a:endParaRPr lang="en-US"/>
          </a:p>
        </p:txBody>
      </p:sp>
    </p:spTree>
    <p:extLst>
      <p:ext uri="{BB962C8B-B14F-4D97-AF65-F5344CB8AC3E}">
        <p14:creationId xmlns:p14="http://schemas.microsoft.com/office/powerpoint/2010/main" val="26146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D02881-D7FD-49BB-8ECE-8AD013AB90D9}" type="slidenum">
              <a:rPr lang="en-US" smtClean="0"/>
              <a:t>8</a:t>
            </a:fld>
            <a:endParaRPr lang="en-US"/>
          </a:p>
        </p:txBody>
      </p:sp>
    </p:spTree>
    <p:extLst>
      <p:ext uri="{BB962C8B-B14F-4D97-AF65-F5344CB8AC3E}">
        <p14:creationId xmlns:p14="http://schemas.microsoft.com/office/powerpoint/2010/main" val="122591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02881-D7FD-49BB-8ECE-8AD013AB90D9}" type="slidenum">
              <a:rPr lang="en-US" smtClean="0"/>
              <a:t>9</a:t>
            </a:fld>
            <a:endParaRPr lang="en-US"/>
          </a:p>
        </p:txBody>
      </p:sp>
    </p:spTree>
    <p:extLst>
      <p:ext uri="{BB962C8B-B14F-4D97-AF65-F5344CB8AC3E}">
        <p14:creationId xmlns:p14="http://schemas.microsoft.com/office/powerpoint/2010/main" val="37562211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872" y="1988840"/>
            <a:ext cx="7270576" cy="1512168"/>
          </a:xfrm>
        </p:spPr>
        <p:txBody>
          <a:bodyPr anchor="t">
            <a:normAutofit/>
          </a:bodyPr>
          <a:lstStyle>
            <a:lvl1pPr algn="l">
              <a:lnSpc>
                <a:spcPct val="100000"/>
              </a:lnSpc>
              <a:defRPr sz="3600" baseline="0">
                <a:solidFill>
                  <a:srgbClr val="003D6E"/>
                </a:solidFill>
                <a:latin typeface="Gill Sans MT" panose="020B050202010402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31640" y="3573016"/>
            <a:ext cx="6984776" cy="1512168"/>
          </a:xfrm>
        </p:spPr>
        <p:txBody>
          <a:bodyPr/>
          <a:lstStyle>
            <a:lvl1pPr marL="0" indent="0" algn="l">
              <a:buNone/>
              <a:defRPr>
                <a:solidFill>
                  <a:schemeClr val="tx1">
                    <a:lumMod val="65000"/>
                    <a:lumOff val="3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1027" name="Picture 3" descr="Z:\SocialSciences\CENTRES\NCRM\Website\Website Oct14\background_bottomright@2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44566" y="4461970"/>
            <a:ext cx="2808312" cy="2407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CENTRES\NCRM\Publicity\Logos\NCRM Logo\NCRM logo for Word and PowerPoint\NCRM Logo Horizontal (CMY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CENTRES\NCRM\Publicity\Logos\ESRC\JPG RGB Larg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504" y="6257205"/>
            <a:ext cx="581845" cy="484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CENTRES\NCRM\Publicity\Logos\University of Southampton\university logo cop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71600" y="6391078"/>
            <a:ext cx="1944216" cy="4222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CENTRES\NCRM\Publicity\Logos\Other\TAB_col_white_background.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5856" y="6381328"/>
            <a:ext cx="936104" cy="396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CENTRES\NCRM\Publicity\Logos\Other\298px-University_of_Edinburgh_logo.sv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44008" y="6305938"/>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ton.ac.uk\ude\personalfiles\users\kjph1a06\mydesktop\pattern.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8756" y="-8877"/>
            <a:ext cx="3263641"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4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91264" cy="792088"/>
          </a:xfrm>
        </p:spPr>
        <p:txBody>
          <a:bodyPr anchor="t">
            <a:noAutofit/>
          </a:bodyPr>
          <a:lstStyle>
            <a:lvl1pPr>
              <a:defRPr sz="3200" baseline="0">
                <a:solidFill>
                  <a:srgbClr val="003D6E"/>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95536" y="2060848"/>
            <a:ext cx="8291264" cy="4248472"/>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4"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6588230" y="6304235"/>
            <a:ext cx="2133600" cy="365125"/>
          </a:xfrm>
        </p:spPr>
        <p:txBody>
          <a:bodyPr/>
          <a:lstStyle>
            <a:lvl1pPr>
              <a:defRPr sz="1200" i="0">
                <a:solidFill>
                  <a:schemeClr val="bg1">
                    <a:lumMod val="65000"/>
                  </a:schemeClr>
                </a:solidFill>
                <a:latin typeface="Arial" panose="020B0604020202020204" pitchFamily="34" charset="0"/>
                <a:cs typeface="Arial" panose="020B0604020202020204" pitchFamily="34" charset="0"/>
              </a:defRPr>
            </a:lvl1pPr>
          </a:lstStyle>
          <a:p>
            <a:fld id="{BFA53D53-8024-485A-AF10-8351CA8F8D5E}" type="slidenum">
              <a:rPr lang="en-GB" smtClean="0"/>
              <a:pPr/>
              <a:t>‹#›</a:t>
            </a:fld>
            <a:endParaRPr lang="en-GB" dirty="0"/>
          </a:p>
        </p:txBody>
      </p:sp>
      <p:pic>
        <p:nvPicPr>
          <p:cNvPr id="7" name="Picture 2" descr="\\soton.ac.uk\ude\personalfiles\users\kjph1a06\mydesktop\pattern_smal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 y="235"/>
            <a:ext cx="1794212" cy="213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6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3" descr="Z:\SocialSciences\CENTRES\NCRM\Website\Website Oct14\background_bottomright@2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45566" y="4454868"/>
            <a:ext cx="2808312" cy="240712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539552" y="4149080"/>
            <a:ext cx="7772400" cy="1500187"/>
          </a:xfrm>
        </p:spPr>
        <p:txBody>
          <a:bodyPr anchor="t">
            <a:normAutofit/>
          </a:bodyPr>
          <a:lstStyle>
            <a:lvl1pPr marL="0" indent="0">
              <a:buNone/>
              <a:defRPr sz="3800" u="none" baseline="0">
                <a:solidFill>
                  <a:srgbClr val="8BBD3A"/>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296BA3B-96CA-4DEA-A85B-351F07F12EB3}" type="slidenum">
              <a:rPr lang="en-GB" smtClean="0"/>
              <a:t>‹#›</a:t>
            </a:fld>
            <a:endParaRPr lang="en-GB"/>
          </a:p>
        </p:txBody>
      </p:sp>
      <p:pic>
        <p:nvPicPr>
          <p:cNvPr id="7" name="Picture 4" descr="R:\CENTRES\NCRM\Publicity\Logos\NCRM Logo\NCRM logo for Word and PowerPoint\NCRM Logo Horizontal (CMY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7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96BA3B-96CA-4DEA-A85B-351F07F12EB3}" type="slidenum">
              <a:rPr lang="en-GB" smtClean="0"/>
              <a:t>‹#›</a:t>
            </a:fld>
            <a:endParaRPr lang="en-GB"/>
          </a:p>
        </p:txBody>
      </p:sp>
      <p:pic>
        <p:nvPicPr>
          <p:cNvPr id="5" name="Picture 4"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51520" y="710648"/>
            <a:ext cx="4968552" cy="918152"/>
          </a:xfrm>
        </p:spPr>
        <p:txBody>
          <a:bodyPr anchor="t">
            <a:noAutofit/>
          </a:bodyPr>
          <a:lstStyle>
            <a:lvl1pPr>
              <a:defRPr sz="2800">
                <a:solidFill>
                  <a:srgbClr val="003D6E"/>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820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91890"/>
            <a:ext cx="8291264" cy="580926"/>
          </a:xfrm>
        </p:spPr>
        <p:txBody>
          <a:bodyPr anchor="t">
            <a:noAutofit/>
          </a:bodyPr>
          <a:lstStyle>
            <a:lvl1pPr>
              <a:defRPr sz="3200" baseline="0">
                <a:solidFill>
                  <a:srgbClr val="003D6E"/>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95536" y="1988840"/>
            <a:ext cx="4038600" cy="4320480"/>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988840"/>
            <a:ext cx="4038600" cy="4320480"/>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E296BA3B-96CA-4DEA-A85B-351F07F12EB3}" type="slidenum">
              <a:rPr lang="en-GB" smtClean="0"/>
              <a:t>‹#›</a:t>
            </a:fld>
            <a:endParaRPr lang="en-GB"/>
          </a:p>
        </p:txBody>
      </p:sp>
      <p:pic>
        <p:nvPicPr>
          <p:cNvPr id="8" name="Picture 7"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ton.ac.uk\ude\personalfiles\users\kjph1a06\mydesktop\pattern_smal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 y="235"/>
            <a:ext cx="1794212" cy="213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72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BD830-2B73-47E2-B7C6-7ED86D7FD57B}" type="datetimeFigureOut">
              <a:rPr lang="en-GB" smtClean="0"/>
              <a:t>04/07/2019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6BA3B-96CA-4DEA-A85B-351F07F12EB3}" type="slidenum">
              <a:rPr lang="en-GB" smtClean="0"/>
              <a:pPr/>
              <a:t>‹#›</a:t>
            </a:fld>
            <a:endParaRPr lang="en-GB" dirty="0"/>
          </a:p>
        </p:txBody>
      </p:sp>
    </p:spTree>
    <p:extLst>
      <p:ext uri="{BB962C8B-B14F-4D97-AF65-F5344CB8AC3E}">
        <p14:creationId xmlns:p14="http://schemas.microsoft.com/office/powerpoint/2010/main" val="3714512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Lst>
  <p:txStyles>
    <p:title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Clr>
          <a:schemeClr val="bg1">
            <a:lumMod val="75000"/>
          </a:schemeClr>
        </a:buClr>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lumMod val="75000"/>
          </a:schemeClr>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3424" y="1340768"/>
            <a:ext cx="7270576" cy="1512168"/>
          </a:xfrm>
        </p:spPr>
        <p:txBody>
          <a:bodyPr>
            <a:noAutofit/>
          </a:bodyPr>
          <a:lstStyle/>
          <a:p>
            <a:r>
              <a:rPr lang="en-GB" dirty="0">
                <a:solidFill>
                  <a:srgbClr val="003D6E"/>
                </a:solidFill>
              </a:rPr>
              <a:t>The micro-dynamics of power </a:t>
            </a:r>
            <a:r>
              <a:rPr lang="en-GB" dirty="0" smtClean="0">
                <a:solidFill>
                  <a:srgbClr val="003D6E"/>
                </a:solidFill>
              </a:rPr>
              <a:t>in focus group discussions with the South Sudanese diaspora in the UK</a:t>
            </a:r>
            <a:endParaRPr lang="en-GB" dirty="0">
              <a:solidFill>
                <a:srgbClr val="003D6E"/>
              </a:solidFill>
            </a:endParaRPr>
          </a:p>
        </p:txBody>
      </p:sp>
      <p:sp>
        <p:nvSpPr>
          <p:cNvPr id="3" name="Subtitle 2"/>
          <p:cNvSpPr>
            <a:spLocks noGrp="1"/>
          </p:cNvSpPr>
          <p:nvPr>
            <p:ph type="subTitle" idx="1"/>
          </p:nvPr>
        </p:nvSpPr>
        <p:spPr>
          <a:xfrm>
            <a:off x="4067944" y="4581128"/>
            <a:ext cx="4392488" cy="1368152"/>
          </a:xfrm>
        </p:spPr>
        <p:txBody>
          <a:bodyPr>
            <a:normAutofit/>
          </a:bodyPr>
          <a:lstStyle/>
          <a:p>
            <a:r>
              <a:rPr lang="en-GB" dirty="0" smtClean="0"/>
              <a:t>@</a:t>
            </a:r>
            <a:r>
              <a:rPr lang="en-GB" dirty="0" err="1" smtClean="0"/>
              <a:t>RachelAyrton</a:t>
            </a:r>
            <a:endParaRPr lang="en-GB" dirty="0"/>
          </a:p>
          <a:p>
            <a:r>
              <a:rPr lang="en-GB" sz="2400" dirty="0" smtClean="0">
                <a:solidFill>
                  <a:schemeClr val="bg1">
                    <a:lumMod val="65000"/>
                  </a:schemeClr>
                </a:solidFill>
              </a:rPr>
              <a:t>University of Southampton</a:t>
            </a:r>
            <a:endParaRPr lang="en-GB" sz="2400" dirty="0">
              <a:solidFill>
                <a:schemeClr val="bg1">
                  <a:lumMod val="6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765892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710" y="1060530"/>
            <a:ext cx="6408713" cy="1072326"/>
          </a:xfrm>
        </p:spPr>
        <p:txBody>
          <a:bodyPr>
            <a:normAutofit/>
          </a:bodyPr>
          <a:lstStyle/>
          <a:p>
            <a:pPr marL="0" indent="0">
              <a:buNone/>
            </a:pPr>
            <a:r>
              <a:rPr lang="en-GB" sz="2400" dirty="0"/>
              <a:t>Multi-level, “nested” sites of struggle which operate semi-independently at four levels:</a:t>
            </a:r>
            <a:endParaRPr lang="en-GB" sz="2000" dirty="0"/>
          </a:p>
        </p:txBody>
      </p:sp>
      <p:sp>
        <p:nvSpPr>
          <p:cNvPr id="6" name="Title 4"/>
          <p:cNvSpPr>
            <a:spLocks noGrp="1"/>
          </p:cNvSpPr>
          <p:nvPr>
            <p:ph type="title"/>
          </p:nvPr>
        </p:nvSpPr>
        <p:spPr>
          <a:xfrm>
            <a:off x="1907703" y="241526"/>
            <a:ext cx="6552728" cy="792088"/>
          </a:xfrm>
        </p:spPr>
        <p:txBody>
          <a:bodyPr/>
          <a:lstStyle/>
          <a:p>
            <a:r>
              <a:rPr lang="en-GB" dirty="0"/>
              <a:t>Fields of power</a:t>
            </a:r>
          </a:p>
        </p:txBody>
      </p:sp>
      <p:sp>
        <p:nvSpPr>
          <p:cNvPr id="2" name="TextBox 1"/>
          <p:cNvSpPr txBox="1"/>
          <p:nvPr/>
        </p:nvSpPr>
        <p:spPr>
          <a:xfrm>
            <a:off x="3995936" y="2331737"/>
            <a:ext cx="252028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D6E"/>
                </a:solidFill>
                <a:effectLst/>
                <a:uLnTx/>
                <a:uFillTx/>
              </a:rPr>
              <a:t>Field of power</a:t>
            </a:r>
          </a:p>
        </p:txBody>
      </p:sp>
      <p:graphicFrame>
        <p:nvGraphicFramePr>
          <p:cNvPr id="5" name="Table 4"/>
          <p:cNvGraphicFramePr>
            <a:graphicFrameLocks noGrp="1"/>
          </p:cNvGraphicFramePr>
          <p:nvPr>
            <p:extLst>
              <p:ext uri="{D42A27DB-BD31-4B8C-83A1-F6EECF244321}">
                <p14:modId xmlns:p14="http://schemas.microsoft.com/office/powerpoint/2010/main" val="4221274061"/>
              </p:ext>
            </p:extLst>
          </p:nvPr>
        </p:nvGraphicFramePr>
        <p:xfrm>
          <a:off x="1691680" y="2992283"/>
          <a:ext cx="7056784" cy="3677076"/>
        </p:xfrm>
        <a:graphic>
          <a:graphicData uri="http://schemas.openxmlformats.org/drawingml/2006/table">
            <a:tbl>
              <a:tblPr firstRow="1" bandRow="1">
                <a:tableStyleId>{5C22544A-7EE6-4342-B048-85BDC9FD1C3A}</a:tableStyleId>
              </a:tblPr>
              <a:tblGrid>
                <a:gridCol w="3207630">
                  <a:extLst>
                    <a:ext uri="{9D8B030D-6E8A-4147-A177-3AD203B41FA5}">
                      <a16:colId xmlns:a16="http://schemas.microsoft.com/office/drawing/2014/main" val="1561402692"/>
                    </a:ext>
                  </a:extLst>
                </a:gridCol>
                <a:gridCol w="3849154">
                  <a:extLst>
                    <a:ext uri="{9D8B030D-6E8A-4147-A177-3AD203B41FA5}">
                      <a16:colId xmlns:a16="http://schemas.microsoft.com/office/drawing/2014/main" val="2295908902"/>
                    </a:ext>
                  </a:extLst>
                </a:gridCol>
              </a:tblGrid>
              <a:tr h="1225692">
                <a:tc>
                  <a:txBody>
                    <a:bodyPr/>
                    <a:lstStyle/>
                    <a:p>
                      <a:r>
                        <a:rPr lang="en-GB" sz="2400" b="1" dirty="0">
                          <a:solidFill>
                            <a:srgbClr val="003D6E"/>
                          </a:solidFill>
                        </a:rPr>
                        <a:t>General Field</a:t>
                      </a:r>
                      <a:endParaRPr lang="en-US" sz="2400" b="1" dirty="0">
                        <a:solidFill>
                          <a:srgbClr val="003D6E"/>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400" b="1" dirty="0">
                          <a:solidFill>
                            <a:srgbClr val="8BBD3A"/>
                          </a:solidFill>
                        </a:rPr>
                        <a:t>National community (South Sudanese citizens)</a:t>
                      </a:r>
                      <a:endParaRPr lang="en-US" sz="2400" b="1" dirty="0">
                        <a:solidFill>
                          <a:srgbClr val="8BBD3A"/>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7774783"/>
                  </a:ext>
                </a:extLst>
              </a:tr>
              <a:tr h="1225692">
                <a:tc>
                  <a:txBody>
                    <a:bodyPr/>
                    <a:lstStyle/>
                    <a:p>
                      <a:r>
                        <a:rPr lang="en-GB" sz="2400" b="1" dirty="0">
                          <a:solidFill>
                            <a:srgbClr val="003D6E"/>
                          </a:solidFill>
                        </a:rPr>
                        <a:t>Specific</a:t>
                      </a:r>
                      <a:r>
                        <a:rPr lang="en-GB" sz="2400" b="1" baseline="0" dirty="0">
                          <a:solidFill>
                            <a:srgbClr val="003D6E"/>
                          </a:solidFill>
                        </a:rPr>
                        <a:t> field</a:t>
                      </a:r>
                      <a:endParaRPr lang="en-US" sz="2400" b="1" dirty="0">
                        <a:solidFill>
                          <a:srgbClr val="003D6E"/>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400" b="1" dirty="0">
                          <a:solidFill>
                            <a:srgbClr val="8BBD3A"/>
                          </a:solidFill>
                        </a:rPr>
                        <a:t>South Sudanese diaspora in the UK</a:t>
                      </a:r>
                      <a:endParaRPr lang="en-US" sz="2400" b="1" dirty="0">
                        <a:solidFill>
                          <a:srgbClr val="8BBD3A"/>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9495790"/>
                  </a:ext>
                </a:extLst>
              </a:tr>
              <a:tr h="1225692">
                <a:tc>
                  <a:txBody>
                    <a:bodyPr/>
                    <a:lstStyle/>
                    <a:p>
                      <a:r>
                        <a:rPr lang="en-GB" sz="2400" b="1" dirty="0">
                          <a:solidFill>
                            <a:srgbClr val="003D6E"/>
                          </a:solidFill>
                        </a:rPr>
                        <a:t>Agents within that field</a:t>
                      </a:r>
                      <a:endParaRPr lang="en-US" sz="2400" b="1" dirty="0">
                        <a:solidFill>
                          <a:srgbClr val="003D6E"/>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b="1" dirty="0">
                          <a:solidFill>
                            <a:srgbClr val="8BBD3A"/>
                          </a:solidFill>
                        </a:rPr>
                        <a:t>Focus</a:t>
                      </a:r>
                      <a:r>
                        <a:rPr lang="en-GB" sz="2400" b="1" baseline="0" dirty="0">
                          <a:solidFill>
                            <a:srgbClr val="8BBD3A"/>
                          </a:solidFill>
                        </a:rPr>
                        <a:t> group members</a:t>
                      </a:r>
                      <a:endParaRPr lang="en-US" sz="2400" b="1" dirty="0">
                        <a:solidFill>
                          <a:srgbClr val="8BBD3A"/>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6043705"/>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150430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7704" y="332656"/>
            <a:ext cx="4680520" cy="580926"/>
          </a:xfrm>
        </p:spPr>
        <p:txBody>
          <a:bodyPr/>
          <a:lstStyle/>
          <a:p>
            <a:r>
              <a:rPr lang="en-GB" dirty="0"/>
              <a:t>Three aspects of fields:</a:t>
            </a:r>
            <a:endParaRPr lang="en-US" dirty="0"/>
          </a:p>
        </p:txBody>
      </p:sp>
      <p:sp>
        <p:nvSpPr>
          <p:cNvPr id="3" name="Content Placeholder 2"/>
          <p:cNvSpPr>
            <a:spLocks noGrp="1"/>
          </p:cNvSpPr>
          <p:nvPr>
            <p:ph sz="half" idx="1"/>
          </p:nvPr>
        </p:nvSpPr>
        <p:spPr>
          <a:xfrm>
            <a:off x="2123728" y="2204864"/>
            <a:ext cx="6192688" cy="2664296"/>
          </a:xfrm>
          <a:solidFill>
            <a:srgbClr val="8BBD3A"/>
          </a:solidFill>
        </p:spPr>
        <p:txBody>
          <a:bodyPr/>
          <a:lstStyle/>
          <a:p>
            <a:pPr>
              <a:spcBef>
                <a:spcPts val="1200"/>
              </a:spcBef>
              <a:spcAft>
                <a:spcPts val="1200"/>
              </a:spcAft>
            </a:pPr>
            <a:r>
              <a:rPr lang="en-GB" dirty="0" smtClean="0">
                <a:solidFill>
                  <a:schemeClr val="bg1"/>
                </a:solidFill>
              </a:rPr>
              <a:t>Defending, contesting and relinquishing </a:t>
            </a:r>
            <a:r>
              <a:rPr lang="en-GB" dirty="0">
                <a:solidFill>
                  <a:schemeClr val="bg1"/>
                </a:solidFill>
              </a:rPr>
              <a:t>the rules of the game</a:t>
            </a:r>
          </a:p>
          <a:p>
            <a:pPr>
              <a:spcBef>
                <a:spcPts val="1200"/>
              </a:spcBef>
              <a:spcAft>
                <a:spcPts val="1200"/>
              </a:spcAft>
            </a:pPr>
            <a:r>
              <a:rPr lang="en-GB" dirty="0">
                <a:solidFill>
                  <a:schemeClr val="bg1"/>
                </a:solidFill>
              </a:rPr>
              <a:t>Negotiating the stakes of the game</a:t>
            </a:r>
          </a:p>
          <a:p>
            <a:pPr>
              <a:spcBef>
                <a:spcPts val="1200"/>
              </a:spcBef>
              <a:spcAft>
                <a:spcPts val="1200"/>
              </a:spcAft>
            </a:pPr>
            <a:r>
              <a:rPr lang="en-GB" dirty="0">
                <a:solidFill>
                  <a:schemeClr val="bg1"/>
                </a:solidFill>
              </a:rPr>
              <a:t>Mobilising boundaries of the field</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8315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664" y="332656"/>
            <a:ext cx="6696744" cy="1224136"/>
          </a:xfrm>
        </p:spPr>
        <p:txBody>
          <a:bodyPr/>
          <a:lstStyle/>
          <a:p>
            <a:r>
              <a:rPr lang="en-GB" dirty="0" smtClean="0"/>
              <a:t>Defending, contesting and relinquishing </a:t>
            </a:r>
            <a:r>
              <a:rPr lang="en-GB" dirty="0"/>
              <a:t>the rules of the game</a:t>
            </a:r>
            <a:endParaRPr lang="en-US" dirty="0"/>
          </a:p>
        </p:txBody>
      </p:sp>
      <p:sp>
        <p:nvSpPr>
          <p:cNvPr id="3" name="Content Placeholder 2"/>
          <p:cNvSpPr>
            <a:spLocks noGrp="1"/>
          </p:cNvSpPr>
          <p:nvPr>
            <p:ph sz="half" idx="1"/>
          </p:nvPr>
        </p:nvSpPr>
        <p:spPr>
          <a:xfrm>
            <a:off x="1691680" y="1532528"/>
            <a:ext cx="3672408" cy="4776791"/>
          </a:xfrm>
        </p:spPr>
        <p:txBody>
          <a:bodyPr>
            <a:normAutofit/>
          </a:bodyPr>
          <a:lstStyle/>
          <a:p>
            <a:pPr marL="0" indent="0">
              <a:spcBef>
                <a:spcPts val="600"/>
              </a:spcBef>
              <a:spcAft>
                <a:spcPts val="600"/>
              </a:spcAft>
              <a:buNone/>
            </a:pPr>
            <a:r>
              <a:rPr lang="en-GB" sz="2400" dirty="0"/>
              <a:t>The specific logic of practice within a particular field is governed by rules, or ‘regularities.’</a:t>
            </a:r>
          </a:p>
          <a:p>
            <a:pPr marL="0" indent="0">
              <a:spcBef>
                <a:spcPts val="600"/>
              </a:spcBef>
              <a:spcAft>
                <a:spcPts val="600"/>
              </a:spcAft>
              <a:buNone/>
            </a:pPr>
            <a:r>
              <a:rPr lang="en-GB" sz="2400" dirty="0"/>
              <a:t>Players “accord … that what happens in it matters, that its stakes are important … and worth pursuing.” </a:t>
            </a:r>
            <a:r>
              <a:rPr lang="en-GB" sz="1800" dirty="0"/>
              <a:t>(Bourdieu &amp; Wacquant 1992: 116)</a:t>
            </a:r>
            <a:endParaRPr lang="en-US" sz="2400" dirty="0"/>
          </a:p>
        </p:txBody>
      </p:sp>
      <p:sp>
        <p:nvSpPr>
          <p:cNvPr id="4" name="Content Placeholder 3"/>
          <p:cNvSpPr>
            <a:spLocks noGrp="1"/>
          </p:cNvSpPr>
          <p:nvPr>
            <p:ph sz="half" idx="2"/>
          </p:nvPr>
        </p:nvSpPr>
        <p:spPr>
          <a:xfrm>
            <a:off x="5581562" y="1556792"/>
            <a:ext cx="3454933" cy="4752528"/>
          </a:xfrm>
        </p:spPr>
        <p:txBody>
          <a:bodyPr>
            <a:normAutofit/>
          </a:bodyPr>
          <a:lstStyle/>
          <a:p>
            <a:pPr marL="0" indent="0">
              <a:buNone/>
            </a:pPr>
            <a:r>
              <a:rPr lang="en-GB" sz="2400" dirty="0">
                <a:solidFill>
                  <a:srgbClr val="8BBD3A"/>
                </a:solidFill>
              </a:rPr>
              <a:t>In a focus group discussion, the researcher/facilitator hopes that participants will be “taken in by the game” of knowledge co-production and will “collude” in its construction </a:t>
            </a:r>
            <a:r>
              <a:rPr lang="en-GB" sz="1800" dirty="0">
                <a:solidFill>
                  <a:srgbClr val="8BBD3A"/>
                </a:solidFill>
              </a:rPr>
              <a:t>(Bourdieu &amp; Wacquant 1992: 98)</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225284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9603" y="252028"/>
            <a:ext cx="7351712" cy="6408712"/>
          </a:xfrm>
        </p:spPr>
        <p:txBody>
          <a:bodyPr>
            <a:noAutofit/>
          </a:bodyPr>
          <a:lstStyle/>
          <a:p>
            <a:pPr marL="803275" indent="-803275">
              <a:buNone/>
            </a:pPr>
            <a:r>
              <a:rPr lang="en-GB" sz="1500" dirty="0"/>
              <a:t>Bel Pen: I haven’t finished.  You want me to finish, or that is okay?</a:t>
            </a:r>
            <a:endParaRPr lang="en-US" sz="1500" dirty="0"/>
          </a:p>
          <a:p>
            <a:pPr marL="803275" indent="-803275">
              <a:buNone/>
            </a:pPr>
            <a:r>
              <a:rPr lang="en-GB" sz="1500" dirty="0"/>
              <a:t>Rachel: Oh, yeah, if you want to say something [particularly about that image …</a:t>
            </a:r>
            <a:endParaRPr lang="en-US" sz="1500" dirty="0"/>
          </a:p>
          <a:p>
            <a:pPr marL="803275" indent="-803275">
              <a:buNone/>
            </a:pPr>
            <a:r>
              <a:rPr lang="en-GB" sz="1500" dirty="0"/>
              <a:t>Bel Pen: [Because I was never allowed to finish … My contribution</a:t>
            </a:r>
            <a:endParaRPr lang="en-US" sz="1500" dirty="0"/>
          </a:p>
          <a:p>
            <a:pPr marL="803275" indent="-803275">
              <a:buNone/>
            </a:pPr>
            <a:r>
              <a:rPr lang="en-GB" sz="1500" dirty="0"/>
              <a:t>Rachel: I’m sorry – it’s because we have a limited time, you know?</a:t>
            </a:r>
            <a:endParaRPr lang="en-US" sz="1500" dirty="0"/>
          </a:p>
          <a:p>
            <a:pPr marL="803275" indent="-803275">
              <a:buNone/>
            </a:pPr>
            <a:r>
              <a:rPr lang="en-GB" sz="1500" dirty="0"/>
              <a:t>Bel Pen: </a:t>
            </a:r>
            <a:r>
              <a:rPr lang="en-GB" sz="1500" i="1" dirty="0"/>
              <a:t>(laughs) </a:t>
            </a:r>
            <a:endParaRPr lang="en-US" sz="1500" i="1" dirty="0"/>
          </a:p>
          <a:p>
            <a:pPr marL="803275" indent="-803275">
              <a:buNone/>
            </a:pPr>
            <a:r>
              <a:rPr lang="en-GB" sz="1500" dirty="0"/>
              <a:t>Paul: When you hear the record here </a:t>
            </a:r>
            <a:r>
              <a:rPr lang="en-GB" sz="1500" i="1" dirty="0"/>
              <a:t>(gestures to voice recorder) </a:t>
            </a:r>
            <a:r>
              <a:rPr lang="en-GB" sz="1500" dirty="0"/>
              <a:t>you are the one, [your voice is …</a:t>
            </a:r>
            <a:endParaRPr lang="en-US" sz="1500" dirty="0"/>
          </a:p>
          <a:p>
            <a:pPr marL="747713" indent="-747713">
              <a:buNone/>
            </a:pPr>
            <a:r>
              <a:rPr lang="en-GB" sz="1500" dirty="0"/>
              <a:t>Bel Pen: [It’s not about the time you are talking, it is about how much can you give as a good contribution to this research … for example.  And if you cannot definitely when you talk more it means you have more information.  And if you talk less it means you are satisfied with the few information that you give.  So here ….</a:t>
            </a:r>
            <a:endParaRPr lang="en-US" sz="1500" dirty="0"/>
          </a:p>
          <a:p>
            <a:pPr marL="803275" indent="-803275">
              <a:buNone/>
            </a:pPr>
            <a:r>
              <a:rPr lang="en-GB" sz="1500" dirty="0"/>
              <a:t>John: That’s an interesting way of looking at it Bel Pen.</a:t>
            </a:r>
            <a:endParaRPr lang="en-US" sz="1500" dirty="0"/>
          </a:p>
          <a:p>
            <a:pPr marL="803275" indent="-803275">
              <a:buNone/>
            </a:pPr>
            <a:r>
              <a:rPr lang="en-GB" sz="1500" i="1" dirty="0"/>
              <a:t>(laughter)</a:t>
            </a:r>
            <a:endParaRPr lang="en-US" sz="1500" i="1" dirty="0"/>
          </a:p>
          <a:p>
            <a:pPr marL="803275" indent="-803275">
              <a:buNone/>
            </a:pPr>
            <a:r>
              <a:rPr lang="en-GB" sz="1500" dirty="0"/>
              <a:t>John: But carry on.</a:t>
            </a:r>
            <a:endParaRPr lang="en-US" sz="1500" dirty="0"/>
          </a:p>
          <a:p>
            <a:pPr marL="803275" indent="-803275">
              <a:buNone/>
            </a:pPr>
            <a:r>
              <a:rPr lang="en-GB" sz="1500" dirty="0"/>
              <a:t>Rachel: We can maybe debate that one later – tell us about that picture.</a:t>
            </a:r>
            <a:endParaRPr lang="en-US" sz="1500" dirty="0"/>
          </a:p>
          <a:p>
            <a:pPr marL="803275" indent="-803275">
              <a:buNone/>
            </a:pPr>
            <a:r>
              <a:rPr lang="en-GB" sz="1500" dirty="0"/>
              <a:t>Bel Pen: Really, these little girls here [Amos: Yeah; Rachel: Yeah] had the feeling like me that this means peace, it means there will be no bombing, no fighting, nothing at all […] And she was right, and she was right.  Whatever happened after that, whatever war you guys had done after that, that was not in, in, in her mind, completely.  She was free, she was free like me, on that day.</a:t>
            </a:r>
            <a:endParaRPr lang="en-US" sz="1500" dirty="0"/>
          </a:p>
          <a:p>
            <a:pPr marL="803275" indent="-803275">
              <a:buNone/>
            </a:pPr>
            <a:r>
              <a:rPr lang="en-GB" sz="1500" dirty="0"/>
              <a:t>Amos: Good point.</a:t>
            </a:r>
            <a:endParaRPr lang="en-US" sz="1500" dirty="0"/>
          </a:p>
          <a:p>
            <a:pPr marL="803275" indent="-803275">
              <a:buNone/>
            </a:pPr>
            <a:r>
              <a:rPr lang="en-GB" sz="1500" dirty="0"/>
              <a:t>John: </a:t>
            </a:r>
            <a:r>
              <a:rPr lang="en-GB" sz="1500" dirty="0" err="1"/>
              <a:t>Mmhmmm</a:t>
            </a:r>
            <a:r>
              <a:rPr lang="en-GB" sz="1500" dirty="0"/>
              <a:t>.</a:t>
            </a:r>
            <a:endParaRPr lang="en-US" sz="15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239253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7524328" cy="580926"/>
          </a:xfrm>
        </p:spPr>
        <p:txBody>
          <a:bodyPr/>
          <a:lstStyle/>
          <a:p>
            <a:r>
              <a:rPr lang="en-GB" dirty="0"/>
              <a:t>Allowing space for power: facilitator control</a:t>
            </a:r>
            <a:endParaRPr lang="en-US" dirty="0"/>
          </a:p>
        </p:txBody>
      </p:sp>
      <p:sp>
        <p:nvSpPr>
          <p:cNvPr id="3" name="Content Placeholder 2"/>
          <p:cNvSpPr>
            <a:spLocks noGrp="1"/>
          </p:cNvSpPr>
          <p:nvPr>
            <p:ph sz="half" idx="1"/>
          </p:nvPr>
        </p:nvSpPr>
        <p:spPr>
          <a:xfrm>
            <a:off x="1619672" y="1340768"/>
            <a:ext cx="7524328" cy="4968552"/>
          </a:xfrm>
        </p:spPr>
        <p:txBody>
          <a:bodyPr/>
          <a:lstStyle/>
          <a:p>
            <a:pPr marL="0" indent="0">
              <a:spcBef>
                <a:spcPts val="600"/>
              </a:spcBef>
              <a:spcAft>
                <a:spcPts val="600"/>
              </a:spcAft>
              <a:buNone/>
            </a:pPr>
            <a:r>
              <a:rPr lang="en-GB" dirty="0"/>
              <a:t>If a focus group practitioner wishes to observe the dynamics of power, should s/he:</a:t>
            </a:r>
          </a:p>
          <a:p>
            <a:pPr marL="684213" indent="0">
              <a:spcBef>
                <a:spcPts val="600"/>
              </a:spcBef>
              <a:spcAft>
                <a:spcPts val="600"/>
              </a:spcAft>
              <a:buNone/>
            </a:pPr>
            <a:r>
              <a:rPr lang="en-GB" dirty="0">
                <a:solidFill>
                  <a:srgbClr val="8BBD3A"/>
                </a:solidFill>
              </a:rPr>
              <a:t>Enforce</a:t>
            </a:r>
            <a:r>
              <a:rPr lang="en-GB" dirty="0"/>
              <a:t> the ‘rules of the game’?</a:t>
            </a:r>
          </a:p>
          <a:p>
            <a:pPr marL="684213" indent="0">
              <a:spcBef>
                <a:spcPts val="600"/>
              </a:spcBef>
              <a:spcAft>
                <a:spcPts val="600"/>
              </a:spcAft>
              <a:buNone/>
            </a:pPr>
            <a:r>
              <a:rPr lang="en-GB" dirty="0">
                <a:solidFill>
                  <a:srgbClr val="8BBD3A"/>
                </a:solidFill>
              </a:rPr>
              <a:t>Make exceptions </a:t>
            </a:r>
            <a:r>
              <a:rPr lang="en-GB" dirty="0"/>
              <a:t>to them?</a:t>
            </a:r>
          </a:p>
          <a:p>
            <a:pPr marL="684213" indent="0">
              <a:spcBef>
                <a:spcPts val="600"/>
              </a:spcBef>
              <a:spcAft>
                <a:spcPts val="600"/>
              </a:spcAft>
              <a:buNone/>
            </a:pPr>
            <a:r>
              <a:rPr lang="en-GB" dirty="0">
                <a:solidFill>
                  <a:srgbClr val="8BBD3A"/>
                </a:solidFill>
              </a:rPr>
              <a:t>Adapt </a:t>
            </a:r>
            <a:r>
              <a:rPr lang="en-GB" dirty="0"/>
              <a:t>them?</a:t>
            </a:r>
          </a:p>
          <a:p>
            <a:pPr marL="0" indent="0">
              <a:spcBef>
                <a:spcPts val="600"/>
              </a:spcBef>
              <a:spcAft>
                <a:spcPts val="600"/>
              </a:spcAft>
              <a:buNone/>
            </a:pPr>
            <a:r>
              <a:rPr lang="en-GB" dirty="0"/>
              <a:t>Need to have clear awareness of the parameters s/he is imposing, apply them flexibly, and open as many as possible to negotiation with participants.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22768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6040" y="260648"/>
            <a:ext cx="6840760" cy="580926"/>
          </a:xfrm>
        </p:spPr>
        <p:txBody>
          <a:bodyPr/>
          <a:lstStyle/>
          <a:p>
            <a:r>
              <a:rPr lang="en-GB" dirty="0"/>
              <a:t>Negotiating the stakes of the game</a:t>
            </a:r>
            <a:endParaRPr lang="en-US" dirty="0"/>
          </a:p>
        </p:txBody>
      </p:sp>
      <p:sp>
        <p:nvSpPr>
          <p:cNvPr id="3" name="Content Placeholder 2"/>
          <p:cNvSpPr>
            <a:spLocks noGrp="1"/>
          </p:cNvSpPr>
          <p:nvPr>
            <p:ph sz="half" idx="1"/>
          </p:nvPr>
        </p:nvSpPr>
        <p:spPr>
          <a:xfrm>
            <a:off x="1846040" y="1268760"/>
            <a:ext cx="3374032" cy="5112568"/>
          </a:xfrm>
        </p:spPr>
        <p:txBody>
          <a:bodyPr>
            <a:normAutofit/>
          </a:bodyPr>
          <a:lstStyle/>
          <a:p>
            <a:pPr marL="0" indent="0">
              <a:buNone/>
            </a:pPr>
            <a:r>
              <a:rPr lang="en-GB" sz="2400" dirty="0"/>
              <a:t>Fields are arenas of struggle for valued resources, or ‘capitals,’ the relative value of which differs between fields.</a:t>
            </a:r>
          </a:p>
          <a:p>
            <a:pPr marL="0" indent="0">
              <a:buNone/>
            </a:pPr>
            <a:r>
              <a:rPr lang="en-GB" sz="2400" dirty="0"/>
              <a:t>It is this process of valuing that differentiates between fields and between agents within fields </a:t>
            </a:r>
            <a:r>
              <a:rPr lang="en-GB" sz="1800" dirty="0"/>
              <a:t>(Grenfell and Hardy, 2007)</a:t>
            </a:r>
            <a:endParaRPr lang="en-US" sz="2400" dirty="0"/>
          </a:p>
        </p:txBody>
      </p:sp>
      <p:sp>
        <p:nvSpPr>
          <p:cNvPr id="4" name="Content Placeholder 3"/>
          <p:cNvSpPr>
            <a:spLocks noGrp="1"/>
          </p:cNvSpPr>
          <p:nvPr>
            <p:ph sz="half" idx="2"/>
          </p:nvPr>
        </p:nvSpPr>
        <p:spPr>
          <a:xfrm>
            <a:off x="5508104" y="1268760"/>
            <a:ext cx="3178696" cy="4464496"/>
          </a:xfrm>
        </p:spPr>
        <p:txBody>
          <a:bodyPr>
            <a:normAutofit/>
          </a:bodyPr>
          <a:lstStyle/>
          <a:p>
            <a:pPr marL="0" indent="0">
              <a:spcBef>
                <a:spcPts val="600"/>
              </a:spcBef>
              <a:spcAft>
                <a:spcPts val="600"/>
              </a:spcAft>
              <a:buNone/>
            </a:pPr>
            <a:r>
              <a:rPr lang="en-GB" sz="2400" dirty="0">
                <a:solidFill>
                  <a:srgbClr val="8BBD3A"/>
                </a:solidFill>
              </a:rPr>
              <a:t>Participants in focus group discussions draw on resources which confer (or diminish) either their or others’ authority to speak.</a:t>
            </a:r>
          </a:p>
          <a:p>
            <a:pPr marL="0" indent="0">
              <a:spcBef>
                <a:spcPts val="600"/>
              </a:spcBef>
              <a:spcAft>
                <a:spcPts val="600"/>
              </a:spcAft>
              <a:buNone/>
            </a:pPr>
            <a:r>
              <a:rPr lang="en-GB" sz="2400" dirty="0">
                <a:solidFill>
                  <a:srgbClr val="8BBD3A"/>
                </a:solidFill>
              </a:rPr>
              <a:t>Observing these sheds light on the relations of power in the general field.</a:t>
            </a:r>
            <a:endParaRPr lang="en-US" sz="2400" dirty="0">
              <a:solidFill>
                <a:srgbClr val="8BBD3A"/>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161767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7704" y="476672"/>
            <a:ext cx="6624736" cy="5832648"/>
          </a:xfrm>
        </p:spPr>
        <p:txBody>
          <a:bodyPr>
            <a:normAutofit fontScale="77500" lnSpcReduction="20000"/>
          </a:bodyPr>
          <a:lstStyle/>
          <a:p>
            <a:pPr marL="969963" indent="-969963">
              <a:spcBef>
                <a:spcPts val="600"/>
              </a:spcBef>
              <a:spcAft>
                <a:spcPts val="600"/>
              </a:spcAft>
              <a:buNone/>
            </a:pPr>
            <a:r>
              <a:rPr lang="en-GB" dirty="0"/>
              <a:t>Liz: This </a:t>
            </a:r>
            <a:r>
              <a:rPr lang="en-GB" dirty="0" err="1"/>
              <a:t>er</a:t>
            </a:r>
            <a:r>
              <a:rPr lang="en-GB" dirty="0"/>
              <a:t>, joint monitoring and evaluation [¹commission – they are not doing it because (</a:t>
            </a:r>
            <a:r>
              <a:rPr lang="en-GB" i="1" dirty="0"/>
              <a:t>Public figure A</a:t>
            </a:r>
            <a:r>
              <a:rPr lang="en-GB" dirty="0"/>
              <a:t>) [²is threatening them.</a:t>
            </a:r>
            <a:endParaRPr lang="en-US" dirty="0"/>
          </a:p>
          <a:p>
            <a:pPr marL="969963" indent="-969963">
              <a:spcBef>
                <a:spcPts val="600"/>
              </a:spcBef>
              <a:spcAft>
                <a:spcPts val="600"/>
              </a:spcAft>
              <a:buNone/>
            </a:pPr>
            <a:r>
              <a:rPr lang="en-GB" dirty="0"/>
              <a:t>Shola: [¹Ah they are not doing anything</a:t>
            </a:r>
            <a:endParaRPr lang="en-US" dirty="0"/>
          </a:p>
          <a:p>
            <a:pPr marL="969963" indent="-969963">
              <a:spcBef>
                <a:spcPts val="600"/>
              </a:spcBef>
              <a:spcAft>
                <a:spcPts val="600"/>
              </a:spcAft>
              <a:buNone/>
            </a:pPr>
            <a:r>
              <a:rPr lang="en-GB" dirty="0"/>
              <a:t>Cynthia: [²They are not doing anything</a:t>
            </a:r>
            <a:endParaRPr lang="en-US" dirty="0"/>
          </a:p>
          <a:p>
            <a:pPr marL="969963" indent="-969963">
              <a:spcBef>
                <a:spcPts val="600"/>
              </a:spcBef>
              <a:spcAft>
                <a:spcPts val="600"/>
              </a:spcAft>
              <a:buNone/>
            </a:pPr>
            <a:r>
              <a:rPr lang="en-GB" dirty="0"/>
              <a:t>Shola: (</a:t>
            </a:r>
            <a:r>
              <a:rPr lang="en-GB" i="1" dirty="0"/>
              <a:t>Public figure A</a:t>
            </a:r>
            <a:r>
              <a:rPr lang="en-GB" dirty="0"/>
              <a:t>) is threatening them.</a:t>
            </a:r>
            <a:endParaRPr lang="en-US" dirty="0"/>
          </a:p>
          <a:p>
            <a:pPr marL="969963" indent="-969963">
              <a:spcBef>
                <a:spcPts val="600"/>
              </a:spcBef>
              <a:spcAft>
                <a:spcPts val="600"/>
              </a:spcAft>
              <a:buNone/>
            </a:pPr>
            <a:r>
              <a:rPr lang="en-GB" dirty="0"/>
              <a:t>Liz: They are threatening them.</a:t>
            </a:r>
            <a:endParaRPr lang="en-US" dirty="0"/>
          </a:p>
          <a:p>
            <a:pPr marL="969963" indent="-969963">
              <a:spcBef>
                <a:spcPts val="600"/>
              </a:spcBef>
              <a:spcAft>
                <a:spcPts val="600"/>
              </a:spcAft>
              <a:buNone/>
            </a:pPr>
            <a:r>
              <a:rPr lang="en-GB" dirty="0" err="1"/>
              <a:t>Nyanpath</a:t>
            </a:r>
            <a:r>
              <a:rPr lang="en-GB" dirty="0"/>
              <a:t>: Eh!</a:t>
            </a:r>
            <a:endParaRPr lang="en-US" dirty="0"/>
          </a:p>
          <a:p>
            <a:pPr marL="969963" indent="-969963">
              <a:spcBef>
                <a:spcPts val="600"/>
              </a:spcBef>
              <a:spcAft>
                <a:spcPts val="600"/>
              </a:spcAft>
              <a:buNone/>
            </a:pPr>
            <a:r>
              <a:rPr lang="en-GB" dirty="0"/>
              <a:t>Liz: They are doing nothing.</a:t>
            </a:r>
            <a:endParaRPr lang="en-US" dirty="0"/>
          </a:p>
          <a:p>
            <a:pPr marL="969963" indent="-969963">
              <a:spcBef>
                <a:spcPts val="600"/>
              </a:spcBef>
              <a:spcAft>
                <a:spcPts val="600"/>
              </a:spcAft>
              <a:buNone/>
            </a:pPr>
            <a:r>
              <a:rPr lang="en-GB" dirty="0"/>
              <a:t>Shola: (</a:t>
            </a:r>
            <a:r>
              <a:rPr lang="en-GB" i="1" dirty="0"/>
              <a:t>Public figure A</a:t>
            </a:r>
            <a:r>
              <a:rPr lang="en-GB" dirty="0"/>
              <a:t>), (</a:t>
            </a:r>
            <a:r>
              <a:rPr lang="en-GB" i="1" dirty="0"/>
              <a:t>Public figure B</a:t>
            </a:r>
            <a:r>
              <a:rPr lang="en-GB" dirty="0"/>
              <a:t>), </a:t>
            </a:r>
            <a:r>
              <a:rPr lang="en-GB" dirty="0" err="1"/>
              <a:t>er</a:t>
            </a:r>
            <a:r>
              <a:rPr lang="en-GB" dirty="0"/>
              <a:t> … and that, that other one.</a:t>
            </a:r>
            <a:endParaRPr lang="en-US" dirty="0"/>
          </a:p>
          <a:p>
            <a:pPr marL="969963" indent="-969963">
              <a:spcBef>
                <a:spcPts val="600"/>
              </a:spcBef>
              <a:spcAft>
                <a:spcPts val="600"/>
              </a:spcAft>
              <a:buNone/>
            </a:pPr>
            <a:r>
              <a:rPr lang="en-GB" dirty="0" err="1"/>
              <a:t>Nyanpath</a:t>
            </a:r>
            <a:r>
              <a:rPr lang="en-GB" dirty="0"/>
              <a:t>: (</a:t>
            </a:r>
            <a:r>
              <a:rPr lang="en-GB" i="1" dirty="0"/>
              <a:t>Public figure C</a:t>
            </a:r>
            <a:r>
              <a:rPr lang="en-GB" dirty="0"/>
              <a:t>)</a:t>
            </a:r>
            <a:endParaRPr lang="en-US" dirty="0"/>
          </a:p>
          <a:p>
            <a:pPr marL="969963" indent="-969963">
              <a:spcBef>
                <a:spcPts val="600"/>
              </a:spcBef>
              <a:spcAft>
                <a:spcPts val="600"/>
              </a:spcAft>
              <a:buNone/>
            </a:pPr>
            <a:r>
              <a:rPr lang="en-GB" dirty="0" err="1"/>
              <a:t>Lamba</a:t>
            </a:r>
            <a:r>
              <a:rPr lang="en-GB" dirty="0"/>
              <a:t>: Mama </a:t>
            </a:r>
            <a:r>
              <a:rPr lang="en-GB" dirty="0" err="1"/>
              <a:t>mama</a:t>
            </a:r>
            <a:r>
              <a:rPr lang="en-GB" dirty="0"/>
              <a:t> you are really clever, you know all of them!  Me I don’t know anybody!</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2931926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3768" y="260648"/>
            <a:ext cx="6336704" cy="580926"/>
          </a:xfrm>
        </p:spPr>
        <p:txBody>
          <a:bodyPr/>
          <a:lstStyle/>
          <a:p>
            <a:r>
              <a:rPr lang="en-GB" dirty="0"/>
              <a:t>Negotiating the stakes of the game</a:t>
            </a:r>
            <a:endParaRPr lang="en-US" dirty="0"/>
          </a:p>
        </p:txBody>
      </p:sp>
      <p:sp>
        <p:nvSpPr>
          <p:cNvPr id="3" name="Content Placeholder 2"/>
          <p:cNvSpPr>
            <a:spLocks noGrp="1"/>
          </p:cNvSpPr>
          <p:nvPr>
            <p:ph sz="half" idx="1"/>
          </p:nvPr>
        </p:nvSpPr>
        <p:spPr>
          <a:xfrm>
            <a:off x="1619672" y="1340768"/>
            <a:ext cx="6912768" cy="4968552"/>
          </a:xfrm>
        </p:spPr>
        <p:txBody>
          <a:bodyPr>
            <a:normAutofit/>
          </a:bodyPr>
          <a:lstStyle/>
          <a:p>
            <a:pPr marL="969963" indent="-969963">
              <a:buNone/>
            </a:pPr>
            <a:r>
              <a:rPr lang="en-GB" dirty="0" err="1"/>
              <a:t>Oliba</a:t>
            </a:r>
            <a:r>
              <a:rPr lang="en-GB" dirty="0"/>
              <a:t>: But now, we are alone, we’re still suffering, I don’t know until when.  Me myself I don’t, because I am non-educated, I am non-politician, I’m talking as a primitive woman.  But, without primitive, who can vote you to come as a President?  Those people without an education is the one, they use it.  And then brought them up.</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107312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9692" y="260648"/>
            <a:ext cx="7200800" cy="580926"/>
          </a:xfrm>
        </p:spPr>
        <p:txBody>
          <a:bodyPr/>
          <a:lstStyle/>
          <a:p>
            <a:r>
              <a:rPr lang="en-GB" dirty="0"/>
              <a:t>Allowing space for power: </a:t>
            </a:r>
            <a:r>
              <a:rPr lang="en-GB" dirty="0" smtClean="0"/>
              <a:t>rethinking homogeneity</a:t>
            </a:r>
            <a:endParaRPr lang="en-US" dirty="0"/>
          </a:p>
        </p:txBody>
      </p:sp>
      <p:sp>
        <p:nvSpPr>
          <p:cNvPr id="3" name="Content Placeholder 2"/>
          <p:cNvSpPr>
            <a:spLocks noGrp="1"/>
          </p:cNvSpPr>
          <p:nvPr>
            <p:ph sz="half" idx="1"/>
          </p:nvPr>
        </p:nvSpPr>
        <p:spPr>
          <a:xfrm>
            <a:off x="2195736" y="1484784"/>
            <a:ext cx="6408712" cy="4968552"/>
          </a:xfrm>
        </p:spPr>
        <p:txBody>
          <a:bodyPr/>
          <a:lstStyle/>
          <a:p>
            <a:pPr marL="0" indent="0">
              <a:spcBef>
                <a:spcPts val="1200"/>
              </a:spcBef>
              <a:spcAft>
                <a:spcPts val="1200"/>
              </a:spcAft>
              <a:buNone/>
            </a:pPr>
            <a:r>
              <a:rPr lang="en-GB" sz="2400" dirty="0"/>
              <a:t>General guidance recommends that participants are ‘homogenous’ in key respects, so that they are more likely to relate to each other and share more through their perceived similarity </a:t>
            </a:r>
            <a:r>
              <a:rPr lang="en-GB" sz="1800" dirty="0"/>
              <a:t>(</a:t>
            </a:r>
            <a:r>
              <a:rPr lang="en-GB" sz="1800" dirty="0" err="1"/>
              <a:t>Greenbaum</a:t>
            </a:r>
            <a:r>
              <a:rPr lang="en-GB" sz="1800" dirty="0"/>
              <a:t>, 1998; Carey and Asbury, 2012). </a:t>
            </a:r>
          </a:p>
          <a:p>
            <a:pPr marL="0" indent="0">
              <a:spcBef>
                <a:spcPts val="1200"/>
              </a:spcBef>
              <a:spcAft>
                <a:spcPts val="1200"/>
              </a:spcAft>
              <a:buNone/>
            </a:pPr>
            <a:r>
              <a:rPr lang="en-GB" sz="2400" dirty="0"/>
              <a:t>However, sanitises discussions of the competition over resources that would ordinarily take place.</a:t>
            </a:r>
          </a:p>
          <a:p>
            <a:pPr marL="0" indent="0">
              <a:spcBef>
                <a:spcPts val="1200"/>
              </a:spcBef>
              <a:spcAft>
                <a:spcPts val="1200"/>
              </a:spcAft>
              <a:buNone/>
            </a:pPr>
            <a:r>
              <a:rPr lang="en-GB" sz="2400" b="1" dirty="0">
                <a:solidFill>
                  <a:schemeClr val="accent3"/>
                </a:solidFill>
              </a:rPr>
              <a:t>‘Commonality’ </a:t>
            </a:r>
            <a:r>
              <a:rPr lang="en-GB" sz="2400" dirty="0"/>
              <a:t>a better principle of sampling than ‘homogeneity’.</a:t>
            </a:r>
            <a:endParaRPr lang="en-US" sz="2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198958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6120680" cy="580926"/>
          </a:xfrm>
        </p:spPr>
        <p:txBody>
          <a:bodyPr/>
          <a:lstStyle/>
          <a:p>
            <a:r>
              <a:rPr lang="en-GB" dirty="0"/>
              <a:t>Mobilising boundaries of the field</a:t>
            </a:r>
            <a:endParaRPr lang="en-US" dirty="0"/>
          </a:p>
        </p:txBody>
      </p:sp>
      <p:sp>
        <p:nvSpPr>
          <p:cNvPr id="3" name="Content Placeholder 2"/>
          <p:cNvSpPr>
            <a:spLocks noGrp="1"/>
          </p:cNvSpPr>
          <p:nvPr>
            <p:ph sz="half" idx="1"/>
          </p:nvPr>
        </p:nvSpPr>
        <p:spPr>
          <a:xfrm>
            <a:off x="1735076" y="1630470"/>
            <a:ext cx="3498311" cy="4464496"/>
          </a:xfrm>
        </p:spPr>
        <p:txBody>
          <a:bodyPr>
            <a:noAutofit/>
          </a:bodyPr>
          <a:lstStyle/>
          <a:p>
            <a:pPr marL="0" indent="0">
              <a:spcBef>
                <a:spcPts val="600"/>
              </a:spcBef>
              <a:spcAft>
                <a:spcPts val="600"/>
              </a:spcAft>
              <a:buNone/>
            </a:pPr>
            <a:r>
              <a:rPr lang="en-GB" sz="2400" dirty="0"/>
              <a:t>The specific logic of the field and those capitals legitimised in it provide clear boundaries.</a:t>
            </a:r>
          </a:p>
          <a:p>
            <a:pPr marL="0" indent="0">
              <a:spcBef>
                <a:spcPts val="600"/>
              </a:spcBef>
              <a:spcAft>
                <a:spcPts val="600"/>
              </a:spcAft>
              <a:buNone/>
            </a:pPr>
            <a:r>
              <a:rPr lang="en-GB" sz="2400" dirty="0"/>
              <a:t>Relationships of exchange exist between fields, and the boundaries of the field themselves are sites of contestation </a:t>
            </a:r>
            <a:r>
              <a:rPr lang="en-GB" sz="1800" dirty="0"/>
              <a:t>(Bourdieu and Wacquant, 1992). </a:t>
            </a:r>
            <a:endParaRPr lang="en-US" sz="2000" dirty="0"/>
          </a:p>
        </p:txBody>
      </p:sp>
      <p:sp>
        <p:nvSpPr>
          <p:cNvPr id="4" name="Content Placeholder 3"/>
          <p:cNvSpPr>
            <a:spLocks noGrp="1"/>
          </p:cNvSpPr>
          <p:nvPr>
            <p:ph sz="half" idx="2"/>
          </p:nvPr>
        </p:nvSpPr>
        <p:spPr>
          <a:xfrm>
            <a:off x="5492806" y="1630470"/>
            <a:ext cx="3646748" cy="4464496"/>
          </a:xfrm>
        </p:spPr>
        <p:txBody>
          <a:bodyPr>
            <a:normAutofit/>
          </a:bodyPr>
          <a:lstStyle/>
          <a:p>
            <a:pPr marL="0" indent="0">
              <a:buNone/>
            </a:pPr>
            <a:r>
              <a:rPr lang="en-GB" sz="2400" dirty="0">
                <a:solidFill>
                  <a:srgbClr val="8BBD3A"/>
                </a:solidFill>
              </a:rPr>
              <a:t>In focus groups, who is present and the time that is allotted make the boundaries of the space fairly stable.</a:t>
            </a:r>
          </a:p>
          <a:p>
            <a:pPr marL="0" indent="0">
              <a:buNone/>
            </a:pPr>
            <a:r>
              <a:rPr lang="en-GB" sz="2400" dirty="0">
                <a:solidFill>
                  <a:srgbClr val="8BBD3A"/>
                </a:solidFill>
              </a:rPr>
              <a:t>The researcher-facilitator may be positioned within, at the margins of, or outside this field.</a:t>
            </a:r>
            <a:endParaRPr lang="en-GB" sz="1600" dirty="0">
              <a:solidFill>
                <a:srgbClr val="8BBD3A"/>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419978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1196752"/>
            <a:ext cx="7270576" cy="1512168"/>
          </a:xfrm>
        </p:spPr>
        <p:txBody>
          <a:bodyPr>
            <a:noAutofit/>
          </a:bodyPr>
          <a:lstStyle/>
          <a:p>
            <a:r>
              <a:rPr lang="en-GB" b="1" dirty="0" smtClean="0">
                <a:solidFill>
                  <a:schemeClr val="tx2"/>
                </a:solidFill>
              </a:rPr>
              <a:t>Who</a:t>
            </a:r>
            <a:r>
              <a:rPr lang="en-GB" dirty="0" smtClean="0">
                <a:solidFill>
                  <a:schemeClr val="accent3"/>
                </a:solidFill>
              </a:rPr>
              <a:t> are inclusive, participatory and emancipatory research methods for?</a:t>
            </a:r>
            <a:endParaRPr lang="en-GB" dirty="0">
              <a:solidFill>
                <a:schemeClr val="accent3"/>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
        <p:nvSpPr>
          <p:cNvPr id="6" name="Title 1"/>
          <p:cNvSpPr txBox="1">
            <a:spLocks/>
          </p:cNvSpPr>
          <p:nvPr/>
        </p:nvSpPr>
        <p:spPr>
          <a:xfrm>
            <a:off x="1763688" y="3456384"/>
            <a:ext cx="7270576" cy="151216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kern="1200" baseline="0">
                <a:solidFill>
                  <a:srgbClr val="003D6E"/>
                </a:solidFill>
                <a:latin typeface="Gill Sans MT" panose="020B0502020104020203" pitchFamily="34" charset="0"/>
                <a:ea typeface="+mj-ea"/>
                <a:cs typeface="+mj-cs"/>
              </a:defRPr>
            </a:lvl1pPr>
          </a:lstStyle>
          <a:p>
            <a:r>
              <a:rPr lang="en-GB" dirty="0" smtClean="0"/>
              <a:t>What assumptions do we make about </a:t>
            </a:r>
            <a:r>
              <a:rPr lang="en-GB" b="1" dirty="0" smtClean="0">
                <a:solidFill>
                  <a:schemeClr val="accent3"/>
                </a:solidFill>
              </a:rPr>
              <a:t>power</a:t>
            </a:r>
            <a:r>
              <a:rPr lang="en-GB" dirty="0" smtClean="0"/>
              <a:t> in research interactions with them?</a:t>
            </a:r>
            <a:endParaRPr lang="en-GB" dirty="0"/>
          </a:p>
        </p:txBody>
      </p:sp>
    </p:spTree>
    <p:extLst>
      <p:ext uri="{BB962C8B-B14F-4D97-AF65-F5344CB8AC3E}">
        <p14:creationId xmlns:p14="http://schemas.microsoft.com/office/powerpoint/2010/main" val="2233517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7704" y="260648"/>
            <a:ext cx="5976664" cy="580926"/>
          </a:xfrm>
        </p:spPr>
        <p:txBody>
          <a:bodyPr/>
          <a:lstStyle/>
          <a:p>
            <a:r>
              <a:rPr lang="en-GB" dirty="0"/>
              <a:t>Mobilising boundaries of the field</a:t>
            </a:r>
            <a:endParaRPr lang="en-US" dirty="0"/>
          </a:p>
        </p:txBody>
      </p:sp>
      <p:sp>
        <p:nvSpPr>
          <p:cNvPr id="3" name="Content Placeholder 2"/>
          <p:cNvSpPr>
            <a:spLocks noGrp="1"/>
          </p:cNvSpPr>
          <p:nvPr>
            <p:ph sz="half" idx="1"/>
          </p:nvPr>
        </p:nvSpPr>
        <p:spPr>
          <a:xfrm>
            <a:off x="1834244" y="980728"/>
            <a:ext cx="7309756" cy="5517232"/>
          </a:xfrm>
        </p:spPr>
        <p:txBody>
          <a:bodyPr>
            <a:noAutofit/>
          </a:bodyPr>
          <a:lstStyle/>
          <a:p>
            <a:pPr marL="0" indent="0">
              <a:spcBef>
                <a:spcPts val="600"/>
              </a:spcBef>
              <a:spcAft>
                <a:spcPts val="600"/>
              </a:spcAft>
              <a:buNone/>
            </a:pPr>
            <a:r>
              <a:rPr lang="en-GB" sz="2000" dirty="0"/>
              <a:t>Cynthia</a:t>
            </a:r>
            <a:r>
              <a:rPr lang="en-GB" sz="2000" dirty="0" smtClean="0"/>
              <a:t>: </a:t>
            </a:r>
            <a:r>
              <a:rPr lang="en-GB" sz="2000" dirty="0" err="1" smtClean="0"/>
              <a:t>Aaahhhh</a:t>
            </a:r>
            <a:r>
              <a:rPr lang="en-GB" sz="2000" dirty="0"/>
              <a:t>, I have to start! (general laughter) Oh I have to start! I think it means identity. It means home. We don’t go home often [. . .] So, this is to </a:t>
            </a:r>
            <a:r>
              <a:rPr lang="en-GB" sz="2000" dirty="0" err="1"/>
              <a:t>to</a:t>
            </a:r>
            <a:r>
              <a:rPr lang="en-GB" sz="2000" dirty="0"/>
              <a:t> me the South Sudanese community here is like, </a:t>
            </a:r>
            <a:r>
              <a:rPr lang="en-GB" sz="2000" dirty="0" err="1"/>
              <a:t>er</a:t>
            </a:r>
            <a:r>
              <a:rPr lang="en-GB" sz="2000" dirty="0"/>
              <a:t>, </a:t>
            </a:r>
            <a:r>
              <a:rPr lang="en-GB" sz="2000" dirty="0" err="1"/>
              <a:t>er</a:t>
            </a:r>
            <a:r>
              <a:rPr lang="en-GB" sz="2000" dirty="0"/>
              <a:t>, a glimpse of home. You know? And um they, I, I run to them for support, just to talk the language. And, and, </a:t>
            </a:r>
            <a:r>
              <a:rPr lang="en-GB" sz="2000" b="1" dirty="0">
                <a:solidFill>
                  <a:schemeClr val="tx2"/>
                </a:solidFill>
              </a:rPr>
              <a:t>and I don’t have to make up myself. Like if I’m, I’m going to speak to a white lady for you for example, oh God, I have to push all these things in a cupboard in my head, so I do not have to express myself. But with them, I just feel at home.</a:t>
            </a:r>
          </a:p>
          <a:p>
            <a:pPr marL="0" indent="0">
              <a:spcBef>
                <a:spcPts val="600"/>
              </a:spcBef>
              <a:spcAft>
                <a:spcPts val="600"/>
              </a:spcAft>
              <a:buNone/>
            </a:pPr>
            <a:r>
              <a:rPr lang="en-GB" sz="2000" dirty="0" err="1"/>
              <a:t>Nyanpath</a:t>
            </a:r>
            <a:r>
              <a:rPr lang="en-GB" sz="2000" dirty="0" smtClean="0"/>
              <a:t>: &lt;</a:t>
            </a:r>
            <a:r>
              <a:rPr lang="en-GB" sz="2000" dirty="0"/>
              <a:t>click&gt;</a:t>
            </a:r>
          </a:p>
          <a:p>
            <a:pPr marL="0" indent="0">
              <a:spcBef>
                <a:spcPts val="600"/>
              </a:spcBef>
              <a:spcAft>
                <a:spcPts val="600"/>
              </a:spcAft>
              <a:buNone/>
            </a:pPr>
            <a:r>
              <a:rPr lang="en-GB" sz="2000" dirty="0"/>
              <a:t>Cynthia</a:t>
            </a:r>
            <a:r>
              <a:rPr lang="en-GB" sz="2000" dirty="0" smtClean="0"/>
              <a:t>: You </a:t>
            </a:r>
            <a:r>
              <a:rPr lang="en-GB" sz="2000" dirty="0"/>
              <a:t>understand? So, yeah, it’s everything. It’s what keeps me going. </a:t>
            </a:r>
            <a:r>
              <a:rPr lang="en-GB" sz="2000" b="1" dirty="0">
                <a:solidFill>
                  <a:schemeClr val="tx2"/>
                </a:solidFill>
              </a:rPr>
              <a:t>You haven’t been in a foreign land, it’s tough. Different culture. Different faith. Even all this freedom, sometimes too much freedom is, is (laughing) even scary.</a:t>
            </a:r>
          </a:p>
          <a:p>
            <a:pPr marL="0" indent="0">
              <a:spcBef>
                <a:spcPts val="600"/>
              </a:spcBef>
              <a:spcAft>
                <a:spcPts val="600"/>
              </a:spcAft>
              <a:buNone/>
            </a:pPr>
            <a:r>
              <a:rPr lang="en-GB" sz="2000" dirty="0"/>
              <a:t>Liz</a:t>
            </a:r>
            <a:r>
              <a:rPr lang="en-GB" sz="2000" dirty="0" smtClean="0"/>
              <a:t>: Is </a:t>
            </a:r>
            <a:r>
              <a:rPr lang="en-GB" sz="2000" dirty="0"/>
              <a:t>a problem.</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288153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6696744" cy="580926"/>
          </a:xfrm>
        </p:spPr>
        <p:txBody>
          <a:bodyPr/>
          <a:lstStyle/>
          <a:p>
            <a:r>
              <a:rPr lang="en-GB" dirty="0"/>
              <a:t>Allowing space for power: positionality</a:t>
            </a:r>
            <a:endParaRPr lang="en-US" dirty="0"/>
          </a:p>
        </p:txBody>
      </p:sp>
      <p:sp>
        <p:nvSpPr>
          <p:cNvPr id="3" name="Content Placeholder 2"/>
          <p:cNvSpPr>
            <a:spLocks noGrp="1"/>
          </p:cNvSpPr>
          <p:nvPr>
            <p:ph sz="half" idx="1"/>
          </p:nvPr>
        </p:nvSpPr>
        <p:spPr>
          <a:xfrm>
            <a:off x="1691680" y="1268760"/>
            <a:ext cx="7056784" cy="5040560"/>
          </a:xfrm>
        </p:spPr>
        <p:txBody>
          <a:bodyPr>
            <a:normAutofit lnSpcReduction="10000"/>
          </a:bodyPr>
          <a:lstStyle/>
          <a:p>
            <a:pPr marL="0" indent="0">
              <a:spcBef>
                <a:spcPts val="1200"/>
              </a:spcBef>
              <a:spcAft>
                <a:spcPts val="1200"/>
              </a:spcAft>
              <a:buNone/>
            </a:pPr>
            <a:r>
              <a:rPr lang="en-GB" sz="2400" dirty="0"/>
              <a:t>Although in some research there are benefits to the researcher/facilitator being an in-group member (Rodriguez et. al. 2011), ‘insider’ and ‘outsider’ negotiable categories.</a:t>
            </a:r>
          </a:p>
          <a:p>
            <a:pPr marL="0" indent="0">
              <a:spcBef>
                <a:spcPts val="1200"/>
              </a:spcBef>
              <a:spcAft>
                <a:spcPts val="1200"/>
              </a:spcAft>
              <a:buNone/>
            </a:pPr>
            <a:r>
              <a:rPr lang="en-GB" sz="2400" dirty="0"/>
              <a:t>Status of the researcher/facilitator not </a:t>
            </a:r>
            <a:r>
              <a:rPr lang="en-GB" sz="2400" dirty="0" smtClean="0"/>
              <a:t>always as </a:t>
            </a:r>
            <a:r>
              <a:rPr lang="en-GB" sz="2400" dirty="0"/>
              <a:t>important as the way that boundaries are extended and contracted by participants, and the rhetorical work this achieves.</a:t>
            </a:r>
          </a:p>
          <a:p>
            <a:pPr marL="0" indent="0">
              <a:spcBef>
                <a:spcPts val="1200"/>
              </a:spcBef>
              <a:spcAft>
                <a:spcPts val="1200"/>
              </a:spcAft>
              <a:buNone/>
            </a:pPr>
            <a:r>
              <a:rPr lang="en-GB" sz="2400" dirty="0"/>
              <a:t>Participants cast me in a range of roles, including as chair, a safe third party, an ally, a witness, a conduit to a wider audience, and a student in need of instruction. </a:t>
            </a:r>
            <a:endParaRPr lang="en-US" sz="2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328255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6419056" cy="580926"/>
          </a:xfrm>
        </p:spPr>
        <p:txBody>
          <a:bodyPr/>
          <a:lstStyle/>
          <a:p>
            <a:r>
              <a:rPr lang="en-GB" dirty="0"/>
              <a:t>Conclusion</a:t>
            </a:r>
            <a:endParaRPr lang="en-US" dirty="0"/>
          </a:p>
        </p:txBody>
      </p:sp>
      <p:sp>
        <p:nvSpPr>
          <p:cNvPr id="3" name="Content Placeholder 2"/>
          <p:cNvSpPr>
            <a:spLocks noGrp="1"/>
          </p:cNvSpPr>
          <p:nvPr>
            <p:ph sz="half" idx="1"/>
          </p:nvPr>
        </p:nvSpPr>
        <p:spPr>
          <a:xfrm>
            <a:off x="1835696" y="1340768"/>
            <a:ext cx="6912768" cy="4968552"/>
          </a:xfrm>
        </p:spPr>
        <p:txBody>
          <a:bodyPr>
            <a:normAutofit fontScale="70000" lnSpcReduction="20000"/>
          </a:bodyPr>
          <a:lstStyle/>
          <a:p>
            <a:pPr marL="0" indent="0">
              <a:spcBef>
                <a:spcPts val="1200"/>
              </a:spcBef>
              <a:spcAft>
                <a:spcPts val="1200"/>
              </a:spcAft>
              <a:buNone/>
            </a:pPr>
            <a:r>
              <a:rPr lang="en-GB" dirty="0"/>
              <a:t>Power is an inevitable facet of social life and of the fields of power from which participants are purposively drawn.</a:t>
            </a:r>
          </a:p>
          <a:p>
            <a:pPr marL="0" indent="0">
              <a:spcBef>
                <a:spcPts val="1200"/>
              </a:spcBef>
              <a:spcAft>
                <a:spcPts val="1200"/>
              </a:spcAft>
              <a:buNone/>
            </a:pPr>
            <a:r>
              <a:rPr lang="en-GB" dirty="0"/>
              <a:t>It is not only </a:t>
            </a:r>
            <a:r>
              <a:rPr lang="en-GB" b="1" dirty="0"/>
              <a:t>inevitable</a:t>
            </a:r>
            <a:r>
              <a:rPr lang="en-GB" dirty="0"/>
              <a:t>, it is </a:t>
            </a:r>
            <a:r>
              <a:rPr lang="en-GB" b="1" dirty="0">
                <a:solidFill>
                  <a:srgbClr val="8BBD3A"/>
                </a:solidFill>
              </a:rPr>
              <a:t>desirable</a:t>
            </a:r>
            <a:r>
              <a:rPr lang="en-GB" dirty="0"/>
              <a:t> for power to be manifest in focus group discussions.</a:t>
            </a:r>
          </a:p>
          <a:p>
            <a:pPr marL="0" indent="0">
              <a:spcBef>
                <a:spcPts val="1200"/>
              </a:spcBef>
              <a:spcAft>
                <a:spcPts val="1200"/>
              </a:spcAft>
              <a:buNone/>
            </a:pPr>
            <a:r>
              <a:rPr lang="en-GB" dirty="0"/>
              <a:t>Guidelines for the conduct of focus groups need to be reoriented to account for power.</a:t>
            </a:r>
          </a:p>
          <a:p>
            <a:pPr marL="0" indent="0">
              <a:spcBef>
                <a:spcPts val="1200"/>
              </a:spcBef>
              <a:spcAft>
                <a:spcPts val="1200"/>
              </a:spcAft>
              <a:buNone/>
            </a:pPr>
            <a:r>
              <a:rPr lang="en-GB" dirty="0"/>
              <a:t>Bourdieu’s theory of fields of power forms a useful theoretical framework to achieve this – there may be others.</a:t>
            </a:r>
          </a:p>
          <a:p>
            <a:pPr marL="0" indent="0">
              <a:spcBef>
                <a:spcPts val="1200"/>
              </a:spcBef>
              <a:spcAft>
                <a:spcPts val="1200"/>
              </a:spcAft>
              <a:buNone/>
            </a:pPr>
            <a:r>
              <a:rPr lang="en-GB" sz="3400" b="1" dirty="0">
                <a:solidFill>
                  <a:srgbClr val="003D6E"/>
                </a:solidFill>
              </a:rPr>
              <a:t>Power-infused interaction is at the heart of what makes focus groups interesting, potent and distinctive as a research method.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38487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23728" y="185018"/>
            <a:ext cx="6408712" cy="1040755"/>
          </a:xfrm>
        </p:spPr>
        <p:txBody>
          <a:bodyPr>
            <a:normAutofit/>
          </a:bodyPr>
          <a:lstStyle/>
          <a:p>
            <a:r>
              <a:rPr lang="en-GB" sz="4800" dirty="0"/>
              <a:t>Thank you for </a:t>
            </a:r>
            <a:r>
              <a:rPr lang="en-GB" sz="4800" dirty="0" smtClean="0"/>
              <a:t>listening</a:t>
            </a:r>
            <a:endParaRPr lang="en-GB" sz="4800" dirty="0"/>
          </a:p>
        </p:txBody>
      </p:sp>
      <p:pic>
        <p:nvPicPr>
          <p:cNvPr id="4" name="Content Placeholder 4"/>
          <p:cNvPicPr>
            <a:picLocks noChangeAspect="1"/>
          </p:cNvPicPr>
          <p:nvPr/>
        </p:nvPicPr>
        <p:blipFill rotWithShape="1">
          <a:blip r:embed="rId3"/>
          <a:srcRect l="28941" t="22402" r="29746" b="17663"/>
          <a:stretch/>
        </p:blipFill>
        <p:spPr>
          <a:xfrm>
            <a:off x="2594674" y="1198171"/>
            <a:ext cx="5466819" cy="446122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
        <p:nvSpPr>
          <p:cNvPr id="6" name="Text Placeholder 1"/>
          <p:cNvSpPr txBox="1">
            <a:spLocks/>
          </p:cNvSpPr>
          <p:nvPr/>
        </p:nvSpPr>
        <p:spPr>
          <a:xfrm>
            <a:off x="5789764" y="5754649"/>
            <a:ext cx="3266316" cy="1572195"/>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bg1">
                  <a:lumMod val="75000"/>
                </a:schemeClr>
              </a:buClr>
              <a:buFont typeface="Arial" panose="020B0604020202020204" pitchFamily="34" charset="0"/>
              <a:buNone/>
              <a:defRPr sz="3800" u="none" kern="1200" baseline="0">
                <a:solidFill>
                  <a:srgbClr val="8BBD3A"/>
                </a:solidFill>
                <a:latin typeface="Gill Sans MT" panose="020B0502020104020203" pitchFamily="34" charset="0"/>
                <a:ea typeface="+mn-ea"/>
                <a:cs typeface="Arial" panose="020B0604020202020204" pitchFamily="34" charset="0"/>
              </a:defRPr>
            </a:lvl1pPr>
            <a:lvl2pPr marL="457200" indent="0" algn="l" defTabSz="914400" rtl="0" eaLnBrk="1" latinLnBrk="0" hangingPunct="1">
              <a:spcBef>
                <a:spcPct val="20000"/>
              </a:spcBef>
              <a:buClr>
                <a:schemeClr val="bg1">
                  <a:lumMod val="75000"/>
                </a:schemeClr>
              </a:buClr>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chemeClr val="bg1">
                  <a:lumMod val="75000"/>
                </a:schemeClr>
              </a:buClr>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chemeClr val="bg1">
                  <a:lumMod val="75000"/>
                </a:schemeClr>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75000"/>
                </a:schemeClr>
              </a:buClr>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GB" sz="2800" dirty="0" smtClean="0"/>
              <a:t>@</a:t>
            </a:r>
            <a:r>
              <a:rPr lang="en-GB" sz="2800" dirty="0" err="1" smtClean="0"/>
              <a:t>rachelayrton</a:t>
            </a:r>
            <a:endParaRPr lang="en-GB" sz="2800" dirty="0" smtClean="0"/>
          </a:p>
          <a:p>
            <a:r>
              <a:rPr lang="en-GB" sz="2000" dirty="0" smtClean="0"/>
              <a:t>Rachel.ayrton@soton.ac.uk</a:t>
            </a:r>
            <a:endParaRPr lang="en-GB" sz="2000" dirty="0"/>
          </a:p>
        </p:txBody>
      </p:sp>
    </p:spTree>
    <p:extLst>
      <p:ext uri="{BB962C8B-B14F-4D97-AF65-F5344CB8AC3E}">
        <p14:creationId xmlns:p14="http://schemas.microsoft.com/office/powerpoint/2010/main" val="653497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260648"/>
            <a:ext cx="7200800" cy="1368152"/>
          </a:xfrm>
        </p:spPr>
        <p:txBody>
          <a:bodyPr>
            <a:noAutofit/>
          </a:bodyPr>
          <a:lstStyle/>
          <a:p>
            <a:r>
              <a:rPr lang="en-GB" b="1" dirty="0" smtClean="0">
                <a:solidFill>
                  <a:schemeClr val="tx2"/>
                </a:solidFill>
              </a:rPr>
              <a:t>Challenging assumptions about power in research</a:t>
            </a:r>
            <a:endParaRPr lang="en-GB" dirty="0">
              <a:solidFill>
                <a:schemeClr val="accent3"/>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01362486"/>
              </p:ext>
            </p:extLst>
          </p:nvPr>
        </p:nvGraphicFramePr>
        <p:xfrm>
          <a:off x="2266528" y="3717032"/>
          <a:ext cx="6336704" cy="2622093"/>
        </p:xfrm>
        <a:graphic>
          <a:graphicData uri="http://schemas.openxmlformats.org/drawingml/2006/table">
            <a:tbl>
              <a:tblPr firstRow="1" bandRow="1">
                <a:tableStyleId>{5C22544A-7EE6-4342-B048-85BDC9FD1C3A}</a:tableStyleId>
              </a:tblPr>
              <a:tblGrid>
                <a:gridCol w="4163857">
                  <a:extLst>
                    <a:ext uri="{9D8B030D-6E8A-4147-A177-3AD203B41FA5}">
                      <a16:colId xmlns:a16="http://schemas.microsoft.com/office/drawing/2014/main" val="802466088"/>
                    </a:ext>
                  </a:extLst>
                </a:gridCol>
                <a:gridCol w="2172847">
                  <a:extLst>
                    <a:ext uri="{9D8B030D-6E8A-4147-A177-3AD203B41FA5}">
                      <a16:colId xmlns:a16="http://schemas.microsoft.com/office/drawing/2014/main" val="2385010742"/>
                    </a:ext>
                  </a:extLst>
                </a:gridCol>
              </a:tblGrid>
              <a:tr h="515369">
                <a:tc>
                  <a:txBody>
                    <a:bodyPr/>
                    <a:lstStyle/>
                    <a:p>
                      <a:r>
                        <a:rPr lang="en-GB" sz="3600" dirty="0" smtClean="0">
                          <a:solidFill>
                            <a:schemeClr val="tx2"/>
                          </a:solidFill>
                        </a:rPr>
                        <a:t>Is Power …</a:t>
                      </a:r>
                      <a:endParaRPr lang="en-GB" sz="360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3600" dirty="0" smtClean="0">
                          <a:solidFill>
                            <a:schemeClr val="tx2"/>
                          </a:solidFill>
                        </a:rPr>
                        <a:t>OR …</a:t>
                      </a:r>
                      <a:endParaRPr lang="en-GB" sz="360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0264794"/>
                  </a:ext>
                </a:extLst>
              </a:tr>
              <a:tr h="564751">
                <a:tc>
                  <a:txBody>
                    <a:bodyPr/>
                    <a:lstStyle/>
                    <a:p>
                      <a:r>
                        <a:rPr lang="en-GB" sz="2400" dirty="0" smtClean="0">
                          <a:solidFill>
                            <a:srgbClr val="C00000"/>
                          </a:solidFill>
                        </a:rPr>
                        <a:t>Pathological</a:t>
                      </a:r>
                      <a:endParaRPr lang="en-GB" sz="2400" dirty="0">
                        <a:solidFill>
                          <a:srgbClr val="C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400" dirty="0" smtClean="0">
                          <a:solidFill>
                            <a:srgbClr val="8BBD3A"/>
                          </a:solidFill>
                        </a:rPr>
                        <a:t>Inevitable</a:t>
                      </a:r>
                      <a:endParaRPr lang="en-GB" sz="2400" dirty="0">
                        <a:solidFill>
                          <a:srgbClr val="8BBD3A"/>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3365705"/>
                  </a:ext>
                </a:extLst>
              </a:tr>
              <a:tr h="515369">
                <a:tc>
                  <a:txBody>
                    <a:bodyPr/>
                    <a:lstStyle/>
                    <a:p>
                      <a:r>
                        <a:rPr lang="en-GB" sz="2400" dirty="0" smtClean="0">
                          <a:solidFill>
                            <a:srgbClr val="C00000"/>
                          </a:solidFill>
                        </a:rPr>
                        <a:t>A procedural problem</a:t>
                      </a:r>
                      <a:endParaRPr lang="en-GB" sz="2400"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dirty="0" smtClean="0">
                          <a:solidFill>
                            <a:srgbClr val="8BBD3A"/>
                          </a:solidFill>
                        </a:rPr>
                        <a:t>Observable</a:t>
                      </a:r>
                      <a:endParaRPr lang="en-GB" sz="2400" dirty="0">
                        <a:solidFill>
                          <a:srgbClr val="8BBD3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8572658"/>
                  </a:ext>
                </a:extLst>
              </a:tr>
              <a:tr h="901893">
                <a:tc>
                  <a:txBody>
                    <a:bodyPr/>
                    <a:lstStyle/>
                    <a:p>
                      <a:r>
                        <a:rPr lang="en-GB" sz="2400" dirty="0" smtClean="0">
                          <a:solidFill>
                            <a:srgbClr val="C00000"/>
                          </a:solidFill>
                        </a:rPr>
                        <a:t>Invested in certain actors (and not others)</a:t>
                      </a:r>
                      <a:endParaRPr lang="en-GB" sz="2400"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dirty="0" smtClean="0">
                          <a:solidFill>
                            <a:srgbClr val="8BBD3A"/>
                          </a:solidFill>
                        </a:rPr>
                        <a:t>Circulating</a:t>
                      </a:r>
                      <a:endParaRPr lang="en-GB" sz="2400" dirty="0">
                        <a:solidFill>
                          <a:srgbClr val="8BBD3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4473155"/>
                  </a:ext>
                </a:extLst>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1813954"/>
            <a:ext cx="2016224" cy="201622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2127702"/>
            <a:ext cx="2468848" cy="1388727"/>
          </a:xfrm>
          <a:prstGeom prst="rect">
            <a:avLst/>
          </a:prstGeom>
        </p:spPr>
      </p:pic>
    </p:spTree>
    <p:extLst>
      <p:ext uri="{BB962C8B-B14F-4D97-AF65-F5344CB8AC3E}">
        <p14:creationId xmlns:p14="http://schemas.microsoft.com/office/powerpoint/2010/main" val="2196512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260648"/>
            <a:ext cx="7200800" cy="1368152"/>
          </a:xfrm>
        </p:spPr>
        <p:txBody>
          <a:bodyPr>
            <a:noAutofit/>
          </a:bodyPr>
          <a:lstStyle/>
          <a:p>
            <a:r>
              <a:rPr lang="en-GB" b="1" dirty="0" smtClean="0">
                <a:solidFill>
                  <a:schemeClr val="tx2"/>
                </a:solidFill>
              </a:rPr>
              <a:t>Outline</a:t>
            </a:r>
            <a:endParaRPr lang="en-GB" dirty="0">
              <a:solidFill>
                <a:schemeClr val="accent3"/>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
        <p:nvSpPr>
          <p:cNvPr id="7" name="Content Placeholder 2"/>
          <p:cNvSpPr txBox="1">
            <a:spLocks/>
          </p:cNvSpPr>
          <p:nvPr/>
        </p:nvSpPr>
        <p:spPr>
          <a:xfrm>
            <a:off x="2483768" y="1556792"/>
            <a:ext cx="5724636" cy="465768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Clr>
                <a:schemeClr val="bg1">
                  <a:lumMod val="75000"/>
                </a:schemeClr>
              </a:buClr>
              <a:buFont typeface="Arial" panose="020B0604020202020204" pitchFamily="34" charset="0"/>
              <a:buNone/>
              <a:defRPr sz="3200" kern="1200" baseline="0">
                <a:solidFill>
                  <a:schemeClr val="tx1">
                    <a:lumMod val="65000"/>
                    <a:lumOff val="35000"/>
                  </a:schemeClr>
                </a:solidFill>
                <a:latin typeface="Gill Sans MT" panose="020B0502020104020203" pitchFamily="34" charset="0"/>
                <a:ea typeface="+mn-ea"/>
                <a:cs typeface="Arial" panose="020B0604020202020204" pitchFamily="34" charset="0"/>
              </a:defRPr>
            </a:lvl1pPr>
            <a:lvl2pPr marL="457200" indent="0" algn="ctr" defTabSz="914400" rtl="0" eaLnBrk="1" latinLnBrk="0" hangingPunct="1">
              <a:spcBef>
                <a:spcPct val="20000"/>
              </a:spcBef>
              <a:buClr>
                <a:schemeClr val="bg1">
                  <a:lumMod val="75000"/>
                </a:schemeClr>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chemeClr val="bg1">
                  <a:lumMod val="75000"/>
                </a:schemeClr>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chemeClr val="bg1">
                  <a:lumMod val="75000"/>
                </a:schemeClr>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chemeClr val="bg1">
                  <a:lumMod val="75000"/>
                </a:schemeClr>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1200"/>
              </a:spcBef>
              <a:spcAft>
                <a:spcPts val="1200"/>
              </a:spcAft>
            </a:pPr>
            <a:r>
              <a:rPr lang="en-GB" dirty="0" smtClean="0"/>
              <a:t>The place of power in focus group discussions</a:t>
            </a:r>
          </a:p>
          <a:p>
            <a:pPr>
              <a:spcBef>
                <a:spcPts val="1200"/>
              </a:spcBef>
              <a:spcAft>
                <a:spcPts val="1200"/>
              </a:spcAft>
            </a:pPr>
            <a:r>
              <a:rPr lang="en-GB" dirty="0" smtClean="0"/>
              <a:t>The study</a:t>
            </a:r>
          </a:p>
          <a:p>
            <a:pPr>
              <a:spcBef>
                <a:spcPts val="1200"/>
              </a:spcBef>
              <a:spcAft>
                <a:spcPts val="1200"/>
              </a:spcAft>
            </a:pPr>
            <a:r>
              <a:rPr lang="en-GB" dirty="0" smtClean="0"/>
              <a:t>Theoretical framework: Bourdieu’s notion of fields</a:t>
            </a:r>
          </a:p>
          <a:p>
            <a:pPr lvl="1" algn="l">
              <a:spcBef>
                <a:spcPts val="1200"/>
              </a:spcBef>
              <a:spcAft>
                <a:spcPts val="1200"/>
              </a:spcAft>
            </a:pPr>
            <a:r>
              <a:rPr lang="en-GB" dirty="0" smtClean="0"/>
              <a:t>Rules of the game</a:t>
            </a:r>
          </a:p>
          <a:p>
            <a:pPr lvl="1" algn="l">
              <a:spcBef>
                <a:spcPts val="1200"/>
              </a:spcBef>
              <a:spcAft>
                <a:spcPts val="1200"/>
              </a:spcAft>
            </a:pPr>
            <a:r>
              <a:rPr lang="en-GB" dirty="0" smtClean="0"/>
              <a:t>Stakes of the game</a:t>
            </a:r>
          </a:p>
          <a:p>
            <a:pPr lvl="1" algn="l">
              <a:spcBef>
                <a:spcPts val="1200"/>
              </a:spcBef>
              <a:spcAft>
                <a:spcPts val="1200"/>
              </a:spcAft>
            </a:pPr>
            <a:r>
              <a:rPr lang="en-GB" dirty="0" smtClean="0"/>
              <a:t>Boundaries of the field</a:t>
            </a:r>
            <a:endParaRPr lang="en-US" dirty="0"/>
          </a:p>
        </p:txBody>
      </p:sp>
    </p:spTree>
    <p:extLst>
      <p:ext uri="{BB962C8B-B14F-4D97-AF65-F5344CB8AC3E}">
        <p14:creationId xmlns:p14="http://schemas.microsoft.com/office/powerpoint/2010/main" val="2580502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5719"/>
            <a:ext cx="7200800" cy="1008112"/>
          </a:xfrm>
        </p:spPr>
        <p:txBody>
          <a:bodyPr>
            <a:noAutofit/>
          </a:bodyPr>
          <a:lstStyle/>
          <a:p>
            <a:r>
              <a:rPr lang="en-GB" b="1" dirty="0" smtClean="0">
                <a:solidFill>
                  <a:schemeClr val="tx2"/>
                </a:solidFill>
              </a:rPr>
              <a:t>Interaction and power in focus group discussions</a:t>
            </a:r>
            <a:endParaRPr lang="en-GB" dirty="0">
              <a:solidFill>
                <a:schemeClr val="accent3"/>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
        <p:nvSpPr>
          <p:cNvPr id="7" name="Content Placeholder 2"/>
          <p:cNvSpPr txBox="1">
            <a:spLocks/>
          </p:cNvSpPr>
          <p:nvPr/>
        </p:nvSpPr>
        <p:spPr>
          <a:xfrm>
            <a:off x="1565920" y="1412776"/>
            <a:ext cx="7452320" cy="5301208"/>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Clr>
                <a:schemeClr val="bg1">
                  <a:lumMod val="75000"/>
                </a:schemeClr>
              </a:buClr>
              <a:buFont typeface="Arial" panose="020B0604020202020204" pitchFamily="34" charset="0"/>
              <a:buNone/>
              <a:defRPr sz="3200" kern="1200" baseline="0">
                <a:solidFill>
                  <a:schemeClr val="tx1">
                    <a:lumMod val="65000"/>
                    <a:lumOff val="35000"/>
                  </a:schemeClr>
                </a:solidFill>
                <a:latin typeface="Gill Sans MT" panose="020B0502020104020203" pitchFamily="34" charset="0"/>
                <a:ea typeface="+mn-ea"/>
                <a:cs typeface="Arial" panose="020B0604020202020204" pitchFamily="34" charset="0"/>
              </a:defRPr>
            </a:lvl1pPr>
            <a:lvl2pPr marL="457200" indent="0" algn="ctr" defTabSz="914400" rtl="0" eaLnBrk="1" latinLnBrk="0" hangingPunct="1">
              <a:spcBef>
                <a:spcPct val="20000"/>
              </a:spcBef>
              <a:buClr>
                <a:schemeClr val="bg1">
                  <a:lumMod val="75000"/>
                </a:schemeClr>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chemeClr val="bg1">
                  <a:lumMod val="75000"/>
                </a:schemeClr>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chemeClr val="bg1">
                  <a:lumMod val="75000"/>
                </a:schemeClr>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chemeClr val="bg1">
                  <a:lumMod val="75000"/>
                </a:schemeClr>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1200"/>
              </a:spcBef>
              <a:spcAft>
                <a:spcPts val="1200"/>
              </a:spcAft>
            </a:pPr>
            <a:r>
              <a:rPr lang="en-GB" sz="3800" dirty="0" smtClean="0">
                <a:solidFill>
                  <a:srgbClr val="8BBD3A"/>
                </a:solidFill>
              </a:rPr>
              <a:t>Mainstream view: interaction produces content</a:t>
            </a:r>
          </a:p>
          <a:p>
            <a:pPr lvl="1" algn="l">
              <a:spcBef>
                <a:spcPts val="600"/>
              </a:spcBef>
              <a:spcAft>
                <a:spcPts val="600"/>
              </a:spcAft>
            </a:pPr>
            <a:r>
              <a:rPr lang="en-GB" sz="2900" dirty="0" smtClean="0"/>
              <a:t>Power sabotages interaction and causes ‘problem behaviour’.</a:t>
            </a:r>
          </a:p>
          <a:p>
            <a:pPr lvl="1" algn="l">
              <a:spcBef>
                <a:spcPts val="600"/>
              </a:spcBef>
              <a:spcAft>
                <a:spcPts val="600"/>
              </a:spcAft>
            </a:pPr>
            <a:r>
              <a:rPr lang="en-GB" sz="2900" dirty="0" smtClean="0"/>
              <a:t>Power should be minimised by recruiting ‘homogeneous’ participants and through facilitator control strategies.</a:t>
            </a:r>
          </a:p>
          <a:p>
            <a:pPr lvl="1" algn="l">
              <a:spcBef>
                <a:spcPts val="600"/>
              </a:spcBef>
              <a:spcAft>
                <a:spcPts val="1200"/>
              </a:spcAft>
            </a:pPr>
            <a:r>
              <a:rPr lang="en-GB" sz="2300" dirty="0" smtClean="0"/>
              <a:t>(Krueger 1998; Krueger and Casey 2015; Stewart and </a:t>
            </a:r>
            <a:r>
              <a:rPr lang="en-GB" sz="2300" dirty="0" err="1" smtClean="0"/>
              <a:t>Shamdasani</a:t>
            </a:r>
            <a:r>
              <a:rPr lang="en-GB" sz="2300" dirty="0" smtClean="0"/>
              <a:t> 1990; </a:t>
            </a:r>
            <a:r>
              <a:rPr lang="en-GB" sz="2300" dirty="0" err="1" smtClean="0"/>
              <a:t>Greenbaum</a:t>
            </a:r>
            <a:r>
              <a:rPr lang="en-GB" sz="2300" dirty="0" smtClean="0"/>
              <a:t> 1998; Bloor et al. 2001; Carey and Asbury 2012)</a:t>
            </a:r>
          </a:p>
          <a:p>
            <a:pPr>
              <a:spcBef>
                <a:spcPts val="1200"/>
              </a:spcBef>
              <a:spcAft>
                <a:spcPts val="1200"/>
              </a:spcAft>
            </a:pPr>
            <a:r>
              <a:rPr lang="en-GB" sz="3800" dirty="0" smtClean="0">
                <a:solidFill>
                  <a:srgbClr val="8BBD3A"/>
                </a:solidFill>
              </a:rPr>
              <a:t>Counter-current: interaction analytically interesting in its own right</a:t>
            </a:r>
          </a:p>
          <a:p>
            <a:pPr lvl="1" algn="l">
              <a:spcBef>
                <a:spcPts val="1200"/>
              </a:spcBef>
              <a:spcAft>
                <a:spcPts val="1200"/>
              </a:spcAft>
            </a:pPr>
            <a:r>
              <a:rPr lang="en-GB" dirty="0">
                <a:solidFill>
                  <a:schemeClr val="tx1">
                    <a:tint val="75000"/>
                  </a:schemeClr>
                </a:solidFill>
                <a:latin typeface="Arial" panose="020B0604020202020204" pitchFamily="34" charset="0"/>
              </a:rPr>
              <a:t>Focus groups provide the opportunity to observe patterns of interaction … and power</a:t>
            </a:r>
            <a:r>
              <a:rPr lang="en-GB" dirty="0" smtClean="0">
                <a:solidFill>
                  <a:schemeClr val="tx1">
                    <a:tint val="75000"/>
                  </a:schemeClr>
                </a:solidFill>
                <a:latin typeface="Arial" panose="020B0604020202020204" pitchFamily="34" charset="0"/>
              </a:rPr>
              <a:t>?</a:t>
            </a:r>
          </a:p>
          <a:p>
            <a:pPr lvl="1" algn="l">
              <a:spcBef>
                <a:spcPts val="1200"/>
              </a:spcBef>
              <a:spcAft>
                <a:spcPts val="1200"/>
              </a:spcAft>
            </a:pPr>
            <a:r>
              <a:rPr lang="en-GB" dirty="0" smtClean="0"/>
              <a:t>‘Interactions </a:t>
            </a:r>
            <a:r>
              <a:rPr lang="en-GB" dirty="0"/>
              <a:t>can make groups seem unruly . . . but such ‘undisciplined’ outbursts are not irrelevant or simply obstructive to the collection of data . . . Everyday forms of communication . . . may tell us as much, if not more, about what people ‘know</a:t>
            </a:r>
            <a:r>
              <a:rPr lang="en-GB" dirty="0" smtClean="0"/>
              <a:t>’.‘ </a:t>
            </a:r>
            <a:r>
              <a:rPr lang="en-GB" sz="2300" dirty="0" smtClean="0"/>
              <a:t>(</a:t>
            </a:r>
            <a:r>
              <a:rPr lang="en-GB" sz="2300" dirty="0"/>
              <a:t>Kitzinger, 1994: </a:t>
            </a:r>
            <a:r>
              <a:rPr lang="en-GB" sz="2300" dirty="0" smtClean="0"/>
              <a:t>109; Wilkinson 1998, 2004; </a:t>
            </a:r>
            <a:r>
              <a:rPr lang="en-GB" sz="2300" dirty="0" err="1" smtClean="0"/>
              <a:t>Madris</a:t>
            </a:r>
            <a:r>
              <a:rPr lang="en-GB" sz="2300" dirty="0" smtClean="0"/>
              <a:t> 2000; </a:t>
            </a:r>
            <a:r>
              <a:rPr lang="en-GB" sz="2300" dirty="0" err="1" smtClean="0"/>
              <a:t>Duggleby</a:t>
            </a:r>
            <a:r>
              <a:rPr lang="en-GB" sz="2300" dirty="0" smtClean="0"/>
              <a:t> 2005; </a:t>
            </a:r>
            <a:r>
              <a:rPr lang="en-GB" sz="2300" dirty="0" err="1" smtClean="0"/>
              <a:t>Halkier</a:t>
            </a:r>
            <a:r>
              <a:rPr lang="en-GB" sz="2300" dirty="0" smtClean="0"/>
              <a:t> 2010)</a:t>
            </a:r>
            <a:endParaRPr lang="en-US" sz="2300" dirty="0">
              <a:solidFill>
                <a:schemeClr val="tx1">
                  <a:tint val="75000"/>
                </a:schemeClr>
              </a:solidFill>
            </a:endParaRPr>
          </a:p>
        </p:txBody>
      </p:sp>
    </p:spTree>
    <p:extLst>
      <p:ext uri="{BB962C8B-B14F-4D97-AF65-F5344CB8AC3E}">
        <p14:creationId xmlns:p14="http://schemas.microsoft.com/office/powerpoint/2010/main" val="443604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Image result for south sudan people"/>
          <p:cNvPicPr>
            <a:picLocks noChangeAspect="1" noChangeArrowheads="1"/>
          </p:cNvPicPr>
          <p:nvPr/>
        </p:nvPicPr>
        <p:blipFill rotWithShape="1">
          <a:blip r:embed="rId3">
            <a:extLst>
              <a:ext uri="{28A0092B-C50C-407E-A947-70E740481C1C}">
                <a14:useLocalDpi xmlns:a14="http://schemas.microsoft.com/office/drawing/2010/main" val="0"/>
              </a:ext>
            </a:extLst>
          </a:blip>
          <a:srcRect l="13411" r="10282"/>
          <a:stretch/>
        </p:blipFill>
        <p:spPr bwMode="auto">
          <a:xfrm>
            <a:off x="-1" y="22842"/>
            <a:ext cx="9272427" cy="68351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6027003"/>
            <a:ext cx="3528392" cy="830997"/>
          </a:xfrm>
          <a:prstGeom prst="rect">
            <a:avLst/>
          </a:prstGeom>
          <a:noFill/>
        </p:spPr>
        <p:txBody>
          <a:bodyPr wrap="square" rtlCol="0">
            <a:spAutoFit/>
          </a:bodyPr>
          <a:lstStyle/>
          <a:p>
            <a:r>
              <a:rPr lang="en-GB" sz="4800" b="1" dirty="0">
                <a:solidFill>
                  <a:schemeClr val="bg1"/>
                </a:solidFill>
              </a:rPr>
              <a:t>The Study</a:t>
            </a:r>
            <a:endParaRPr lang="en-US" sz="4800" b="1" dirty="0">
              <a:solidFill>
                <a:schemeClr val="bg1"/>
              </a:solidFill>
            </a:endParaRPr>
          </a:p>
        </p:txBody>
      </p:sp>
    </p:spTree>
    <p:extLst>
      <p:ext uri="{BB962C8B-B14F-4D97-AF65-F5344CB8AC3E}">
        <p14:creationId xmlns:p14="http://schemas.microsoft.com/office/powerpoint/2010/main" val="274227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88641"/>
            <a:ext cx="5120567" cy="288031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3183350"/>
            <a:ext cx="4786691" cy="3498635"/>
          </a:xfrm>
          <a:prstGeom prst="rect">
            <a:avLst/>
          </a:prstGeom>
        </p:spPr>
      </p:pic>
    </p:spTree>
    <p:extLst>
      <p:ext uri="{BB962C8B-B14F-4D97-AF65-F5344CB8AC3E}">
        <p14:creationId xmlns:p14="http://schemas.microsoft.com/office/powerpoint/2010/main" val="53807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88640"/>
            <a:ext cx="3826250" cy="48965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597188"/>
            <a:ext cx="4463988" cy="2975992"/>
          </a:xfrm>
          <a:prstGeom prst="rect">
            <a:avLst/>
          </a:prstGeom>
        </p:spPr>
      </p:pic>
    </p:spTree>
    <p:extLst>
      <p:ext uri="{BB962C8B-B14F-4D97-AF65-F5344CB8AC3E}">
        <p14:creationId xmlns:p14="http://schemas.microsoft.com/office/powerpoint/2010/main" val="165645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7704" y="3429000"/>
            <a:ext cx="6968643" cy="2792842"/>
          </a:xfrm>
        </p:spPr>
        <p:txBody>
          <a:bodyPr>
            <a:normAutofit fontScale="92500" lnSpcReduction="10000"/>
          </a:bodyPr>
          <a:lstStyle/>
          <a:p>
            <a:pPr marL="0" indent="0">
              <a:buNone/>
            </a:pPr>
            <a:r>
              <a:rPr lang="en-GB" dirty="0"/>
              <a:t>“An ensemble of invisible relations, those very relations which constitute a </a:t>
            </a:r>
            <a:r>
              <a:rPr lang="en-GB" b="1" dirty="0">
                <a:solidFill>
                  <a:srgbClr val="8BBD3A"/>
                </a:solidFill>
              </a:rPr>
              <a:t>space of positions </a:t>
            </a:r>
            <a:r>
              <a:rPr lang="en-GB" dirty="0"/>
              <a:t>external to each other and defined by their </a:t>
            </a:r>
            <a:r>
              <a:rPr lang="en-GB" b="1" dirty="0">
                <a:solidFill>
                  <a:srgbClr val="8BBD3A"/>
                </a:solidFill>
              </a:rPr>
              <a:t>proximity to</a:t>
            </a:r>
            <a:r>
              <a:rPr lang="en-GB" dirty="0"/>
              <a:t>, </a:t>
            </a:r>
            <a:r>
              <a:rPr lang="en-GB" b="1" dirty="0">
                <a:solidFill>
                  <a:srgbClr val="8BBD3A"/>
                </a:solidFill>
              </a:rPr>
              <a:t>neighbourhood with</a:t>
            </a:r>
            <a:r>
              <a:rPr lang="en-GB" dirty="0"/>
              <a:t>, or </a:t>
            </a:r>
            <a:r>
              <a:rPr lang="en-GB" b="1" dirty="0">
                <a:solidFill>
                  <a:srgbClr val="8BBD3A"/>
                </a:solidFill>
              </a:rPr>
              <a:t>distance from </a:t>
            </a:r>
            <a:r>
              <a:rPr lang="en-GB" dirty="0"/>
              <a:t>each other, and also by their </a:t>
            </a:r>
            <a:r>
              <a:rPr lang="en-GB" b="1" dirty="0">
                <a:solidFill>
                  <a:srgbClr val="8BBD3A"/>
                </a:solidFill>
              </a:rPr>
              <a:t>relative position</a:t>
            </a:r>
            <a:r>
              <a:rPr lang="en-GB" dirty="0"/>
              <a:t>, above or below or yet in between, in the middle.” </a:t>
            </a:r>
            <a:r>
              <a:rPr lang="en-GB" sz="2200" dirty="0"/>
              <a:t>(Bourdieu, 1989: 16)</a:t>
            </a:r>
          </a:p>
          <a:p>
            <a:endParaRPr lang="en-GB" dirty="0"/>
          </a:p>
        </p:txBody>
      </p:sp>
      <p:sp>
        <p:nvSpPr>
          <p:cNvPr id="6" name="Title 4"/>
          <p:cNvSpPr>
            <a:spLocks noGrp="1"/>
          </p:cNvSpPr>
          <p:nvPr>
            <p:ph type="title"/>
          </p:nvPr>
        </p:nvSpPr>
        <p:spPr>
          <a:xfrm>
            <a:off x="1907704" y="764704"/>
            <a:ext cx="3168352" cy="1930524"/>
          </a:xfrm>
        </p:spPr>
        <p:txBody>
          <a:bodyPr/>
          <a:lstStyle/>
          <a:p>
            <a:r>
              <a:rPr lang="en-GB" dirty="0"/>
              <a:t>Theoretical approach: Fields of power</a:t>
            </a:r>
          </a:p>
        </p:txBody>
      </p:sp>
      <p:pic>
        <p:nvPicPr>
          <p:cNvPr id="3074" name="Picture 2" descr="Image result for pierre bourdieu"/>
          <p:cNvPicPr>
            <a:picLocks noChangeAspect="1" noChangeArrowheads="1"/>
          </p:cNvPicPr>
          <p:nvPr/>
        </p:nvPicPr>
        <p:blipFill rotWithShape="1">
          <a:blip r:embed="rId3">
            <a:extLst>
              <a:ext uri="{28A0092B-C50C-407E-A947-70E740481C1C}">
                <a14:useLocalDpi xmlns:a14="http://schemas.microsoft.com/office/drawing/2010/main" val="0"/>
              </a:ext>
            </a:extLst>
          </a:blip>
          <a:srcRect l="16380" r="16842"/>
          <a:stretch/>
        </p:blipFill>
        <p:spPr bwMode="auto">
          <a:xfrm>
            <a:off x="5059923" y="301216"/>
            <a:ext cx="3816424"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36" t="1307" r="-536" b="-1307"/>
          <a:stretch/>
        </p:blipFill>
        <p:spPr>
          <a:xfrm rot="5400000">
            <a:off x="-2772816" y="2664296"/>
            <a:ext cx="6912768" cy="1584176"/>
          </a:xfrm>
          <a:prstGeom prst="rect">
            <a:avLst/>
          </a:prstGeom>
        </p:spPr>
      </p:pic>
    </p:spTree>
    <p:extLst>
      <p:ext uri="{BB962C8B-B14F-4D97-AF65-F5344CB8AC3E}">
        <p14:creationId xmlns:p14="http://schemas.microsoft.com/office/powerpoint/2010/main" val="847239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CRM">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1341</TotalTime>
  <Words>1775</Words>
  <Application>Microsoft Office PowerPoint</Application>
  <PresentationFormat>On-screen Show (4:3)</PresentationFormat>
  <Paragraphs>136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Gill Sans MT</vt:lpstr>
      <vt:lpstr>Office Theme</vt:lpstr>
      <vt:lpstr>The micro-dynamics of power in focus group discussions with the South Sudanese diaspora in the UK</vt:lpstr>
      <vt:lpstr>Who are inclusive, participatory and emancipatory research methods for?</vt:lpstr>
      <vt:lpstr>Challenging assumptions about power in research</vt:lpstr>
      <vt:lpstr>Outline</vt:lpstr>
      <vt:lpstr>Interaction and power in focus group discussions</vt:lpstr>
      <vt:lpstr>PowerPoint Presentation</vt:lpstr>
      <vt:lpstr>PowerPoint Presentation</vt:lpstr>
      <vt:lpstr>PowerPoint Presentation</vt:lpstr>
      <vt:lpstr>Theoretical approach: Fields of power</vt:lpstr>
      <vt:lpstr>Fields of power</vt:lpstr>
      <vt:lpstr>Three aspects of fields:</vt:lpstr>
      <vt:lpstr>Defending, contesting and relinquishing the rules of the game</vt:lpstr>
      <vt:lpstr>PowerPoint Presentation</vt:lpstr>
      <vt:lpstr>Allowing space for power: facilitator control</vt:lpstr>
      <vt:lpstr>Negotiating the stakes of the game</vt:lpstr>
      <vt:lpstr>PowerPoint Presentation</vt:lpstr>
      <vt:lpstr>Negotiating the stakes of the game</vt:lpstr>
      <vt:lpstr>Allowing space for power: rethinking homogeneity</vt:lpstr>
      <vt:lpstr>Mobilising boundaries of the field</vt:lpstr>
      <vt:lpstr>Mobilising boundaries of the field</vt:lpstr>
      <vt:lpstr>Allowing space for power: positionality</vt:lpstr>
      <vt:lpstr>Conclusion</vt:lpstr>
      <vt:lpstr>PowerPoint Presentation</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Puustinen K.J.</dc:creator>
  <cp:lastModifiedBy>Ayrton R.E.</cp:lastModifiedBy>
  <cp:revision>109</cp:revision>
  <cp:lastPrinted>2019-06-20T13:49:45Z</cp:lastPrinted>
  <dcterms:created xsi:type="dcterms:W3CDTF">2014-10-20T14:24:53Z</dcterms:created>
  <dcterms:modified xsi:type="dcterms:W3CDTF">2019-07-04T06:45:33Z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-677384384</vt:i4>
  </property>
  <property fmtid="{D5CDD505-2E9C-101B-9397-08002B2CF9AE}" pid="3" name="_NewReviewCycle">
    <vt:lpwstr/>
  </property>
  <property fmtid="{D5CDD505-2E9C-101B-9397-08002B2CF9AE}" pid="4" name="_EmailSubject">
    <vt:lpwstr>new NCRM ppt template</vt:lpwstr>
  </property>
  <property fmtid="{D5CDD505-2E9C-101B-9397-08002B2CF9AE}" pid="5" name="_AuthorEmail">
    <vt:lpwstr>K.Puustinen@soton.ac.uk</vt:lpwstr>
  </property>
  <property fmtid="{D5CDD505-2E9C-101B-9397-08002B2CF9AE}" pid="6" name="_AuthorEmailDisplayName">
    <vt:lpwstr>Puustinen K.J.</vt:lpwstr>
  </property>
</Properties>
</file>