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51" r:id="rId3"/>
    <p:sldId id="532" r:id="rId4"/>
    <p:sldId id="562" r:id="rId5"/>
    <p:sldId id="563" r:id="rId6"/>
    <p:sldId id="558" r:id="rId7"/>
    <p:sldId id="516" r:id="rId8"/>
    <p:sldId id="565" r:id="rId9"/>
    <p:sldId id="539" r:id="rId10"/>
    <p:sldId id="564" r:id="rId11"/>
    <p:sldId id="560" r:id="rId12"/>
    <p:sldId id="528" r:id="rId13"/>
    <p:sldId id="566" r:id="rId14"/>
    <p:sldId id="534" r:id="rId15"/>
    <p:sldId id="561" r:id="rId16"/>
  </p:sldIdLst>
  <p:sldSz cx="9144000" cy="6858000" type="screen4x3"/>
  <p:notesSz cx="9906000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D0C"/>
    <a:srgbClr val="385E9D"/>
    <a:srgbClr val="78BE20"/>
    <a:srgbClr val="00A9CE"/>
    <a:srgbClr val="CE0058"/>
    <a:srgbClr val="B5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73" autoAdjust="0"/>
    <p:restoredTop sz="98837" autoAdjust="0"/>
  </p:normalViewPr>
  <p:slideViewPr>
    <p:cSldViewPr>
      <p:cViewPr varScale="1">
        <p:scale>
          <a:sx n="85" d="100"/>
          <a:sy n="85" d="100"/>
        </p:scale>
        <p:origin x="-1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2072" y="-104"/>
      </p:cViewPr>
      <p:guideLst>
        <p:guide orient="horz" pos="2144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7A252-E0C1-4479-B948-DFC424037687}" type="datetimeFigureOut">
              <a:rPr lang="en-GB" smtClean="0"/>
              <a:t>05/07/18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661B1-D05C-483D-B58F-94945D23623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34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18AFB-9A18-6541-8609-1552D1D67629}" type="datetimeFigureOut">
              <a:rPr lang="en-US" smtClean="0"/>
              <a:t>05/07/18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33420"/>
            <a:ext cx="792480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6D18-7A1A-E44C-8952-03A7CD08A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3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6D18-7A1A-E44C-8952-03A7CD08AA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1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43416"/>
          <a:stretch/>
        </p:blipFill>
        <p:spPr bwMode="auto">
          <a:xfrm>
            <a:off x="6516216" y="0"/>
            <a:ext cx="2627784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72808" cy="2420888"/>
          </a:xfrm>
        </p:spPr>
        <p:txBody>
          <a:bodyPr>
            <a:normAutofit/>
          </a:bodyPr>
          <a:lstStyle>
            <a:lvl1pPr algn="l">
              <a:defRPr sz="4400" b="0" i="0" baseline="0">
                <a:latin typeface="Arial" pitchFamily="34" charset="0"/>
              </a:defRPr>
            </a:lvl1pPr>
          </a:lstStyle>
          <a:p>
            <a:r>
              <a:rPr lang="en-US" dirty="0" smtClean="0"/>
              <a:t>Insert title here (44pt)</a:t>
            </a:r>
            <a:endParaRPr lang="en-GB" dirty="0"/>
          </a:p>
        </p:txBody>
      </p:sp>
      <p:pic>
        <p:nvPicPr>
          <p:cNvPr id="16" name="Picture 8" descr="I:\Publicity\OpenAccess\UKDataService\TestArea\UKDS_Logo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05264"/>
            <a:ext cx="1446667" cy="872868"/>
          </a:xfrm>
          <a:prstGeom prst="rect">
            <a:avLst/>
          </a:prstGeom>
          <a:noFill/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708920"/>
            <a:ext cx="4032448" cy="114840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4149725"/>
            <a:ext cx="3979863" cy="14398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latin typeface="Arial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643459"/>
            <a:ext cx="8229600" cy="5141168"/>
          </a:xfrm>
        </p:spPr>
        <p:txBody>
          <a:bodyPr/>
          <a:lstStyle>
            <a:lvl1pPr>
              <a:buClr>
                <a:schemeClr val="accent1"/>
              </a:buClr>
              <a:defRPr sz="2400" baseline="0">
                <a:latin typeface="Arial" pitchFamily="34" charset="0"/>
              </a:defRPr>
            </a:lvl1pPr>
            <a:lvl2pPr marL="742950" indent="-285750">
              <a:buClr>
                <a:schemeClr val="accent1"/>
              </a:buClr>
              <a:buFont typeface="Arial" pitchFamily="34" charset="0"/>
              <a:buChar char="•"/>
              <a:defRPr sz="2000" baseline="0">
                <a:latin typeface="Arial" pitchFamily="34" charset="0"/>
              </a:defRPr>
            </a:lvl2pPr>
            <a:lvl3pPr marL="1257300" indent="-342900">
              <a:buClr>
                <a:schemeClr val="accent1"/>
              </a:buClr>
              <a:buFont typeface="Arial" pitchFamily="34" charset="0"/>
              <a:buChar char="•"/>
              <a:defRPr sz="1800" baseline="0">
                <a:latin typeface="Arial" pitchFamily="34" charset="0"/>
              </a:defRPr>
            </a:lvl3pPr>
          </a:lstStyle>
          <a:p>
            <a:r>
              <a:rPr lang="en-GB" dirty="0" smtClean="0"/>
              <a:t>Bullet points are in sentence case (24pt </a:t>
            </a:r>
            <a:r>
              <a:rPr lang="en-GB" dirty="0" err="1" smtClean="0"/>
              <a:t>Museo</a:t>
            </a:r>
            <a:r>
              <a:rPr lang="en-GB" dirty="0" smtClean="0"/>
              <a:t> Sans)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88382"/>
          <a:stretch/>
        </p:blipFill>
        <p:spPr bwMode="auto">
          <a:xfrm>
            <a:off x="8604448" y="-1683568"/>
            <a:ext cx="539552" cy="6858000"/>
          </a:xfrm>
          <a:prstGeom prst="rect">
            <a:avLst/>
          </a:prstGeom>
          <a:noFill/>
        </p:spPr>
      </p:pic>
      <p:pic>
        <p:nvPicPr>
          <p:cNvPr id="8" name="Picture 2" descr="I:\Publicity\OpenAccess\UKDataService\Logos\UK_Data_Service_Logos\Web_Screen\Primary_logo\UKDS_Logo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1265137" cy="763339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1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588"/>
            <a:ext cx="262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544" y="2420888"/>
            <a:ext cx="5040313" cy="57606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Contact details: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8313" y="3213100"/>
            <a:ext cx="5040312" cy="576263"/>
          </a:xfrm>
        </p:spPr>
        <p:txBody>
          <a:bodyPr/>
          <a:lstStyle>
            <a:lvl1pPr marL="0" indent="0">
              <a:buNone/>
              <a:defRPr baseline="0">
                <a:latin typeface="Arial" pitchFamily="34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8313" y="4076700"/>
            <a:ext cx="5040312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1520" y="505779"/>
            <a:ext cx="59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itchFamily="34" charset="0"/>
              </a:rPr>
              <a:t>Questions</a:t>
            </a:r>
            <a:endParaRPr lang="en-GB" sz="3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1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EEFBBAD-C8FA-48BD-A508-1A92C9B4AB4D}" type="datetimeFigureOut">
              <a:rPr lang="en-GB" smtClean="0"/>
              <a:pPr/>
              <a:t>05/07/18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E005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E0058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E005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E0058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E0058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kdataservice.ac.uk/use-data/secondary-analysis/reusing-qualitative-data/reuse-article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dr.syr.edu/ati" TargetMode="External"/><Relationship Id="rId3" Type="http://schemas.openxmlformats.org/officeDocument/2006/relationships/hyperlink" Target="http://blog.ukdataservice.ac.uk/research-transparency-a-welcome-climb-or-a-slippery-slope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kri.org/funding/information-for-award-holders/data-policy/common-principles-on-data-policy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844824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000000"/>
                </a:solidFill>
              </a:rPr>
              <a:t>Show me the data: research reproducibility for qualitative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520" y="4365104"/>
            <a:ext cx="5328592" cy="10801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NCRM Research Methods Festival </a:t>
            </a:r>
          </a:p>
          <a:p>
            <a:r>
              <a:rPr lang="en-GB" dirty="0" smtClean="0"/>
              <a:t>University of Bath</a:t>
            </a:r>
          </a:p>
          <a:p>
            <a:r>
              <a:rPr lang="en-GB" dirty="0" smtClean="0"/>
              <a:t>Thursday </a:t>
            </a:r>
            <a:r>
              <a:rPr lang="en-GB" dirty="0"/>
              <a:t>5th July, 11:15 - </a:t>
            </a:r>
            <a:r>
              <a:rPr lang="en-GB" dirty="0" smtClean="0"/>
              <a:t>12:45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3528" y="2708920"/>
            <a:ext cx="5472608" cy="1148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Louise Corti</a:t>
            </a:r>
          </a:p>
          <a:p>
            <a:r>
              <a:rPr lang="en-GB" dirty="0" smtClean="0"/>
              <a:t>Director, Collections </a:t>
            </a:r>
            <a:r>
              <a:rPr lang="en-GB" dirty="0" smtClean="0"/>
              <a:t>Development and Data </a:t>
            </a:r>
            <a:r>
              <a:rPr lang="en-GB" dirty="0" smtClean="0"/>
              <a:t>Publishing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2245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008112"/>
          </a:xfrm>
        </p:spPr>
        <p:txBody>
          <a:bodyPr>
            <a:normAutofit/>
          </a:bodyPr>
          <a:lstStyle/>
          <a:p>
            <a:r>
              <a:rPr lang="en-US" sz="3400" dirty="0"/>
              <a:t>P</a:t>
            </a:r>
            <a:r>
              <a:rPr lang="en-US" sz="3400" dirty="0" smtClean="0"/>
              <a:t>roviding research context – through data?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136904" cy="518457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Research Data </a:t>
            </a:r>
            <a:r>
              <a:rPr lang="en-GB" dirty="0">
                <a:solidFill>
                  <a:schemeClr val="accent1"/>
                </a:solidFill>
              </a:rPr>
              <a:t>P</a:t>
            </a:r>
            <a:r>
              <a:rPr lang="en-GB" dirty="0" smtClean="0">
                <a:solidFill>
                  <a:schemeClr val="accent1"/>
                </a:solidFill>
              </a:rPr>
              <a:t>olicy </a:t>
            </a:r>
            <a:r>
              <a:rPr lang="en-GB" dirty="0" smtClean="0"/>
              <a:t>in place in UK since 1995</a:t>
            </a:r>
          </a:p>
          <a:p>
            <a:pPr lvl="1"/>
            <a:r>
              <a:rPr lang="en-GB" sz="2400" dirty="0"/>
              <a:t>People share what they feel they ‘can’ </a:t>
            </a:r>
            <a:r>
              <a:rPr lang="en-GB" sz="2400" dirty="0" smtClean="0"/>
              <a:t>share</a:t>
            </a:r>
          </a:p>
          <a:p>
            <a:pPr lvl="1"/>
            <a:r>
              <a:rPr lang="en-GB" sz="2400" dirty="0" smtClean="0"/>
              <a:t>Hard </a:t>
            </a:r>
            <a:r>
              <a:rPr lang="en-GB" sz="2400" dirty="0"/>
              <a:t>to </a:t>
            </a:r>
            <a:r>
              <a:rPr lang="en-GB" sz="2400" dirty="0" smtClean="0"/>
              <a:t>see exactly </a:t>
            </a:r>
            <a:r>
              <a:rPr lang="en-GB" sz="2400" dirty="0"/>
              <a:t>what </a:t>
            </a:r>
            <a:r>
              <a:rPr lang="en-GB" sz="2400" dirty="0" smtClean="0"/>
              <a:t>data were created, what methods were used and what fieldwork represented the research</a:t>
            </a:r>
            <a:endParaRPr lang="en-GB" sz="2400" dirty="0"/>
          </a:p>
          <a:p>
            <a:r>
              <a:rPr lang="en-GB" dirty="0" smtClean="0"/>
              <a:t>Evidence base: </a:t>
            </a:r>
            <a:r>
              <a:rPr lang="en-GB" dirty="0"/>
              <a:t>1000 </a:t>
            </a:r>
            <a:r>
              <a:rPr lang="en-GB" dirty="0" smtClean="0">
                <a:solidFill>
                  <a:schemeClr val="accent3"/>
                </a:solidFill>
              </a:rPr>
              <a:t>qualitative </a:t>
            </a:r>
            <a:r>
              <a:rPr lang="en-GB" dirty="0">
                <a:solidFill>
                  <a:schemeClr val="accent3"/>
                </a:solidFill>
              </a:rPr>
              <a:t>data collections </a:t>
            </a:r>
            <a:r>
              <a:rPr lang="en-GB" dirty="0" smtClean="0"/>
              <a:t>shared</a:t>
            </a:r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Context </a:t>
            </a:r>
            <a:r>
              <a:rPr lang="en-GB" dirty="0">
                <a:solidFill>
                  <a:schemeClr val="accent2"/>
                </a:solidFill>
              </a:rPr>
              <a:t>debate </a:t>
            </a:r>
            <a:r>
              <a:rPr lang="en-GB" dirty="0"/>
              <a:t>about reusing data in sociology dating back to </a:t>
            </a:r>
            <a:r>
              <a:rPr lang="en-GB" dirty="0" smtClean="0"/>
              <a:t>1995 (</a:t>
            </a:r>
            <a:r>
              <a:rPr lang="en-GB" dirty="0" smtClean="0">
                <a:solidFill>
                  <a:schemeClr val="accent4"/>
                </a:solidFill>
              </a:rPr>
              <a:t>UK Qualidata</a:t>
            </a:r>
            <a:r>
              <a:rPr lang="en-GB" dirty="0" smtClean="0"/>
              <a:t>). </a:t>
            </a:r>
            <a:r>
              <a:rPr lang="en-GB" dirty="0" smtClean="0">
                <a:hlinkClick r:id="rId2"/>
              </a:rPr>
              <a:t>Literature</a:t>
            </a:r>
            <a:endParaRPr lang="en-GB" dirty="0" smtClean="0"/>
          </a:p>
          <a:p>
            <a:r>
              <a:rPr lang="en-GB" dirty="0" smtClean="0"/>
              <a:t>Guidance on how to </a:t>
            </a:r>
            <a:r>
              <a:rPr lang="en-GB" dirty="0" smtClean="0">
                <a:solidFill>
                  <a:schemeClr val="tx2"/>
                </a:solidFill>
              </a:rPr>
              <a:t>‘do’ context</a:t>
            </a:r>
          </a:p>
          <a:p>
            <a:r>
              <a:rPr lang="en-GB" dirty="0" smtClean="0"/>
              <a:t>Lots </a:t>
            </a:r>
            <a:r>
              <a:rPr lang="en-GB" dirty="0"/>
              <a:t>to learn from historians on </a:t>
            </a:r>
            <a:r>
              <a:rPr lang="en-GB" dirty="0">
                <a:solidFill>
                  <a:srgbClr val="008000"/>
                </a:solidFill>
              </a:rPr>
              <a:t>methods for assessing provenance </a:t>
            </a:r>
            <a:r>
              <a:rPr lang="en-GB" dirty="0" smtClean="0">
                <a:solidFill>
                  <a:schemeClr val="accent4"/>
                </a:solidFill>
              </a:rPr>
              <a:t>and assessing value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of a data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00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Data Paper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Provides a good link </a:t>
            </a:r>
            <a:r>
              <a:rPr lang="en-GB" sz="2800" dirty="0"/>
              <a:t>between a </a:t>
            </a:r>
            <a:r>
              <a:rPr lang="en-GB" sz="2800" dirty="0">
                <a:solidFill>
                  <a:schemeClr val="accent2"/>
                </a:solidFill>
              </a:rPr>
              <a:t>published paper </a:t>
            </a:r>
            <a:r>
              <a:rPr lang="en-GB" sz="2800" dirty="0"/>
              <a:t>and </a:t>
            </a:r>
            <a:r>
              <a:rPr lang="en-GB" sz="2800" dirty="0">
                <a:solidFill>
                  <a:schemeClr val="accent1"/>
                </a:solidFill>
              </a:rPr>
              <a:t>underlying data sources </a:t>
            </a:r>
            <a:r>
              <a:rPr lang="en-GB" sz="2800" dirty="0"/>
              <a:t>and the </a:t>
            </a:r>
            <a:r>
              <a:rPr lang="en-GB" sz="2800" dirty="0">
                <a:solidFill>
                  <a:srgbClr val="00B050"/>
                </a:solidFill>
              </a:rPr>
              <a:t>methods narrative</a:t>
            </a:r>
          </a:p>
          <a:p>
            <a:endParaRPr lang="en-GB" dirty="0"/>
          </a:p>
        </p:txBody>
      </p:sp>
      <p:pic>
        <p:nvPicPr>
          <p:cNvPr id="5" name="Picture 4" descr="Screen Shot 2018-06-29 at 10.23.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7760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1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‘Analytic’ transparency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896544"/>
          </a:xfrm>
        </p:spPr>
        <p:txBody>
          <a:bodyPr>
            <a:noAutofit/>
          </a:bodyPr>
          <a:lstStyle/>
          <a:p>
            <a:r>
              <a:rPr lang="en-GB" sz="2600" dirty="0" smtClean="0"/>
              <a:t>Linking a </a:t>
            </a:r>
            <a:r>
              <a:rPr lang="en-GB" sz="2600" dirty="0" smtClean="0">
                <a:solidFill>
                  <a:srgbClr val="00B050"/>
                </a:solidFill>
              </a:rPr>
              <a:t>claim </a:t>
            </a:r>
            <a:r>
              <a:rPr lang="en-GB" sz="2600" dirty="0" smtClean="0"/>
              <a:t>to a </a:t>
            </a:r>
            <a:r>
              <a:rPr lang="en-GB" sz="2600" dirty="0" smtClean="0">
                <a:solidFill>
                  <a:schemeClr val="accent1"/>
                </a:solidFill>
              </a:rPr>
              <a:t>data source(s)</a:t>
            </a:r>
          </a:p>
          <a:p>
            <a:r>
              <a:rPr lang="en-GB" sz="2600" dirty="0" smtClean="0">
                <a:hlinkClick r:id="rId2"/>
              </a:rPr>
              <a:t>Annotation for Transparency Initiative (ATI)</a:t>
            </a:r>
            <a:r>
              <a:rPr lang="en-GB" sz="2600" dirty="0" smtClean="0"/>
              <a:t>)</a:t>
            </a:r>
          </a:p>
          <a:p>
            <a:pPr marL="457200" lvl="1" indent="0">
              <a:buNone/>
            </a:pPr>
            <a:r>
              <a:rPr lang="en-GB" sz="2400" dirty="0" smtClean="0"/>
              <a:t>	</a:t>
            </a:r>
            <a:r>
              <a:rPr lang="en-GB" sz="2400" i="1" dirty="0" smtClean="0"/>
              <a:t>‘facilitates transparency in qualitative research by 	allowing scholars to ‘annotate’ specific passages in 	an article. Annotations amplify</a:t>
            </a:r>
            <a:r>
              <a:rPr lang="en-GB" sz="2400" i="1" dirty="0"/>
              <a:t> </a:t>
            </a:r>
            <a:r>
              <a:rPr lang="en-GB" sz="2400" i="1" dirty="0" smtClean="0"/>
              <a:t>the text and include 	a link to one or more data sources underlying a 	claim; data sources are housed in a repository</a:t>
            </a:r>
          </a:p>
          <a:p>
            <a:r>
              <a:rPr lang="en-GB" sz="2600" dirty="0"/>
              <a:t>A challenge for qualitative </a:t>
            </a:r>
            <a:r>
              <a:rPr lang="en-GB" sz="2600" dirty="0" smtClean="0"/>
              <a:t>research</a:t>
            </a:r>
          </a:p>
          <a:p>
            <a:pPr lvl="1"/>
            <a:r>
              <a:rPr lang="en-GB" sz="2400" dirty="0" smtClean="0"/>
              <a:t>not </a:t>
            </a:r>
            <a:r>
              <a:rPr lang="en-GB" sz="2400" dirty="0"/>
              <a:t>simple running </a:t>
            </a:r>
            <a:r>
              <a:rPr lang="en-GB" sz="2400" dirty="0" smtClean="0"/>
              <a:t>code</a:t>
            </a:r>
          </a:p>
          <a:p>
            <a:pPr lvl="1"/>
            <a:r>
              <a:rPr lang="en-GB" sz="2400" dirty="0"/>
              <a:t>a</a:t>
            </a:r>
            <a:r>
              <a:rPr lang="en-GB" sz="2400" dirty="0" smtClean="0"/>
              <a:t>ssumptions </a:t>
            </a:r>
            <a:r>
              <a:rPr lang="en-GB" sz="2400" dirty="0" smtClean="0"/>
              <a:t>about the sources (e.g. historical memo)</a:t>
            </a:r>
          </a:p>
          <a:p>
            <a:r>
              <a:rPr lang="en-GB" sz="2600" dirty="0" smtClean="0"/>
              <a:t>But, </a:t>
            </a:r>
            <a:r>
              <a:rPr lang="en-GB" sz="2600" dirty="0" smtClean="0">
                <a:hlinkClick r:id="rId3"/>
              </a:rPr>
              <a:t>a slippery slope</a:t>
            </a:r>
            <a:r>
              <a:rPr lang="en-GB" sz="2600" dirty="0" smtClean="0"/>
              <a:t>?…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76004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7488833" cy="3369717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 smtClean="0">
                <a:solidFill>
                  <a:srgbClr val="008000"/>
                </a:solidFill>
              </a:rPr>
              <a:t>We are here to debate </a:t>
            </a:r>
            <a:r>
              <a:rPr lang="en-GB" sz="3200" dirty="0">
                <a:solidFill>
                  <a:srgbClr val="008000"/>
                </a:solidFill>
              </a:rPr>
              <a:t>‘reproducibility’ approaches, </a:t>
            </a:r>
            <a:r>
              <a:rPr lang="en-GB" sz="3200" dirty="0" smtClean="0">
                <a:solidFill>
                  <a:srgbClr val="008000"/>
                </a:solidFill>
              </a:rPr>
              <a:t>issues, </a:t>
            </a:r>
            <a:r>
              <a:rPr lang="en-GB" sz="3200" dirty="0">
                <a:solidFill>
                  <a:srgbClr val="008000"/>
                </a:solidFill>
              </a:rPr>
              <a:t>and what </a:t>
            </a:r>
            <a:r>
              <a:rPr lang="en-GB" sz="3200" dirty="0" smtClean="0">
                <a:solidFill>
                  <a:srgbClr val="008000"/>
                </a:solidFill>
              </a:rPr>
              <a:t>standards for ‘process transparency’ might </a:t>
            </a:r>
            <a:r>
              <a:rPr lang="en-GB" sz="3200" dirty="0">
                <a:solidFill>
                  <a:srgbClr val="008000"/>
                </a:solidFill>
              </a:rPr>
              <a:t>look </a:t>
            </a:r>
            <a:r>
              <a:rPr lang="en-GB" sz="3200" dirty="0" smtClean="0">
                <a:solidFill>
                  <a:srgbClr val="008000"/>
                </a:solidFill>
              </a:rPr>
              <a:t>like for qualitative research</a:t>
            </a:r>
            <a:endParaRPr lang="en-GB" sz="3200" dirty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2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752528"/>
          </a:xfrm>
        </p:spPr>
        <p:txBody>
          <a:bodyPr>
            <a:normAutofit fontScale="92500"/>
          </a:bodyPr>
          <a:lstStyle/>
          <a:p>
            <a:pPr lvl="0"/>
            <a:r>
              <a:rPr lang="en-GB" sz="2600" dirty="0" smtClean="0"/>
              <a:t>How can we </a:t>
            </a:r>
            <a:r>
              <a:rPr lang="en-GB" sz="2600" dirty="0" smtClean="0">
                <a:solidFill>
                  <a:srgbClr val="008000"/>
                </a:solidFill>
              </a:rPr>
              <a:t>respond positively </a:t>
            </a:r>
            <a:r>
              <a:rPr lang="en-GB" sz="2600" dirty="0" smtClean="0"/>
              <a:t>to transparency calls?</a:t>
            </a:r>
          </a:p>
          <a:p>
            <a:pPr lvl="0"/>
            <a:endParaRPr lang="en-GB" sz="2600" dirty="0"/>
          </a:p>
          <a:p>
            <a:pPr lvl="0"/>
            <a:r>
              <a:rPr lang="en-GB" sz="2600" dirty="0" smtClean="0"/>
              <a:t>What is the ‘</a:t>
            </a:r>
            <a:r>
              <a:rPr lang="en-GB" sz="2600" dirty="0" smtClean="0">
                <a:solidFill>
                  <a:srgbClr val="C0504D"/>
                </a:solidFill>
              </a:rPr>
              <a:t>evidence’ </a:t>
            </a:r>
            <a:r>
              <a:rPr lang="en-GB" sz="2600" dirty="0" smtClean="0"/>
              <a:t>and where should it sit?</a:t>
            </a:r>
          </a:p>
          <a:p>
            <a:pPr lvl="0"/>
            <a:endParaRPr lang="en-GB" sz="2600" dirty="0" smtClean="0"/>
          </a:p>
          <a:p>
            <a:pPr lvl="0"/>
            <a:r>
              <a:rPr lang="en-GB" sz="2600" dirty="0"/>
              <a:t>What are some of the </a:t>
            </a:r>
            <a:r>
              <a:rPr lang="en-GB" sz="2600" dirty="0" smtClean="0">
                <a:solidFill>
                  <a:schemeClr val="accent1"/>
                </a:solidFill>
              </a:rPr>
              <a:t>issues and challenges</a:t>
            </a:r>
            <a:r>
              <a:rPr lang="en-GB" sz="2600" dirty="0" smtClean="0"/>
              <a:t>?</a:t>
            </a:r>
            <a:endParaRPr lang="en-GB" sz="2600" dirty="0"/>
          </a:p>
          <a:p>
            <a:pPr lvl="0"/>
            <a:endParaRPr lang="en-GB" sz="2600" dirty="0"/>
          </a:p>
          <a:p>
            <a:pPr lvl="0"/>
            <a:r>
              <a:rPr lang="en-GB" sz="2600" dirty="0" smtClean="0"/>
              <a:t>How do publishing outlets – </a:t>
            </a:r>
            <a:r>
              <a:rPr lang="en-GB" sz="2600" dirty="0" smtClean="0">
                <a:solidFill>
                  <a:schemeClr val="accent4"/>
                </a:solidFill>
              </a:rPr>
              <a:t>journals and data archives </a:t>
            </a:r>
            <a:r>
              <a:rPr lang="en-GB" sz="2600" dirty="0" smtClean="0"/>
              <a:t>work together to solve this?</a:t>
            </a:r>
          </a:p>
          <a:p>
            <a:pPr lvl="0"/>
            <a:endParaRPr lang="en-GB" sz="2600" dirty="0"/>
          </a:p>
          <a:p>
            <a:pPr lvl="0"/>
            <a:r>
              <a:rPr lang="en-GB" sz="2600" dirty="0" smtClean="0"/>
              <a:t>What </a:t>
            </a:r>
            <a:r>
              <a:rPr lang="en-GB" sz="2600" dirty="0" smtClean="0">
                <a:solidFill>
                  <a:schemeClr val="tx2"/>
                </a:solidFill>
              </a:rPr>
              <a:t>advocacy and training </a:t>
            </a:r>
            <a:r>
              <a:rPr lang="en-GB" sz="2600" dirty="0" smtClean="0"/>
              <a:t>do we need and when should it start?</a:t>
            </a:r>
            <a:endParaRPr lang="en-GB" sz="2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24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 smtClean="0"/>
              <a:t>Our speakers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80920" cy="54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8000"/>
                </a:solidFill>
              </a:rPr>
              <a:t>Dr. Nicole Janz, Assistant </a:t>
            </a:r>
            <a:r>
              <a:rPr lang="en-GB" dirty="0">
                <a:solidFill>
                  <a:srgbClr val="008000"/>
                </a:solidFill>
              </a:rPr>
              <a:t>Professor in International </a:t>
            </a:r>
            <a:r>
              <a:rPr lang="en-GB" dirty="0" smtClean="0">
                <a:solidFill>
                  <a:srgbClr val="008000"/>
                </a:solidFill>
              </a:rPr>
              <a:t>Relations, The </a:t>
            </a:r>
            <a:r>
              <a:rPr lang="en-GB" dirty="0">
                <a:solidFill>
                  <a:srgbClr val="008000"/>
                </a:solidFill>
              </a:rPr>
              <a:t>University of </a:t>
            </a:r>
            <a:r>
              <a:rPr lang="en-GB" dirty="0" smtClean="0">
                <a:solidFill>
                  <a:srgbClr val="008000"/>
                </a:solidFill>
              </a:rPr>
              <a:t>Nottingham @polscireplicate</a:t>
            </a:r>
            <a:endParaRPr lang="en-GB" dirty="0">
              <a:solidFill>
                <a:srgbClr val="008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200" dirty="0" smtClean="0"/>
              <a:t>Learning how to do research reproducibility in political science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Prof</a:t>
            </a:r>
            <a:r>
              <a:rPr lang="en-GB" dirty="0">
                <a:solidFill>
                  <a:schemeClr val="accent1"/>
                </a:solidFill>
              </a:rPr>
              <a:t>. Sarah </a:t>
            </a:r>
            <a:r>
              <a:rPr lang="en-GB" dirty="0" smtClean="0">
                <a:solidFill>
                  <a:schemeClr val="accent1"/>
                </a:solidFill>
              </a:rPr>
              <a:t>Nettleton, Department </a:t>
            </a:r>
            <a:r>
              <a:rPr lang="en-GB" dirty="0">
                <a:solidFill>
                  <a:schemeClr val="accent1"/>
                </a:solidFill>
              </a:rPr>
              <a:t>of </a:t>
            </a:r>
            <a:r>
              <a:rPr lang="en-GB" dirty="0" smtClean="0">
                <a:solidFill>
                  <a:schemeClr val="accent1"/>
                </a:solidFill>
              </a:rPr>
              <a:t>Sociology, University </a:t>
            </a:r>
            <a:r>
              <a:rPr lang="en-GB" dirty="0">
                <a:solidFill>
                  <a:schemeClr val="accent1"/>
                </a:solidFill>
              </a:rPr>
              <a:t>of </a:t>
            </a:r>
            <a:r>
              <a:rPr lang="en-GB" dirty="0" smtClean="0">
                <a:solidFill>
                  <a:schemeClr val="accent1"/>
                </a:solidFill>
              </a:rPr>
              <a:t>York</a:t>
            </a:r>
            <a:endParaRPr lang="en-GB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GB" sz="2200" dirty="0" smtClean="0"/>
              <a:t>Crisis </a:t>
            </a:r>
            <a:r>
              <a:rPr lang="en-GB" sz="2200" dirty="0"/>
              <a:t>what Crisis? Can qualitative data archiving enhance </a:t>
            </a:r>
            <a:r>
              <a:rPr lang="en-GB" sz="2200" dirty="0" smtClean="0"/>
              <a:t>transparency</a:t>
            </a:r>
            <a:r>
              <a:rPr lang="en-GB" sz="2200" dirty="0"/>
              <a:t>? 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chemeClr val="accent4"/>
                </a:solidFill>
              </a:rPr>
              <a:t>Maureen Haaker, Senior User Support Officer, UK Data Service </a:t>
            </a:r>
            <a:r>
              <a:rPr lang="en-GB" dirty="0">
                <a:solidFill>
                  <a:schemeClr val="accent4"/>
                </a:solidFill>
              </a:rPr>
              <a:t>@mahaake</a:t>
            </a:r>
          </a:p>
          <a:p>
            <a:pPr lvl="1">
              <a:lnSpc>
                <a:spcPct val="110000"/>
              </a:lnSpc>
            </a:pPr>
            <a:r>
              <a:rPr lang="en-GB" sz="2200" dirty="0"/>
              <a:t>S</a:t>
            </a:r>
            <a:r>
              <a:rPr lang="en-GB" sz="2200" dirty="0" smtClean="0"/>
              <a:t>ome practical protocols for</a:t>
            </a:r>
            <a:r>
              <a:rPr lang="en-GB" sz="2200" dirty="0"/>
              <a:t> </a:t>
            </a:r>
            <a:r>
              <a:rPr lang="en-GB" sz="2200" dirty="0" smtClean="0"/>
              <a:t>transparency</a:t>
            </a:r>
            <a:r>
              <a:rPr lang="en-GB" sz="2200" dirty="0"/>
              <a:t> </a:t>
            </a:r>
            <a:r>
              <a:rPr lang="en-GB" sz="2200" dirty="0" smtClean="0"/>
              <a:t>for</a:t>
            </a:r>
            <a:r>
              <a:rPr lang="en-GB" sz="2200" dirty="0"/>
              <a:t> </a:t>
            </a:r>
            <a:r>
              <a:rPr lang="en-GB" sz="2200" dirty="0" smtClean="0"/>
              <a:t>qualitative</a:t>
            </a:r>
            <a:r>
              <a:rPr lang="en-GB" sz="2200" dirty="0"/>
              <a:t> </a:t>
            </a:r>
            <a:r>
              <a:rPr lang="en-GB" sz="2200" dirty="0" smtClean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77537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Tweeting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" y="2276871"/>
            <a:ext cx="8229600" cy="4507755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3200" dirty="0" smtClean="0">
                <a:solidFill>
                  <a:srgbClr val="8064A2"/>
                </a:solidFill>
              </a:rPr>
              <a:t>#RMF18</a:t>
            </a:r>
          </a:p>
          <a:p>
            <a:pPr marL="400050" lvl="1" indent="0">
              <a:buNone/>
            </a:pPr>
            <a:r>
              <a:rPr lang="en-GB" sz="3200" dirty="0">
                <a:solidFill>
                  <a:srgbClr val="8064A2"/>
                </a:solidFill>
              </a:rPr>
              <a:t>#</a:t>
            </a:r>
            <a:r>
              <a:rPr lang="en-GB" sz="3200" dirty="0" smtClean="0">
                <a:solidFill>
                  <a:srgbClr val="8064A2"/>
                </a:solidFill>
              </a:rPr>
              <a:t>reproducibility</a:t>
            </a:r>
          </a:p>
          <a:p>
            <a:pPr marL="400050" lvl="1" indent="0">
              <a:buNone/>
            </a:pPr>
            <a:r>
              <a:rPr lang="en-GB" sz="3200" dirty="0" smtClean="0">
                <a:solidFill>
                  <a:srgbClr val="8064A2"/>
                </a:solidFill>
              </a:rPr>
              <a:t>#qualidata</a:t>
            </a:r>
          </a:p>
          <a:p>
            <a:pPr marL="400050" lvl="1" indent="0">
              <a:buNone/>
            </a:pPr>
            <a:r>
              <a:rPr lang="en-GB" sz="3200" dirty="0" smtClean="0">
                <a:solidFill>
                  <a:srgbClr val="8064A2"/>
                </a:solidFill>
              </a:rPr>
              <a:t>#IDocumentMyData</a:t>
            </a:r>
          </a:p>
          <a:p>
            <a:pPr marL="400050" lvl="1" indent="0">
              <a:buNone/>
            </a:pPr>
            <a:r>
              <a:rPr lang="en-GB" sz="3200" dirty="0" smtClean="0">
                <a:solidFill>
                  <a:srgbClr val="8064A2"/>
                </a:solidFill>
              </a:rPr>
              <a:t>@UKDSRDM</a:t>
            </a:r>
            <a:endParaRPr lang="en-GB" sz="3200" dirty="0">
              <a:solidFill>
                <a:srgbClr val="8064A2"/>
              </a:solidFill>
            </a:endParaRPr>
          </a:p>
          <a:p>
            <a:pPr lvl="1"/>
            <a:endParaRPr lang="en-GB" sz="3200" dirty="0">
              <a:solidFill>
                <a:srgbClr val="80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debate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71576"/>
            <a:ext cx="8280920" cy="50257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In quantitative methods, reproducibility is held as the </a:t>
            </a:r>
            <a:r>
              <a:rPr lang="en-GB" dirty="0">
                <a:solidFill>
                  <a:srgbClr val="F0CD0C"/>
                </a:solidFill>
              </a:rPr>
              <a:t>gold standard </a:t>
            </a:r>
            <a:r>
              <a:rPr lang="en-GB" dirty="0"/>
              <a:t>for demonstrating research </a:t>
            </a:r>
            <a:r>
              <a:rPr lang="en-GB" dirty="0" smtClean="0"/>
              <a:t>integrity</a:t>
            </a:r>
          </a:p>
          <a:p>
            <a:pPr>
              <a:lnSpc>
                <a:spcPct val="110000"/>
              </a:lnSpc>
            </a:pPr>
            <a:r>
              <a:rPr lang="en-GB" dirty="0" smtClean="0"/>
              <a:t>Threats </a:t>
            </a:r>
            <a:r>
              <a:rPr lang="en-GB" dirty="0"/>
              <a:t>to scientific integrity, such as fabrication of data and results have </a:t>
            </a:r>
            <a:r>
              <a:rPr lang="en-GB" dirty="0" smtClean="0"/>
              <a:t>led to </a:t>
            </a:r>
            <a:r>
              <a:rPr lang="en-GB" dirty="0"/>
              <a:t>some journals now requiring </a:t>
            </a:r>
            <a:r>
              <a:rPr lang="en-GB" dirty="0">
                <a:solidFill>
                  <a:schemeClr val="accent2"/>
                </a:solidFill>
              </a:rPr>
              <a:t>data, syntax and prior registration of hypotheses </a:t>
            </a:r>
            <a:r>
              <a:rPr lang="en-GB" dirty="0"/>
              <a:t>to be made available as part of the peer-</a:t>
            </a:r>
            <a:r>
              <a:rPr lang="en-GB" dirty="0" smtClean="0"/>
              <a:t>review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8000"/>
                </a:solidFill>
              </a:rPr>
              <a:t>The ‘reproducibility’ of </a:t>
            </a:r>
            <a:r>
              <a:rPr lang="en-GB" dirty="0">
                <a:solidFill>
                  <a:srgbClr val="008000"/>
                </a:solidFill>
              </a:rPr>
              <a:t>q</a:t>
            </a:r>
            <a:r>
              <a:rPr lang="en-GB" dirty="0" smtClean="0">
                <a:solidFill>
                  <a:srgbClr val="008000"/>
                </a:solidFill>
              </a:rPr>
              <a:t>ualitative </a:t>
            </a:r>
            <a:r>
              <a:rPr lang="en-GB" dirty="0">
                <a:solidFill>
                  <a:srgbClr val="008000"/>
                </a:solidFill>
              </a:rPr>
              <a:t>research </a:t>
            </a:r>
            <a:r>
              <a:rPr lang="en-GB" dirty="0" smtClean="0"/>
              <a:t>has been questioned but has also been </a:t>
            </a:r>
            <a:r>
              <a:rPr lang="en-GB" dirty="0"/>
              <a:t>protected from the recent transparency agenda. But for how long? </a:t>
            </a:r>
            <a:endParaRPr lang="en-GB" dirty="0" smtClean="0"/>
          </a:p>
          <a:p>
            <a:pPr>
              <a:lnSpc>
                <a:spcPct val="110000"/>
              </a:lnSpc>
            </a:pPr>
            <a:r>
              <a:rPr lang="en-GB" dirty="0" smtClean="0"/>
              <a:t>What </a:t>
            </a:r>
            <a:r>
              <a:rPr lang="en-GB" dirty="0"/>
              <a:t>if journals </a:t>
            </a:r>
            <a:r>
              <a:rPr lang="en-GB" dirty="0" smtClean="0"/>
              <a:t>begin to mandate </a:t>
            </a:r>
            <a:r>
              <a:rPr lang="en-GB" dirty="0"/>
              <a:t>the </a:t>
            </a:r>
            <a:r>
              <a:rPr lang="en-GB" dirty="0">
                <a:solidFill>
                  <a:schemeClr val="accent4"/>
                </a:solidFill>
              </a:rPr>
              <a:t>sharing of data and analysis</a:t>
            </a:r>
            <a:r>
              <a:rPr lang="en-GB" dirty="0"/>
              <a:t> for qualitative research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36104"/>
          </a:xfrm>
        </p:spPr>
        <p:txBody>
          <a:bodyPr/>
          <a:lstStyle/>
          <a:p>
            <a:r>
              <a:rPr lang="en-US" dirty="0"/>
              <a:t>International transparency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US" dirty="0"/>
              <a:t>Increasing drive for openness and sharing – </a:t>
            </a:r>
            <a:r>
              <a:rPr lang="en-US" dirty="0">
                <a:solidFill>
                  <a:srgbClr val="4F81BD"/>
                </a:solidFill>
              </a:rPr>
              <a:t>value and </a:t>
            </a:r>
            <a:r>
              <a:rPr lang="en-US" dirty="0" smtClean="0">
                <a:solidFill>
                  <a:srgbClr val="4F81BD"/>
                </a:solidFill>
              </a:rPr>
              <a:t>transparency</a:t>
            </a:r>
          </a:p>
          <a:p>
            <a:pPr>
              <a:lnSpc>
                <a:spcPct val="120000"/>
              </a:lnSpc>
              <a:buClr>
                <a:schemeClr val="accent1"/>
              </a:buClr>
            </a:pPr>
            <a:r>
              <a:rPr lang="en-GB" dirty="0" smtClean="0"/>
              <a:t>Funders</a:t>
            </a:r>
            <a:r>
              <a:rPr lang="en-GB" dirty="0"/>
              <a:t>, </a:t>
            </a:r>
            <a:r>
              <a:rPr lang="en-GB" dirty="0" smtClean="0"/>
              <a:t>Professional </a:t>
            </a:r>
            <a:r>
              <a:rPr lang="en-GB" dirty="0"/>
              <a:t>Societies and Journals </a:t>
            </a:r>
            <a:r>
              <a:rPr lang="en-GB" dirty="0" smtClean="0"/>
              <a:t>driving </a:t>
            </a:r>
            <a:r>
              <a:rPr lang="en-GB" dirty="0" smtClean="0">
                <a:solidFill>
                  <a:schemeClr val="accent4"/>
                </a:solidFill>
              </a:rPr>
              <a:t>open research mandates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Data sharing: </a:t>
            </a:r>
            <a:r>
              <a:rPr lang="en-GB" dirty="0" smtClean="0">
                <a:hlinkClick r:id="rId2"/>
              </a:rPr>
              <a:t>RCUK </a:t>
            </a:r>
            <a:r>
              <a:rPr lang="en-GB" dirty="0">
                <a:hlinkClick r:id="rId2"/>
              </a:rPr>
              <a:t>Common Principles on Data </a:t>
            </a:r>
            <a:r>
              <a:rPr lang="en-GB" dirty="0" smtClean="0">
                <a:hlinkClick r:id="rId2"/>
              </a:rPr>
              <a:t>Policy</a:t>
            </a:r>
            <a:endParaRPr lang="en-GB" dirty="0" smtClean="0"/>
          </a:p>
          <a:p>
            <a:pPr marL="342900" lvl="1" indent="-342900">
              <a:lnSpc>
                <a:spcPct val="120000"/>
              </a:lnSpc>
            </a:pPr>
            <a:r>
              <a:rPr lang="en-GB" sz="2400" dirty="0" smtClean="0"/>
              <a:t>UK Parliamentary Science and Technology Committee Inquiry on </a:t>
            </a:r>
            <a:r>
              <a:rPr lang="en-GB" sz="2400" dirty="0" smtClean="0">
                <a:solidFill>
                  <a:srgbClr val="008000"/>
                </a:solidFill>
              </a:rPr>
              <a:t>Research Integrity </a:t>
            </a:r>
            <a:r>
              <a:rPr lang="en-GB" sz="2400" dirty="0" smtClean="0"/>
              <a:t>- so-called 'crisis in reproducibility' of research</a:t>
            </a:r>
          </a:p>
          <a:p>
            <a:pPr>
              <a:buClr>
                <a:schemeClr val="accent1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4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But, a </a:t>
            </a:r>
            <a:r>
              <a:rPr lang="en-GB" dirty="0"/>
              <a:t>slight terminology </a:t>
            </a:r>
            <a:r>
              <a:rPr lang="en-GB" dirty="0" smtClean="0"/>
              <a:t>crisis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392488"/>
          </a:xfrm>
        </p:spPr>
        <p:txBody>
          <a:bodyPr/>
          <a:lstStyle/>
          <a:p>
            <a:pPr marL="2686050" lvl="6" indent="0">
              <a:buNone/>
            </a:pPr>
            <a:r>
              <a:rPr lang="en-GB" sz="3200" dirty="0" smtClean="0">
                <a:solidFill>
                  <a:srgbClr val="008000"/>
                </a:solidFill>
                <a:latin typeface="Arial"/>
                <a:cs typeface="Arial"/>
              </a:rPr>
              <a:t>Open </a:t>
            </a:r>
            <a:r>
              <a:rPr lang="en-GB" sz="3200" dirty="0">
                <a:solidFill>
                  <a:srgbClr val="008000"/>
                </a:solidFill>
                <a:latin typeface="Arial"/>
                <a:cs typeface="Arial"/>
              </a:rPr>
              <a:t>research</a:t>
            </a:r>
          </a:p>
          <a:p>
            <a:pPr marL="2686050" lvl="6" indent="0">
              <a:buNone/>
            </a:pPr>
            <a:r>
              <a:rPr lang="en-GB" sz="3200" dirty="0">
                <a:solidFill>
                  <a:srgbClr val="008000"/>
                </a:solidFill>
                <a:latin typeface="Arial"/>
                <a:cs typeface="Arial"/>
              </a:rPr>
              <a:t>Open science</a:t>
            </a:r>
          </a:p>
          <a:p>
            <a:pPr marL="2686050" lvl="6" indent="0">
              <a:buNone/>
            </a:pPr>
            <a:r>
              <a:rPr lang="en-GB" sz="3200" dirty="0">
                <a:solidFill>
                  <a:srgbClr val="008000"/>
                </a:solidFill>
                <a:latin typeface="Arial"/>
                <a:cs typeface="Arial"/>
              </a:rPr>
              <a:t>Open access</a:t>
            </a:r>
          </a:p>
          <a:p>
            <a:pPr marL="2686050" lvl="6" indent="0">
              <a:buNone/>
            </a:pPr>
            <a:r>
              <a:rPr lang="en-GB" sz="3200" dirty="0">
                <a:solidFill>
                  <a:srgbClr val="008000"/>
                </a:solidFill>
                <a:latin typeface="Arial"/>
                <a:cs typeface="Arial"/>
              </a:rPr>
              <a:t>Open data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472514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8000"/>
                </a:solidFill>
                <a:latin typeface="Arial"/>
                <a:cs typeface="Arial"/>
              </a:rPr>
              <a:t>Open Research </a:t>
            </a:r>
            <a:r>
              <a:rPr lang="en-GB" sz="4000" dirty="0">
                <a:latin typeface="Arial"/>
                <a:cs typeface="Arial"/>
              </a:rPr>
              <a:t>≠ </a:t>
            </a:r>
            <a:r>
              <a:rPr lang="en-GB" sz="4000" dirty="0">
                <a:solidFill>
                  <a:schemeClr val="accent2"/>
                </a:solidFill>
                <a:latin typeface="Arial"/>
                <a:cs typeface="Arial"/>
              </a:rPr>
              <a:t>Open Data</a:t>
            </a:r>
          </a:p>
        </p:txBody>
      </p:sp>
    </p:spTree>
    <p:extLst>
      <p:ext uri="{BB962C8B-B14F-4D97-AF65-F5344CB8AC3E}">
        <p14:creationId xmlns:p14="http://schemas.microsoft.com/office/powerpoint/2010/main" val="185696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7776864" cy="4233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tx2"/>
                </a:solidFill>
              </a:rPr>
              <a:t>Integrity</a:t>
            </a:r>
          </a:p>
          <a:p>
            <a:pPr marL="0" indent="0">
              <a:buNone/>
            </a:pPr>
            <a:r>
              <a:rPr lang="en-GB" sz="4000" dirty="0">
                <a:solidFill>
                  <a:schemeClr val="tx2"/>
                </a:solidFill>
              </a:rPr>
              <a:t>	</a:t>
            </a:r>
            <a:r>
              <a:rPr lang="en-GB" sz="4000" dirty="0" smtClean="0">
                <a:solidFill>
                  <a:schemeClr val="accent1"/>
                </a:solidFill>
              </a:rPr>
              <a:t>Transparency</a:t>
            </a:r>
          </a:p>
          <a:p>
            <a:pPr marL="0" indent="0">
              <a:buNone/>
            </a:pPr>
            <a:r>
              <a:rPr lang="en-GB" sz="4000" dirty="0" smtClean="0"/>
              <a:t>		</a:t>
            </a:r>
            <a:r>
              <a:rPr lang="en-GB" sz="4000" dirty="0" smtClean="0">
                <a:solidFill>
                  <a:srgbClr val="8064A2"/>
                </a:solidFill>
              </a:rPr>
              <a:t>Reproducibility</a:t>
            </a:r>
          </a:p>
          <a:p>
            <a:pPr marL="0" indent="0">
              <a:buNone/>
            </a:pPr>
            <a:r>
              <a:rPr lang="en-GB" sz="4000" dirty="0" smtClean="0"/>
              <a:t>			</a:t>
            </a:r>
            <a:r>
              <a:rPr lang="en-GB" sz="4000" dirty="0" smtClean="0">
                <a:solidFill>
                  <a:schemeClr val="accent2"/>
                </a:solidFill>
              </a:rPr>
              <a:t>Verification</a:t>
            </a:r>
          </a:p>
          <a:p>
            <a:pPr marL="0" indent="0">
              <a:buNone/>
            </a:pPr>
            <a:r>
              <a:rPr lang="en-GB" sz="4000" dirty="0" smtClean="0"/>
              <a:t>				</a:t>
            </a:r>
            <a:r>
              <a:rPr lang="en-GB" sz="4000" dirty="0" smtClean="0">
                <a:solidFill>
                  <a:srgbClr val="008000"/>
                </a:solidFill>
              </a:rPr>
              <a:t>Replication</a:t>
            </a:r>
            <a:r>
              <a:rPr lang="en-GB" sz="4000" dirty="0" smtClean="0"/>
              <a:t> 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				</a:t>
            </a:r>
            <a:r>
              <a:rPr lang="en-GB" sz="4000" dirty="0" smtClean="0">
                <a:solidFill>
                  <a:schemeClr val="accent5"/>
                </a:solidFill>
              </a:rPr>
              <a:t>Restudy</a:t>
            </a:r>
          </a:p>
          <a:p>
            <a:pPr marL="0" indent="0">
              <a:buNone/>
            </a:pPr>
            <a:r>
              <a:rPr lang="en-GB" sz="4000" dirty="0"/>
              <a:t>	</a:t>
            </a:r>
            <a:r>
              <a:rPr lang="en-GB" sz="4000" dirty="0" smtClean="0"/>
              <a:t>					</a:t>
            </a:r>
            <a:r>
              <a:rPr lang="en-GB" sz="4000" dirty="0" smtClean="0">
                <a:solidFill>
                  <a:srgbClr val="78BE20"/>
                </a:solidFill>
              </a:rPr>
              <a:t>Follow-up</a:t>
            </a:r>
            <a:endParaRPr lang="en-GB" sz="4000" dirty="0">
              <a:solidFill>
                <a:srgbClr val="78BE2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5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Replication and </a:t>
            </a:r>
            <a:r>
              <a:rPr lang="en-GB" sz="3600" b="1" dirty="0" smtClean="0"/>
              <a:t>process </a:t>
            </a:r>
            <a:r>
              <a:rPr lang="en-GB" sz="3600" dirty="0" smtClean="0"/>
              <a:t>transparency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7992888" cy="4968552"/>
          </a:xfrm>
        </p:spPr>
        <p:txBody>
          <a:bodyPr>
            <a:normAutofit/>
          </a:bodyPr>
          <a:lstStyle/>
          <a:p>
            <a:r>
              <a:rPr lang="en-GB" sz="2600" dirty="0" smtClean="0"/>
              <a:t>Much </a:t>
            </a:r>
            <a:r>
              <a:rPr lang="en-GB" sz="2600" dirty="0"/>
              <a:t>fieldwork is impossible to fully </a:t>
            </a:r>
            <a:r>
              <a:rPr lang="en-GB" sz="2600" dirty="0" smtClean="0"/>
              <a:t>replicate</a:t>
            </a:r>
          </a:p>
          <a:p>
            <a:r>
              <a:rPr lang="en-GB" sz="2600" dirty="0" smtClean="0"/>
              <a:t>But, we can better </a:t>
            </a:r>
            <a:r>
              <a:rPr lang="en-GB" sz="2600" dirty="0"/>
              <a:t>expose </a:t>
            </a:r>
            <a:r>
              <a:rPr lang="en-GB" sz="2600" dirty="0">
                <a:solidFill>
                  <a:srgbClr val="008000"/>
                </a:solidFill>
              </a:rPr>
              <a:t>methods/process transparency</a:t>
            </a:r>
          </a:p>
          <a:p>
            <a:r>
              <a:rPr lang="en-GB" sz="2600" dirty="0" smtClean="0"/>
              <a:t>What </a:t>
            </a:r>
            <a:r>
              <a:rPr lang="en-GB" sz="2600" dirty="0" smtClean="0">
                <a:solidFill>
                  <a:srgbClr val="8064A2"/>
                </a:solidFill>
              </a:rPr>
              <a:t>evidence /documents </a:t>
            </a:r>
            <a:r>
              <a:rPr lang="en-GB" sz="2600" dirty="0"/>
              <a:t>can </a:t>
            </a:r>
            <a:r>
              <a:rPr lang="en-GB" sz="2600" dirty="0" smtClean="0"/>
              <a:t>help provide </a:t>
            </a:r>
            <a:r>
              <a:rPr lang="en-GB" sz="2600" dirty="0"/>
              <a:t>this</a:t>
            </a:r>
            <a:r>
              <a:rPr lang="en-GB" sz="2600" dirty="0" smtClean="0"/>
              <a:t>?</a:t>
            </a:r>
          </a:p>
          <a:p>
            <a:pPr lvl="0"/>
            <a:r>
              <a:rPr lang="en-GB" sz="2600" dirty="0" smtClean="0"/>
              <a:t>What </a:t>
            </a:r>
            <a:r>
              <a:rPr lang="en-GB" sz="2600" dirty="0"/>
              <a:t>is the qualitative equivalent of code/syntax</a:t>
            </a:r>
            <a:r>
              <a:rPr lang="en-GB" sz="2600" dirty="0" smtClean="0"/>
              <a:t>?</a:t>
            </a:r>
          </a:p>
          <a:p>
            <a:r>
              <a:rPr lang="en-GB" sz="2600" dirty="0" smtClean="0"/>
              <a:t>Surely depends on the </a:t>
            </a:r>
            <a:r>
              <a:rPr lang="en-GB" sz="2600" dirty="0"/>
              <a:t>level of ‘immersivity’ </a:t>
            </a:r>
          </a:p>
          <a:p>
            <a:pPr lvl="0"/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Can we respond to questions around ‘</a:t>
            </a:r>
            <a:r>
              <a:rPr lang="en-GB" sz="2600" dirty="0" smtClean="0">
                <a:solidFill>
                  <a:schemeClr val="accent2"/>
                </a:solidFill>
              </a:rPr>
              <a:t>quality</a:t>
            </a:r>
            <a:r>
              <a:rPr lang="en-GB" sz="2600" dirty="0">
                <a:solidFill>
                  <a:schemeClr val="accent2"/>
                </a:solidFill>
              </a:rPr>
              <a:t>’ of qualitative </a:t>
            </a:r>
            <a:r>
              <a:rPr lang="en-GB" sz="2600" dirty="0" smtClean="0">
                <a:solidFill>
                  <a:schemeClr val="accent2"/>
                </a:solidFill>
              </a:rPr>
              <a:t>research’</a:t>
            </a:r>
            <a:r>
              <a:rPr lang="en-GB" sz="2600" dirty="0" smtClean="0"/>
              <a:t> more positively by better showing methods and data? Or not?</a:t>
            </a:r>
          </a:p>
          <a:p>
            <a:pPr marL="0" indent="0">
              <a:buNone/>
            </a:pPr>
            <a:endParaRPr lang="en-GB" sz="2600" dirty="0"/>
          </a:p>
          <a:p>
            <a:pPr lvl="0"/>
            <a:endParaRPr lang="en-GB" sz="2600" dirty="0"/>
          </a:p>
          <a:p>
            <a:pPr lvl="0"/>
            <a:endParaRPr lang="en-GB" sz="2600" dirty="0" smtClean="0"/>
          </a:p>
          <a:p>
            <a:pPr lvl="0"/>
            <a:endParaRPr lang="en-GB" dirty="0" smtClean="0">
              <a:solidFill>
                <a:srgbClr val="00A9C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Advocating methods /data sharing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/>
              <a:t>in </a:t>
            </a:r>
            <a:r>
              <a:rPr lang="en-US" dirty="0">
                <a:solidFill>
                  <a:srgbClr val="4F81BD"/>
                </a:solidFill>
              </a:rPr>
              <a:t>collaborative and multi-stakeholder projects</a:t>
            </a:r>
          </a:p>
          <a:p>
            <a:r>
              <a:rPr lang="en-GB" altLang="en-US" dirty="0">
                <a:ea typeface="ＭＳ Ｐゴシック" pitchFamily="34" charset="-128"/>
              </a:rPr>
              <a:t>Extend voices of participants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Make </a:t>
            </a:r>
            <a:r>
              <a:rPr lang="en-GB" altLang="en-US" dirty="0">
                <a:ea typeface="ＭＳ Ｐゴシック" pitchFamily="34" charset="-128"/>
              </a:rPr>
              <a:t>best use of hard-to-obtain data, e.g. elites, socially excluded, over-researched</a:t>
            </a:r>
          </a:p>
          <a:p>
            <a:r>
              <a:rPr lang="en-GB" altLang="en-US" dirty="0">
                <a:ea typeface="ＭＳ Ｐゴシック" pitchFamily="34" charset="-128"/>
              </a:rPr>
              <a:t>Not burden over-researched, vulnerable groups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Provide </a:t>
            </a:r>
            <a:r>
              <a:rPr lang="en-GB" altLang="en-US" dirty="0">
                <a:ea typeface="ＭＳ Ｐゴシック" pitchFamily="34" charset="-128"/>
              </a:rPr>
              <a:t>greater </a:t>
            </a:r>
            <a:r>
              <a:rPr lang="en-GB" altLang="en-US" dirty="0" smtClean="0">
                <a:ea typeface="ＭＳ Ｐゴシック" pitchFamily="34" charset="-128"/>
              </a:rPr>
              <a:t>‘research transparency’</a:t>
            </a:r>
            <a:endParaRPr lang="en-GB" alt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GB" altLang="en-US" dirty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i="1" dirty="0">
                <a:solidFill>
                  <a:srgbClr val="008000"/>
                </a:solidFill>
                <a:ea typeface="ＭＳ Ｐゴシック" pitchFamily="34" charset="-128"/>
              </a:rPr>
              <a:t>In each, ethical duties to participants,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i="1" dirty="0">
                <a:solidFill>
                  <a:srgbClr val="008000"/>
                </a:solidFill>
                <a:ea typeface="ＭＳ Ｐゴシック" pitchFamily="34" charset="-128"/>
              </a:rPr>
              <a:t>peers and public may be present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60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Documenting Methods and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320480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008000"/>
                </a:solidFill>
              </a:rPr>
              <a:t>Documentation </a:t>
            </a:r>
            <a:r>
              <a:rPr lang="en-GB" sz="2600" dirty="0">
                <a:solidFill>
                  <a:srgbClr val="008000"/>
                </a:solidFill>
              </a:rPr>
              <a:t>of method </a:t>
            </a:r>
          </a:p>
          <a:p>
            <a:pPr lvl="1"/>
            <a:r>
              <a:rPr lang="en-GB" sz="2400" dirty="0"/>
              <a:t>Described method in articles, often highly sanitized; unlikely to be fully transparent</a:t>
            </a:r>
          </a:p>
          <a:p>
            <a:endParaRPr lang="en-GB" sz="2600" dirty="0" smtClean="0">
              <a:solidFill>
                <a:srgbClr val="00A9CE"/>
              </a:solidFill>
            </a:endParaRPr>
          </a:p>
          <a:p>
            <a:r>
              <a:rPr lang="en-GB" sz="2600" dirty="0" smtClean="0">
                <a:solidFill>
                  <a:srgbClr val="00A9CE"/>
                </a:solidFill>
              </a:rPr>
              <a:t>Raw </a:t>
            </a:r>
            <a:r>
              <a:rPr lang="en-GB" sz="2600" dirty="0">
                <a:solidFill>
                  <a:srgbClr val="00A9CE"/>
                </a:solidFill>
              </a:rPr>
              <a:t>and derived </a:t>
            </a:r>
            <a:r>
              <a:rPr lang="en-GB" sz="2600" dirty="0" smtClean="0">
                <a:solidFill>
                  <a:srgbClr val="00A9CE"/>
                </a:solidFill>
              </a:rPr>
              <a:t>data in qualitative research</a:t>
            </a:r>
            <a:endParaRPr lang="en-GB" sz="2600" dirty="0">
              <a:solidFill>
                <a:srgbClr val="00A9CE"/>
              </a:solidFill>
            </a:endParaRPr>
          </a:p>
          <a:p>
            <a:pPr lvl="1"/>
            <a:r>
              <a:rPr lang="en-GB" sz="2400" dirty="0"/>
              <a:t>What counts as </a:t>
            </a:r>
            <a:r>
              <a:rPr lang="en-GB" sz="2400" dirty="0" smtClean="0"/>
              <a:t>‘data’?</a:t>
            </a:r>
          </a:p>
          <a:p>
            <a:pPr lvl="1"/>
            <a:r>
              <a:rPr lang="en-GB" sz="2400" dirty="0" smtClean="0"/>
              <a:t>What is ‘replication data’ – a ‘subset’ </a:t>
            </a:r>
            <a:r>
              <a:rPr lang="en-GB" sz="2400" dirty="0"/>
              <a:t>of whole </a:t>
            </a:r>
            <a:r>
              <a:rPr lang="en-GB" sz="2400" dirty="0" smtClean="0"/>
              <a:t>data?</a:t>
            </a:r>
          </a:p>
          <a:p>
            <a:pPr lvl="1"/>
            <a:r>
              <a:rPr lang="en-GB" sz="2400" dirty="0" smtClean="0"/>
              <a:t>Ethical issues in exposing data</a:t>
            </a:r>
          </a:p>
          <a:p>
            <a:pPr lvl="1"/>
            <a:r>
              <a:rPr lang="en-GB" sz="2400" dirty="0" smtClean="0"/>
              <a:t>Time and cost to prepare, often not planned well</a:t>
            </a:r>
          </a:p>
          <a:p>
            <a:pPr lvl="1"/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0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KDS-Presentation-Template-Core-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UKDS-Presentation-Template-Core-arial.potx</Template>
  <TotalTime>41310</TotalTime>
  <Words>720</Words>
  <Application>Microsoft Macintosh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UKDS-Presentation-Template-Core-arial</vt:lpstr>
      <vt:lpstr>Show me the data: research reproducibility for qualitative methods</vt:lpstr>
      <vt:lpstr>Session Tweeting</vt:lpstr>
      <vt:lpstr>Today’s debate</vt:lpstr>
      <vt:lpstr>International transparency agenda</vt:lpstr>
      <vt:lpstr>But, a slight terminology crisis</vt:lpstr>
      <vt:lpstr>PowerPoint Presentation</vt:lpstr>
      <vt:lpstr>Replication and process transparency</vt:lpstr>
      <vt:lpstr>Advocating methods /data sharing benefits</vt:lpstr>
      <vt:lpstr>Documenting Methods and Data</vt:lpstr>
      <vt:lpstr>Providing research context – through data?</vt:lpstr>
      <vt:lpstr>The Data Paper</vt:lpstr>
      <vt:lpstr>‘Analytic’ transparency</vt:lpstr>
      <vt:lpstr>PowerPoint Presentation</vt:lpstr>
      <vt:lpstr>Questions</vt:lpstr>
      <vt:lpstr>Our speakers today</vt:lpstr>
    </vt:vector>
  </TitlesOfParts>
  <Company>UKDA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Cozzolino, Susan</dc:creator>
  <cp:lastModifiedBy>Louise Corti</cp:lastModifiedBy>
  <cp:revision>343</cp:revision>
  <cp:lastPrinted>2013-06-20T12:34:50Z</cp:lastPrinted>
  <dcterms:created xsi:type="dcterms:W3CDTF">2013-05-03T08:26:56Z</dcterms:created>
  <dcterms:modified xsi:type="dcterms:W3CDTF">2018-07-05T08:49:45Z</dcterms:modified>
</cp:coreProperties>
</file>