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81" r:id="rId3"/>
    <p:sldId id="267" r:id="rId4"/>
    <p:sldId id="278" r:id="rId5"/>
    <p:sldId id="266" r:id="rId6"/>
    <p:sldId id="275" r:id="rId7"/>
    <p:sldId id="283" r:id="rId8"/>
    <p:sldId id="265" r:id="rId9"/>
    <p:sldId id="280" r:id="rId10"/>
    <p:sldId id="28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2" autoAdjust="0"/>
    <p:restoredTop sz="71258" autoAdjust="0"/>
  </p:normalViewPr>
  <p:slideViewPr>
    <p:cSldViewPr snapToGrid="0">
      <p:cViewPr varScale="1">
        <p:scale>
          <a:sx n="48" d="100"/>
          <a:sy n="48" d="100"/>
        </p:scale>
        <p:origin x="19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A084D-5042-44D0-AE92-F8C406BC1B2C}" type="datetimeFigureOut">
              <a:rPr lang="en-GB" smtClean="0"/>
              <a:t>04/07/2018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8C96B-9948-4760-80EE-365645CC7305}" type="slidenum">
              <a:rPr lang="en-GB" smtClean="0"/>
              <a:t>‹#›</a:t>
            </a:fld>
            <a:endParaRPr lang="en-GB"/>
          </a:p>
        </p:txBody>
      </p:sp>
    </p:spTree>
    <p:extLst>
      <p:ext uri="{BB962C8B-B14F-4D97-AF65-F5344CB8AC3E}">
        <p14:creationId xmlns:p14="http://schemas.microsoft.com/office/powerpoint/2010/main" val="10030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D747C1-55D9-4A88-81EE-C88AD6755F48}"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76331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6D52D9-496C-42F2-974F-A3BBBCDB0965}" type="slidenum">
              <a:t>3</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12190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A4DD4-45AD-42C0-8288-F91E3ECD4EAF}"/>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4638735F-98E7-4AC8-98A3-B6A5E3FEDA3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E7CDB4F-6DB9-4757-949B-74A1CC8B9A23}"/>
              </a:ext>
            </a:extLst>
          </p:cNvPr>
          <p:cNvSpPr txBox="1"/>
          <p:nvPr/>
        </p:nvSpPr>
        <p:spPr>
          <a:xfrm>
            <a:off x="3850446" y="9428579"/>
            <a:ext cx="2945657" cy="496336"/>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4B2DA5-8DB5-487E-910E-7FE5A87F0DC9}" type="slidenum">
              <a:t>4</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91494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46" y="9428579"/>
            <a:ext cx="2945657" cy="496336"/>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FBCC51-70EE-4583-AFD9-1299C24E3CD2}" type="slidenum">
              <a:t>5</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68629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C6FE24-C808-41A9-A393-671A1B055529}" type="slidenum">
              <a:rPr lang="en-GB" smtClean="0"/>
              <a:t>6</a:t>
            </a:fld>
            <a:endParaRPr lang="en-GB"/>
          </a:p>
        </p:txBody>
      </p:sp>
    </p:spTree>
    <p:extLst>
      <p:ext uri="{BB962C8B-B14F-4D97-AF65-F5344CB8AC3E}">
        <p14:creationId xmlns:p14="http://schemas.microsoft.com/office/powerpoint/2010/main" val="63387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C6FE24-C808-41A9-A393-671A1B055529}" type="slidenum">
              <a:rPr lang="en-GB" smtClean="0"/>
              <a:t>7</a:t>
            </a:fld>
            <a:endParaRPr lang="en-GB"/>
          </a:p>
        </p:txBody>
      </p:sp>
    </p:spTree>
    <p:extLst>
      <p:ext uri="{BB962C8B-B14F-4D97-AF65-F5344CB8AC3E}">
        <p14:creationId xmlns:p14="http://schemas.microsoft.com/office/powerpoint/2010/main" val="14676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C6FE24-C808-41A9-A393-671A1B055529}" type="slidenum">
              <a:rPr lang="en-GB" smtClean="0"/>
              <a:t>8</a:t>
            </a:fld>
            <a:endParaRPr lang="en-GB"/>
          </a:p>
        </p:txBody>
      </p:sp>
    </p:spTree>
    <p:extLst>
      <p:ext uri="{BB962C8B-B14F-4D97-AF65-F5344CB8AC3E}">
        <p14:creationId xmlns:p14="http://schemas.microsoft.com/office/powerpoint/2010/main" val="39542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C6FE24-C808-41A9-A393-671A1B055529}" type="slidenum">
              <a:rPr lang="en-GB" smtClean="0"/>
              <a:t>9</a:t>
            </a:fld>
            <a:endParaRPr lang="en-GB"/>
          </a:p>
        </p:txBody>
      </p:sp>
    </p:spTree>
    <p:extLst>
      <p:ext uri="{BB962C8B-B14F-4D97-AF65-F5344CB8AC3E}">
        <p14:creationId xmlns:p14="http://schemas.microsoft.com/office/powerpoint/2010/main" val="4441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txBox="1">
            <a:spLocks noGrp="1"/>
          </p:cNvSpPr>
          <p:nvPr>
            <p:ph type="body" sz="quarter" idx="1"/>
          </p:nvPr>
        </p:nvSpPr>
        <p:spPr/>
        <p:txBody>
          <a:bodyPr/>
          <a:lstStyle/>
          <a:p>
            <a:pPr lvl="0"/>
            <a:endParaRPr lang="en-GB" dirty="0"/>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D747C1-55D9-4A88-81EE-C88AD6755F48}" type="slidenum">
              <a:t>10</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93018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F7067A-D5DE-42B1-A620-62FBE2D3D120}"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73207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067A-D5DE-42B1-A620-62FBE2D3D120}"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42571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067A-D5DE-42B1-A620-62FBE2D3D120}"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393030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7067A-D5DE-42B1-A620-62FBE2D3D120}"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14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F7067A-D5DE-42B1-A620-62FBE2D3D120}" type="datetimeFigureOut">
              <a:rPr lang="en-GB" smtClean="0"/>
              <a:t>04/07/2018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12016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F7067A-D5DE-42B1-A620-62FBE2D3D120}"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34614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F7067A-D5DE-42B1-A620-62FBE2D3D120}" type="datetimeFigureOut">
              <a:rPr lang="en-GB" smtClean="0"/>
              <a:t>04/07/2018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3715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F7067A-D5DE-42B1-A620-62FBE2D3D120}" type="datetimeFigureOut">
              <a:rPr lang="en-GB" smtClean="0"/>
              <a:t>04/07/2018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97394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7067A-D5DE-42B1-A620-62FBE2D3D120}" type="datetimeFigureOut">
              <a:rPr lang="en-GB" smtClean="0"/>
              <a:t>04/07/2018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31583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7067A-D5DE-42B1-A620-62FBE2D3D120}"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34065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7067A-D5DE-42B1-A620-62FBE2D3D120}" type="datetimeFigureOut">
              <a:rPr lang="en-GB" smtClean="0"/>
              <a:t>04/07/2018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038747-0D70-4F3B-BDBF-B401CE29702F}" type="slidenum">
              <a:rPr lang="en-GB" smtClean="0"/>
              <a:t>‹#›</a:t>
            </a:fld>
            <a:endParaRPr lang="en-GB"/>
          </a:p>
        </p:txBody>
      </p:sp>
    </p:spTree>
    <p:extLst>
      <p:ext uri="{BB962C8B-B14F-4D97-AF65-F5344CB8AC3E}">
        <p14:creationId xmlns:p14="http://schemas.microsoft.com/office/powerpoint/2010/main" val="172717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7067A-D5DE-42B1-A620-62FBE2D3D120}" type="datetimeFigureOut">
              <a:rPr lang="en-GB" smtClean="0"/>
              <a:t>04/07/2018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8747-0D70-4F3B-BDBF-B401CE29702F}" type="slidenum">
              <a:rPr lang="en-GB" smtClean="0"/>
              <a:t>‹#›</a:t>
            </a:fld>
            <a:endParaRPr lang="en-GB"/>
          </a:p>
        </p:txBody>
      </p:sp>
    </p:spTree>
    <p:extLst>
      <p:ext uri="{BB962C8B-B14F-4D97-AF65-F5344CB8AC3E}">
        <p14:creationId xmlns:p14="http://schemas.microsoft.com/office/powerpoint/2010/main" val="1244177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rotWithShape="1">
          <a:blip r:embed="rId3"/>
          <a:srcRect b="13046"/>
          <a:stretch/>
        </p:blipFill>
        <p:spPr>
          <a:xfrm>
            <a:off x="186408" y="5595001"/>
            <a:ext cx="2068046" cy="1188494"/>
          </a:xfrm>
          <a:prstGeom prst="rect">
            <a:avLst/>
          </a:prstGeom>
          <a:noFill/>
          <a:ln>
            <a:noFill/>
          </a:ln>
        </p:spPr>
      </p:pic>
      <p:pic>
        <p:nvPicPr>
          <p:cNvPr id="7" name="Picture 5" descr="University of Creative Arts logo"/>
          <p:cNvPicPr>
            <a:picLocks noChangeAspect="1"/>
          </p:cNvPicPr>
          <p:nvPr/>
        </p:nvPicPr>
        <p:blipFill>
          <a:blip r:embed="rId4"/>
          <a:srcRect/>
          <a:stretch>
            <a:fillRect/>
          </a:stretch>
        </p:blipFill>
        <p:spPr>
          <a:xfrm>
            <a:off x="4149382" y="5879692"/>
            <a:ext cx="1677619" cy="839393"/>
          </a:xfrm>
          <a:prstGeom prst="rect">
            <a:avLst/>
          </a:prstGeom>
          <a:noFill/>
          <a:ln>
            <a:noFill/>
          </a:ln>
        </p:spPr>
      </p:pic>
      <p:grpSp>
        <p:nvGrpSpPr>
          <p:cNvPr id="11" name="Group 10"/>
          <p:cNvGrpSpPr/>
          <p:nvPr/>
        </p:nvGrpSpPr>
        <p:grpSpPr>
          <a:xfrm>
            <a:off x="11460" y="972601"/>
            <a:ext cx="5379738" cy="4622400"/>
            <a:chOff x="107503" y="0"/>
            <a:chExt cx="7152221" cy="5776049"/>
          </a:xfrm>
        </p:grpSpPr>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348" t="38652" r="4348"/>
            <a:stretch/>
          </p:blipFill>
          <p:spPr bwMode="auto">
            <a:xfrm>
              <a:off x="107503" y="0"/>
              <a:ext cx="7152221" cy="577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83968" y="3501007"/>
              <a:ext cx="2016224" cy="1900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2" name="Title 1"/>
          <p:cNvSpPr txBox="1">
            <a:spLocks noGrp="1"/>
          </p:cNvSpPr>
          <p:nvPr>
            <p:ph type="ctrTitle"/>
          </p:nvPr>
        </p:nvSpPr>
        <p:spPr>
          <a:xfrm>
            <a:off x="4669460" y="3608922"/>
            <a:ext cx="4037021" cy="1224136"/>
          </a:xfrm>
        </p:spPr>
        <p:txBody>
          <a:bodyPr anchorCtr="0">
            <a:noAutofit/>
          </a:bodyPr>
          <a:lstStyle/>
          <a:p>
            <a:pPr algn="r"/>
            <a:r>
              <a:rPr lang="en-GB" sz="3200" b="1" dirty="0">
                <a:solidFill>
                  <a:schemeClr val="tx1">
                    <a:lumMod val="50000"/>
                    <a:lumOff val="50000"/>
                  </a:schemeClr>
                </a:solidFill>
                <a:latin typeface="Aharoni" panose="02010803020104030203" pitchFamily="2" charset="-79"/>
                <a:cs typeface="Aharoni" panose="02010803020104030203" pitchFamily="2" charset="-79"/>
              </a:rPr>
              <a:t>Data Journeys: </a:t>
            </a:r>
            <a:br>
              <a:rPr lang="en-GB" sz="3200" b="1" dirty="0">
                <a:solidFill>
                  <a:schemeClr val="tx1">
                    <a:lumMod val="50000"/>
                    <a:lumOff val="50000"/>
                  </a:schemeClr>
                </a:solidFill>
                <a:latin typeface="Aharoni" panose="02010803020104030203" pitchFamily="2" charset="-79"/>
                <a:cs typeface="Aharoni" panose="02010803020104030203" pitchFamily="2" charset="-79"/>
              </a:rPr>
            </a:br>
            <a:r>
              <a:rPr lang="en-US" sz="3200" dirty="0">
                <a:solidFill>
                  <a:schemeClr val="tx1">
                    <a:lumMod val="50000"/>
                    <a:lumOff val="50000"/>
                  </a:schemeClr>
                </a:solidFill>
                <a:latin typeface="Aharoni" panose="02010803020104030203" pitchFamily="2" charset="-79"/>
                <a:cs typeface="Aharoni" panose="02010803020104030203" pitchFamily="2" charset="-79"/>
              </a:rPr>
              <a:t>Capturing the socio-material constitution of data objects and flows</a:t>
            </a:r>
            <a:br>
              <a:rPr lang="en-US" sz="3200" b="1" dirty="0">
                <a:solidFill>
                  <a:schemeClr val="tx1">
                    <a:lumMod val="50000"/>
                    <a:lumOff val="50000"/>
                  </a:schemeClr>
                </a:solidFill>
                <a:latin typeface="Aharoni" panose="02010803020104030203" pitchFamily="2" charset="-79"/>
                <a:cs typeface="Aharoni" panose="02010803020104030203" pitchFamily="2" charset="-79"/>
              </a:rPr>
            </a:br>
            <a:br>
              <a:rPr lang="en-GB" sz="3200" b="1" dirty="0">
                <a:solidFill>
                  <a:schemeClr val="tx1">
                    <a:lumMod val="50000"/>
                    <a:lumOff val="50000"/>
                  </a:schemeClr>
                </a:solidFill>
                <a:latin typeface="Aharoni" panose="02010803020104030203" pitchFamily="2" charset="-79"/>
                <a:cs typeface="Aharoni" panose="02010803020104030203" pitchFamily="2" charset="-79"/>
              </a:rPr>
            </a:br>
            <a:r>
              <a:rPr lang="en-GB" sz="2400" b="1" dirty="0">
                <a:solidFill>
                  <a:schemeClr val="tx1">
                    <a:lumMod val="50000"/>
                    <a:lumOff val="50000"/>
                  </a:schemeClr>
                </a:solidFill>
                <a:latin typeface="Aharoni" panose="02010803020104030203" pitchFamily="2" charset="-79"/>
                <a:cs typeface="Aharoni" panose="02010803020104030203" pitchFamily="2" charset="-79"/>
              </a:rPr>
              <a:t>Jo Bates</a:t>
            </a:r>
            <a:br>
              <a:rPr lang="en-GB" sz="2400" b="1" dirty="0">
                <a:solidFill>
                  <a:schemeClr val="tx1">
                    <a:lumMod val="50000"/>
                    <a:lumOff val="50000"/>
                  </a:schemeClr>
                </a:solidFill>
                <a:latin typeface="Aharoni" panose="02010803020104030203" pitchFamily="2" charset="-79"/>
                <a:cs typeface="Aharoni" panose="02010803020104030203" pitchFamily="2" charset="-79"/>
              </a:rPr>
            </a:br>
            <a:r>
              <a:rPr lang="en-GB" sz="2400" b="1" dirty="0">
                <a:solidFill>
                  <a:schemeClr val="tx1">
                    <a:lumMod val="50000"/>
                    <a:lumOff val="50000"/>
                  </a:schemeClr>
                </a:solidFill>
                <a:latin typeface="Aharoni" panose="02010803020104030203" pitchFamily="2" charset="-79"/>
                <a:cs typeface="Aharoni" panose="02010803020104030203" pitchFamily="2" charset="-79"/>
              </a:rPr>
              <a:t>Information school</a:t>
            </a:r>
            <a:br>
              <a:rPr lang="en-GB" sz="2400" b="1" dirty="0">
                <a:solidFill>
                  <a:schemeClr val="tx1">
                    <a:lumMod val="50000"/>
                    <a:lumOff val="50000"/>
                  </a:schemeClr>
                </a:solidFill>
                <a:latin typeface="Aharoni" panose="02010803020104030203" pitchFamily="2" charset="-79"/>
                <a:cs typeface="Aharoni" panose="02010803020104030203" pitchFamily="2" charset="-79"/>
              </a:rPr>
            </a:br>
            <a:r>
              <a:rPr lang="en-GB" sz="2400" b="1" dirty="0">
                <a:solidFill>
                  <a:schemeClr val="tx1">
                    <a:lumMod val="50000"/>
                    <a:lumOff val="50000"/>
                  </a:schemeClr>
                </a:solidFill>
                <a:latin typeface="Aharoni" panose="02010803020104030203" pitchFamily="2" charset="-79"/>
                <a:cs typeface="Aharoni" panose="02010803020104030203" pitchFamily="2" charset="-79"/>
              </a:rPr>
              <a:t>University of Sheffield</a:t>
            </a:r>
            <a:br>
              <a:rPr lang="en-GB" sz="3200" b="1" dirty="0">
                <a:solidFill>
                  <a:schemeClr val="tx1">
                    <a:lumMod val="50000"/>
                    <a:lumOff val="50000"/>
                  </a:schemeClr>
                </a:solidFill>
                <a:latin typeface="Aharoni" panose="02010803020104030203" pitchFamily="2" charset="-79"/>
                <a:cs typeface="Aharoni" panose="02010803020104030203" pitchFamily="2" charset="-79"/>
              </a:rPr>
            </a:br>
            <a:endParaRPr lang="en-GB" sz="2800" dirty="0">
              <a:solidFill>
                <a:schemeClr val="tx1">
                  <a:lumMod val="50000"/>
                  <a:lumOff val="50000"/>
                </a:schemeClr>
              </a:solidFill>
              <a:latin typeface="Aharoni" panose="02010803020104030203" pitchFamily="2" charset="-79"/>
              <a:cs typeface="Aharoni" panose="02010803020104030203" pitchFamily="2" charset="-79"/>
            </a:endParaRPr>
          </a:p>
        </p:txBody>
      </p:sp>
      <p:pic>
        <p:nvPicPr>
          <p:cNvPr id="6" name="Picture 3"/>
          <p:cNvPicPr>
            <a:picLocks noChangeAspect="1"/>
          </p:cNvPicPr>
          <p:nvPr/>
        </p:nvPicPr>
        <p:blipFill>
          <a:blip r:embed="rId6"/>
          <a:srcRect l="4875" t="10351" r="22906" b="12643"/>
          <a:stretch>
            <a:fillRect/>
          </a:stretch>
        </p:blipFill>
        <p:spPr>
          <a:xfrm>
            <a:off x="2319730" y="5879692"/>
            <a:ext cx="1829652" cy="778940"/>
          </a:xfrm>
          <a:prstGeom prst="rect">
            <a:avLst/>
          </a:prstGeom>
          <a:noFill/>
          <a:ln>
            <a:noFill/>
          </a:ln>
        </p:spPr>
      </p:pic>
    </p:spTree>
    <p:extLst>
      <p:ext uri="{BB962C8B-B14F-4D97-AF65-F5344CB8AC3E}">
        <p14:creationId xmlns:p14="http://schemas.microsoft.com/office/powerpoint/2010/main" val="25928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87980" y="289917"/>
            <a:ext cx="5379738" cy="4622400"/>
            <a:chOff x="107503" y="0"/>
            <a:chExt cx="7152221" cy="5776049"/>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48" t="38652" r="4348"/>
            <a:stretch/>
          </p:blipFill>
          <p:spPr bwMode="auto">
            <a:xfrm>
              <a:off x="107503" y="0"/>
              <a:ext cx="7152221" cy="577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83968" y="3501007"/>
              <a:ext cx="2016224" cy="1900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2" name="Title 1"/>
          <p:cNvSpPr txBox="1">
            <a:spLocks noGrp="1"/>
          </p:cNvSpPr>
          <p:nvPr>
            <p:ph type="ctrTitle"/>
          </p:nvPr>
        </p:nvSpPr>
        <p:spPr>
          <a:xfrm>
            <a:off x="935373" y="4612566"/>
            <a:ext cx="7273254" cy="1224136"/>
          </a:xfrm>
        </p:spPr>
        <p:txBody>
          <a:bodyPr anchorCtr="0">
            <a:noAutofit/>
          </a:bodyPr>
          <a:lstStyle/>
          <a:p>
            <a:br>
              <a:rPr lang="en-US" sz="3200" b="1" dirty="0">
                <a:solidFill>
                  <a:schemeClr val="tx1">
                    <a:lumMod val="50000"/>
                    <a:lumOff val="50000"/>
                  </a:schemeClr>
                </a:solidFill>
                <a:latin typeface="Aharoni" panose="02010803020104030203" pitchFamily="2" charset="-79"/>
                <a:cs typeface="Aharoni" panose="02010803020104030203" pitchFamily="2" charset="-79"/>
              </a:rPr>
            </a:br>
            <a:br>
              <a:rPr lang="en-GB" sz="3200" b="1" dirty="0">
                <a:solidFill>
                  <a:schemeClr val="tx1">
                    <a:lumMod val="50000"/>
                    <a:lumOff val="50000"/>
                  </a:schemeClr>
                </a:solidFill>
                <a:latin typeface="Aharoni" panose="02010803020104030203" pitchFamily="2" charset="-79"/>
                <a:cs typeface="Aharoni" panose="02010803020104030203" pitchFamily="2" charset="-79"/>
              </a:rPr>
            </a:br>
            <a:r>
              <a:rPr lang="en-GB" sz="2400" b="1" dirty="0">
                <a:solidFill>
                  <a:schemeClr val="tx1">
                    <a:lumMod val="50000"/>
                    <a:lumOff val="50000"/>
                  </a:schemeClr>
                </a:solidFill>
                <a:latin typeface="Aharoni" panose="02010803020104030203" pitchFamily="2" charset="-79"/>
                <a:cs typeface="Aharoni" panose="02010803020104030203" pitchFamily="2" charset="-79"/>
              </a:rPr>
              <a:t>Jo Bates </a:t>
            </a:r>
            <a:r>
              <a:rPr lang="en-GB" sz="2400" b="1" dirty="0">
                <a:solidFill>
                  <a:schemeClr val="tx1">
                    <a:lumMod val="50000"/>
                    <a:lumOff val="50000"/>
                  </a:schemeClr>
                </a:solidFill>
                <a:latin typeface="+mn-lt"/>
                <a:cs typeface="Aharoni" panose="02010803020104030203" pitchFamily="2" charset="-79"/>
              </a:rPr>
              <a:t>@j0bates</a:t>
            </a:r>
            <a:br>
              <a:rPr lang="en-GB" sz="2400" b="1" dirty="0">
                <a:solidFill>
                  <a:schemeClr val="tx1">
                    <a:lumMod val="50000"/>
                    <a:lumOff val="50000"/>
                  </a:schemeClr>
                </a:solidFill>
                <a:latin typeface="Aharoni" panose="02010803020104030203" pitchFamily="2" charset="-79"/>
                <a:cs typeface="Aharoni" panose="02010803020104030203" pitchFamily="2" charset="-79"/>
              </a:rPr>
            </a:br>
            <a:r>
              <a:rPr lang="en-GB" sz="2400" b="1" dirty="0">
                <a:solidFill>
                  <a:schemeClr val="tx1">
                    <a:lumMod val="50000"/>
                    <a:lumOff val="50000"/>
                  </a:schemeClr>
                </a:solidFill>
                <a:latin typeface="Aharoni" panose="02010803020104030203" pitchFamily="2" charset="-79"/>
                <a:cs typeface="Aharoni" panose="02010803020104030203" pitchFamily="2" charset="-79"/>
              </a:rPr>
              <a:t>Information School, University of Sheffield</a:t>
            </a:r>
            <a:endParaRPr lang="en-GB" sz="2800" dirty="0">
              <a:solidFill>
                <a:schemeClr val="tx1">
                  <a:lumMod val="50000"/>
                  <a:lumOff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1060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6DE946-D1F5-4098-A7AE-ADFF9E967ACF}"/>
              </a:ext>
            </a:extLst>
          </p:cNvPr>
          <p:cNvPicPr>
            <a:picLocks noChangeAspect="1"/>
          </p:cNvPicPr>
          <p:nvPr/>
        </p:nvPicPr>
        <p:blipFill>
          <a:blip r:embed="rId2"/>
          <a:stretch>
            <a:fillRect/>
          </a:stretch>
        </p:blipFill>
        <p:spPr>
          <a:xfrm>
            <a:off x="6262512" y="1690689"/>
            <a:ext cx="2426419" cy="1871634"/>
          </a:xfrm>
          <a:prstGeom prst="rect">
            <a:avLst/>
          </a:prstGeom>
        </p:spPr>
      </p:pic>
      <p:sp>
        <p:nvSpPr>
          <p:cNvPr id="2" name="Title 1"/>
          <p:cNvSpPr>
            <a:spLocks noGrp="1"/>
          </p:cNvSpPr>
          <p:nvPr>
            <p:ph type="title"/>
          </p:nvPr>
        </p:nvSpPr>
        <p:spPr/>
        <p:txBody>
          <a:bodyPr/>
          <a:lstStyle/>
          <a:p>
            <a:r>
              <a:rPr lang="en-GB" b="1" dirty="0">
                <a:solidFill>
                  <a:schemeClr val="tx1">
                    <a:lumMod val="65000"/>
                    <a:lumOff val="35000"/>
                  </a:schemeClr>
                </a:solidFill>
              </a:rPr>
              <a:t>Data Journeys: motivations</a:t>
            </a:r>
          </a:p>
        </p:txBody>
      </p:sp>
      <p:sp>
        <p:nvSpPr>
          <p:cNvPr id="3" name="Content Placeholder 2"/>
          <p:cNvSpPr>
            <a:spLocks noGrp="1"/>
          </p:cNvSpPr>
          <p:nvPr>
            <p:ph idx="1"/>
          </p:nvPr>
        </p:nvSpPr>
        <p:spPr>
          <a:xfrm>
            <a:off x="628649" y="1548039"/>
            <a:ext cx="5460281" cy="4694918"/>
          </a:xfrm>
        </p:spPr>
        <p:txBody>
          <a:bodyPr>
            <a:normAutofit/>
          </a:bodyPr>
          <a:lstStyle/>
          <a:p>
            <a:pPr marL="0" lvl="0" indent="0">
              <a:buNone/>
            </a:pPr>
            <a:r>
              <a:rPr lang="en-GB" sz="1800" b="1" dirty="0">
                <a:solidFill>
                  <a:schemeClr val="accent6"/>
                </a:solidFill>
              </a:rPr>
              <a:t>2012/13 Data Hype</a:t>
            </a:r>
            <a:r>
              <a:rPr lang="en-GB" sz="1800" dirty="0">
                <a:solidFill>
                  <a:schemeClr val="tx1">
                    <a:lumMod val="50000"/>
                    <a:lumOff val="50000"/>
                  </a:schemeClr>
                </a:solidFill>
              </a:rPr>
              <a:t>: Big data, open data, data = oil…. </a:t>
            </a:r>
          </a:p>
          <a:p>
            <a:pPr marL="0" lvl="0" indent="0">
              <a:buNone/>
            </a:pPr>
            <a:endParaRPr lang="en-GB" sz="1800" dirty="0">
              <a:solidFill>
                <a:schemeClr val="tx1">
                  <a:lumMod val="50000"/>
                  <a:lumOff val="50000"/>
                </a:schemeClr>
              </a:solidFill>
            </a:endParaRPr>
          </a:p>
          <a:p>
            <a:pPr marL="0" lvl="0" indent="0">
              <a:buNone/>
            </a:pPr>
            <a:r>
              <a:rPr lang="en-GB" sz="1800" dirty="0">
                <a:solidFill>
                  <a:schemeClr val="tx1">
                    <a:lumMod val="50000"/>
                    <a:lumOff val="50000"/>
                  </a:schemeClr>
                </a:solidFill>
              </a:rPr>
              <a:t>A lot of the discourse - celebratory, not very critical – notable exceptions e.g. </a:t>
            </a:r>
            <a:r>
              <a:rPr lang="en-GB" sz="1800" dirty="0" err="1">
                <a:solidFill>
                  <a:schemeClr val="tx1">
                    <a:lumMod val="50000"/>
                    <a:lumOff val="50000"/>
                  </a:schemeClr>
                </a:solidFill>
              </a:rPr>
              <a:t>Gitelman</a:t>
            </a:r>
            <a:r>
              <a:rPr lang="en-GB" sz="1800" dirty="0">
                <a:solidFill>
                  <a:schemeClr val="tx1">
                    <a:lumMod val="50000"/>
                    <a:lumOff val="50000"/>
                  </a:schemeClr>
                </a:solidFill>
              </a:rPr>
              <a:t>, Bowker “Raw Data is an Oxymoron”</a:t>
            </a:r>
          </a:p>
          <a:p>
            <a:pPr marL="0" lvl="0" indent="0">
              <a:buNone/>
            </a:pPr>
            <a:endParaRPr lang="en-US" sz="1800" dirty="0">
              <a:solidFill>
                <a:schemeClr val="tx1">
                  <a:lumMod val="50000"/>
                  <a:lumOff val="50000"/>
                </a:schemeClr>
              </a:solidFill>
            </a:endParaRPr>
          </a:p>
          <a:p>
            <a:pPr marL="0" indent="0">
              <a:buNone/>
            </a:pPr>
            <a:r>
              <a:rPr lang="en-US" sz="1800" b="1" dirty="0">
                <a:solidFill>
                  <a:schemeClr val="accent6"/>
                </a:solidFill>
              </a:rPr>
              <a:t>Data Journeys</a:t>
            </a:r>
          </a:p>
          <a:p>
            <a:pPr marL="0" indent="0">
              <a:buNone/>
            </a:pPr>
            <a:r>
              <a:rPr lang="en-US" sz="1800" dirty="0">
                <a:solidFill>
                  <a:schemeClr val="tx1">
                    <a:lumMod val="50000"/>
                    <a:lumOff val="50000"/>
                  </a:schemeClr>
                </a:solidFill>
              </a:rPr>
              <a:t>How to make sense of…</a:t>
            </a:r>
          </a:p>
          <a:p>
            <a:pPr marL="457200" lvl="1" indent="0">
              <a:buNone/>
            </a:pPr>
            <a:r>
              <a:rPr lang="en-US" sz="1800" dirty="0">
                <a:solidFill>
                  <a:schemeClr val="tx1">
                    <a:lumMod val="50000"/>
                    <a:lumOff val="50000"/>
                  </a:schemeClr>
                </a:solidFill>
              </a:rPr>
              <a:t>…. the diverse and complex socio-material forces that shape how data objects are produced and how they move between different sites of practice, and  </a:t>
            </a:r>
          </a:p>
          <a:p>
            <a:pPr marL="457200" lvl="1" indent="0">
              <a:buNone/>
            </a:pPr>
            <a:r>
              <a:rPr lang="en-US" sz="1800" dirty="0">
                <a:solidFill>
                  <a:schemeClr val="tx1">
                    <a:lumMod val="50000"/>
                    <a:lumOff val="50000"/>
                  </a:schemeClr>
                </a:solidFill>
              </a:rPr>
              <a:t>…. the ways in which data flows across space and time bring people &amp; objects into new forms of relation with one another.</a:t>
            </a:r>
          </a:p>
          <a:p>
            <a:endParaRPr lang="en-GB" dirty="0"/>
          </a:p>
        </p:txBody>
      </p:sp>
      <p:pic>
        <p:nvPicPr>
          <p:cNvPr id="5" name="Picture 4">
            <a:extLst>
              <a:ext uri="{FF2B5EF4-FFF2-40B4-BE49-F238E27FC236}">
                <a16:creationId xmlns:a16="http://schemas.microsoft.com/office/drawing/2014/main" id="{2321ABC8-5486-42D5-A925-C60902512502}"/>
              </a:ext>
            </a:extLst>
          </p:cNvPr>
          <p:cNvPicPr>
            <a:picLocks noChangeAspect="1"/>
          </p:cNvPicPr>
          <p:nvPr/>
        </p:nvPicPr>
        <p:blipFill>
          <a:blip r:embed="rId3"/>
          <a:stretch>
            <a:fillRect/>
          </a:stretch>
        </p:blipFill>
        <p:spPr>
          <a:xfrm>
            <a:off x="7250150" y="3724059"/>
            <a:ext cx="1438781" cy="2158171"/>
          </a:xfrm>
          <a:prstGeom prst="rect">
            <a:avLst/>
          </a:prstGeom>
        </p:spPr>
      </p:pic>
    </p:spTree>
    <p:extLst>
      <p:ext uri="{BB962C8B-B14F-4D97-AF65-F5344CB8AC3E}">
        <p14:creationId xmlns:p14="http://schemas.microsoft.com/office/powerpoint/2010/main" val="179365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45621" y="201840"/>
            <a:ext cx="8194221" cy="1325563"/>
          </a:xfrm>
        </p:spPr>
        <p:txBody>
          <a:bodyPr>
            <a:normAutofit/>
          </a:bodyPr>
          <a:lstStyle/>
          <a:p>
            <a:pPr lvl="0"/>
            <a:r>
              <a:rPr lang="en-GB" b="1" dirty="0">
                <a:solidFill>
                  <a:schemeClr val="tx1">
                    <a:lumMod val="65000"/>
                    <a:lumOff val="35000"/>
                  </a:schemeClr>
                </a:solidFill>
              </a:rPr>
              <a:t>The Secret Life of a Weather Datum</a:t>
            </a:r>
          </a:p>
        </p:txBody>
      </p:sp>
      <p:sp>
        <p:nvSpPr>
          <p:cNvPr id="3" name="Content Placeholder 2"/>
          <p:cNvSpPr txBox="1">
            <a:spLocks noGrp="1"/>
          </p:cNvSpPr>
          <p:nvPr>
            <p:ph idx="1"/>
          </p:nvPr>
        </p:nvSpPr>
        <p:spPr>
          <a:xfrm>
            <a:off x="422597" y="2456334"/>
            <a:ext cx="5510560" cy="4437112"/>
          </a:xfrm>
        </p:spPr>
        <p:txBody>
          <a:bodyPr>
            <a:noAutofit/>
          </a:bodyPr>
          <a:lstStyle/>
          <a:p>
            <a:pPr marL="0" indent="0">
              <a:buNone/>
            </a:pPr>
            <a:endParaRPr lang="en-GB" sz="2000" dirty="0">
              <a:solidFill>
                <a:schemeClr val="tx1">
                  <a:lumMod val="50000"/>
                  <a:lumOff val="50000"/>
                </a:schemeClr>
              </a:solidFill>
            </a:endParaRPr>
          </a:p>
          <a:p>
            <a:pPr marL="0" indent="0">
              <a:buNone/>
            </a:pPr>
            <a:r>
              <a:rPr lang="en-GB" sz="2000" b="1" dirty="0">
                <a:solidFill>
                  <a:schemeClr val="tx1">
                    <a:lumMod val="50000"/>
                    <a:lumOff val="50000"/>
                  </a:schemeClr>
                </a:solidFill>
              </a:rPr>
              <a:t>Research Questions:</a:t>
            </a:r>
            <a:endParaRPr lang="en-GB" sz="2000" b="1" dirty="0">
              <a:solidFill>
                <a:schemeClr val="bg1">
                  <a:lumMod val="50000"/>
                </a:schemeClr>
              </a:solidFill>
            </a:endParaRPr>
          </a:p>
          <a:p>
            <a:pPr lvl="0">
              <a:buFont typeface="Calibri"/>
              <a:buAutoNum type="arabicPeriod"/>
            </a:pPr>
            <a:r>
              <a:rPr lang="en-GB" sz="2000" b="1" dirty="0">
                <a:solidFill>
                  <a:schemeClr val="accent6"/>
                </a:solidFill>
              </a:rPr>
              <a:t>The ‘journey’ of weather data </a:t>
            </a:r>
            <a:r>
              <a:rPr lang="en-GB" sz="2000" dirty="0">
                <a:solidFill>
                  <a:schemeClr val="bg1">
                    <a:lumMod val="50000"/>
                  </a:schemeClr>
                </a:solidFill>
              </a:rPr>
              <a:t>from production to re-use as ‘big’ weather data in science &amp; markets</a:t>
            </a:r>
          </a:p>
          <a:p>
            <a:pPr lvl="0">
              <a:buFont typeface="Calibri"/>
              <a:buAutoNum type="arabicPeriod"/>
            </a:pPr>
            <a:r>
              <a:rPr lang="en-GB" sz="2000" b="1" dirty="0">
                <a:solidFill>
                  <a:schemeClr val="accent6"/>
                </a:solidFill>
              </a:rPr>
              <a:t>Socio-cultural values and practices </a:t>
            </a:r>
            <a:r>
              <a:rPr lang="en-GB" sz="2000" dirty="0">
                <a:solidFill>
                  <a:schemeClr val="tx1">
                    <a:lumMod val="50000"/>
                    <a:lumOff val="50000"/>
                  </a:schemeClr>
                </a:solidFill>
              </a:rPr>
              <a:t>shaping, and being shaped by,  production, distribution and (re)use of data over course of journey</a:t>
            </a:r>
          </a:p>
          <a:p>
            <a:pPr lvl="0">
              <a:buFont typeface="Calibri"/>
              <a:buAutoNum type="arabicPeriod"/>
            </a:pPr>
            <a:r>
              <a:rPr lang="en-GB" sz="2000" b="1" dirty="0">
                <a:solidFill>
                  <a:schemeClr val="accent6"/>
                </a:solidFill>
              </a:rPr>
              <a:t>Institutional and government policies and legislation </a:t>
            </a:r>
            <a:r>
              <a:rPr lang="en-GB" sz="2000" dirty="0">
                <a:solidFill>
                  <a:schemeClr val="bg1">
                    <a:lumMod val="50000"/>
                  </a:schemeClr>
                </a:solidFill>
              </a:rPr>
              <a:t>shaping distribution of data</a:t>
            </a:r>
          </a:p>
          <a:p>
            <a:pPr lvl="0">
              <a:buFont typeface="Calibri"/>
              <a:buAutoNum type="arabicPeriod"/>
            </a:pPr>
            <a:r>
              <a:rPr lang="en-GB" sz="2000" b="1" dirty="0">
                <a:solidFill>
                  <a:schemeClr val="accent6"/>
                </a:solidFill>
              </a:rPr>
              <a:t>Communicating</a:t>
            </a:r>
            <a:r>
              <a:rPr lang="en-GB" sz="2000" dirty="0">
                <a:solidFill>
                  <a:schemeClr val="accent3"/>
                </a:solidFill>
              </a:rPr>
              <a:t> </a:t>
            </a:r>
            <a:r>
              <a:rPr lang="en-GB" sz="2000" dirty="0">
                <a:solidFill>
                  <a:schemeClr val="tx1">
                    <a:lumMod val="50000"/>
                    <a:lumOff val="50000"/>
                  </a:schemeClr>
                </a:solidFill>
              </a:rPr>
              <a:t>complexity of these socio-material dynamics to a wider audience.</a:t>
            </a:r>
          </a:p>
        </p:txBody>
      </p:sp>
      <p:pic>
        <p:nvPicPr>
          <p:cNvPr id="1026" name="Picture 2" descr="C:\Users\Jo Bates\Google Drive\Secret Life of a Weather Datum\Photos for SLWD WordPress\Weston Park for wordpress\WP-3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96" y="2982702"/>
            <a:ext cx="2253508"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5" y="1268760"/>
            <a:ext cx="8639408" cy="1477328"/>
          </a:xfrm>
          <a:prstGeom prst="rect">
            <a:avLst/>
          </a:prstGeom>
          <a:noFill/>
        </p:spPr>
        <p:txBody>
          <a:bodyPr wrap="square" rtlCol="0">
            <a:spAutoFit/>
          </a:bodyPr>
          <a:lstStyle/>
          <a:p>
            <a:r>
              <a:rPr lang="en-GB" dirty="0">
                <a:solidFill>
                  <a:schemeClr val="tx1">
                    <a:lumMod val="50000"/>
                    <a:lumOff val="50000"/>
                  </a:schemeClr>
                </a:solidFill>
              </a:rPr>
              <a:t>AHRC funded project (Jan 2014 – March 2015) – Jo Bates and Paula </a:t>
            </a:r>
            <a:r>
              <a:rPr lang="en-GB" dirty="0" err="1">
                <a:solidFill>
                  <a:schemeClr val="tx1">
                    <a:lumMod val="50000"/>
                    <a:lumOff val="50000"/>
                  </a:schemeClr>
                </a:solidFill>
              </a:rPr>
              <a:t>Goodale</a:t>
            </a:r>
            <a:r>
              <a:rPr lang="en-GB" dirty="0">
                <a:solidFill>
                  <a:schemeClr val="tx1">
                    <a:lumMod val="50000"/>
                    <a:lumOff val="50000"/>
                  </a:schemeClr>
                </a:solidFill>
              </a:rPr>
              <a:t> (Sheffield) &amp; </a:t>
            </a:r>
            <a:r>
              <a:rPr lang="en-GB" dirty="0" err="1">
                <a:solidFill>
                  <a:schemeClr val="tx1">
                    <a:lumMod val="50000"/>
                    <a:lumOff val="50000"/>
                  </a:schemeClr>
                </a:solidFill>
              </a:rPr>
              <a:t>Yuwei</a:t>
            </a:r>
            <a:r>
              <a:rPr lang="en-GB" dirty="0">
                <a:solidFill>
                  <a:schemeClr val="tx1">
                    <a:lumMod val="50000"/>
                    <a:lumOff val="50000"/>
                  </a:schemeClr>
                </a:solidFill>
              </a:rPr>
              <a:t> Lin (University for the Creative Arts)</a:t>
            </a:r>
          </a:p>
          <a:p>
            <a:endParaRPr lang="en-GB" dirty="0">
              <a:solidFill>
                <a:schemeClr val="tx1">
                  <a:lumMod val="50000"/>
                  <a:lumOff val="50000"/>
                </a:schemeClr>
              </a:solidFill>
            </a:endParaRPr>
          </a:p>
          <a:p>
            <a:r>
              <a:rPr lang="en-GB" dirty="0">
                <a:solidFill>
                  <a:schemeClr val="tx1">
                    <a:lumMod val="50000"/>
                    <a:lumOff val="50000"/>
                  </a:schemeClr>
                </a:solidFill>
              </a:rPr>
              <a:t>Piloted “data journeys” methodology to explore socio-material life of data objects/flows</a:t>
            </a:r>
          </a:p>
          <a:p>
            <a:endParaRPr lang="en-GB" dirty="0"/>
          </a:p>
        </p:txBody>
      </p:sp>
    </p:spTree>
    <p:extLst>
      <p:ext uri="{BB962C8B-B14F-4D97-AF65-F5344CB8AC3E}">
        <p14:creationId xmlns:p14="http://schemas.microsoft.com/office/powerpoint/2010/main" val="266251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4A370-C96E-4F33-BC0D-C07831B40BD3}"/>
              </a:ext>
            </a:extLst>
          </p:cNvPr>
          <p:cNvSpPr txBox="1">
            <a:spLocks noGrp="1"/>
          </p:cNvSpPr>
          <p:nvPr>
            <p:ph type="title"/>
          </p:nvPr>
        </p:nvSpPr>
        <p:spPr>
          <a:xfrm>
            <a:off x="514350" y="231528"/>
            <a:ext cx="7886700" cy="1325563"/>
          </a:xfrm>
        </p:spPr>
        <p:txBody>
          <a:bodyPr>
            <a:normAutofit/>
          </a:bodyPr>
          <a:lstStyle/>
          <a:p>
            <a:pPr lvl="0"/>
            <a:r>
              <a:rPr lang="en-GB" b="1" dirty="0">
                <a:solidFill>
                  <a:schemeClr val="tx1">
                    <a:lumMod val="65000"/>
                    <a:lumOff val="35000"/>
                  </a:schemeClr>
                </a:solidFill>
              </a:rPr>
              <a:t>Following the data</a:t>
            </a:r>
          </a:p>
        </p:txBody>
      </p:sp>
      <p:sp>
        <p:nvSpPr>
          <p:cNvPr id="5" name="TextBox 8">
            <a:extLst>
              <a:ext uri="{FF2B5EF4-FFF2-40B4-BE49-F238E27FC236}">
                <a16:creationId xmlns:a16="http://schemas.microsoft.com/office/drawing/2014/main" id="{F87EC2B8-2AEF-433A-A6D4-260A1382A830}"/>
              </a:ext>
            </a:extLst>
          </p:cNvPr>
          <p:cNvSpPr txBox="1"/>
          <p:nvPr/>
        </p:nvSpPr>
        <p:spPr>
          <a:xfrm>
            <a:off x="5066800" y="1256682"/>
            <a:ext cx="3740838" cy="2585323"/>
          </a:xfrm>
          <a:prstGeom prst="rect">
            <a:avLst/>
          </a:prstGeom>
          <a:noFill/>
          <a:ln>
            <a:noFill/>
          </a:ln>
        </p:spPr>
        <p:txBody>
          <a:bodyPr vert="horz" wrap="square" lIns="91440" tIns="45720" rIns="91440" bIns="45720" anchor="t" anchorCtr="0" compatLnSpc="1">
            <a:spAutoFit/>
          </a:bodyPr>
          <a:lstStyle/>
          <a:p>
            <a:pPr lvl="0" defTabSz="914400">
              <a:buSzPct val="100000"/>
              <a:defRPr sz="1800" b="0" i="0" u="none" strike="noStrike" kern="0" cap="none" spc="0" baseline="0">
                <a:solidFill>
                  <a:srgbClr val="000000"/>
                </a:solidFill>
                <a:uFillTx/>
              </a:defRPr>
            </a:pPr>
            <a:r>
              <a:rPr lang="en-GB" dirty="0">
                <a:solidFill>
                  <a:srgbClr val="000000"/>
                </a:solidFill>
                <a:ea typeface=""/>
                <a:cs typeface=""/>
              </a:rPr>
              <a:t>Researcher journeys with the data – a traveller through the infrastructure.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dirty="0">
              <a:solidFill>
                <a:srgbClr val="000000"/>
              </a:solidFill>
              <a:latin typeface="Calibri"/>
              <a:ea typeface=""/>
              <a:cs typeface=""/>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ea typeface=""/>
                <a:cs typeface=""/>
              </a:rPr>
              <a:t>RQ1: Mapping the journey of the data</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dirty="0">
                <a:solidFill>
                  <a:srgbClr val="000000"/>
                </a:solidFill>
                <a:latin typeface="Calibri"/>
                <a:ea typeface=""/>
                <a:cs typeface=""/>
              </a:rPr>
              <a:t>Identifying what data to follow</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dirty="0">
                <a:solidFill>
                  <a:srgbClr val="000000"/>
                </a:solidFill>
                <a:latin typeface="Calibri"/>
                <a:ea typeface=""/>
                <a:cs typeface=""/>
              </a:rPr>
              <a:t>Mapping data flows &amp; sites of practice </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dirty="0">
                <a:solidFill>
                  <a:srgbClr val="000000"/>
                </a:solidFill>
                <a:latin typeface="Calibri"/>
                <a:ea typeface=""/>
                <a:cs typeface=""/>
              </a:rPr>
              <a:t>Identifying sites for data collection</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dirty="0">
                <a:solidFill>
                  <a:srgbClr val="000000"/>
                </a:solidFill>
                <a:latin typeface="Calibri"/>
                <a:ea typeface=""/>
                <a:cs typeface=""/>
              </a:rPr>
              <a:t>Iterative process</a:t>
            </a:r>
            <a:endParaRPr lang="en-GB" sz="1800" b="0" i="0" u="none" strike="noStrike" kern="1200" cap="none" spc="0" baseline="0" dirty="0">
              <a:solidFill>
                <a:srgbClr val="000000"/>
              </a:solidFill>
              <a:uFillTx/>
              <a:latin typeface="Calibri"/>
              <a:ea typeface=""/>
              <a:cs typeface=""/>
            </a:endParaRPr>
          </a:p>
        </p:txBody>
      </p:sp>
      <p:pic>
        <p:nvPicPr>
          <p:cNvPr id="6" name="Content Placeholder 2">
            <a:extLst>
              <a:ext uri="{FF2B5EF4-FFF2-40B4-BE49-F238E27FC236}">
                <a16:creationId xmlns:a16="http://schemas.microsoft.com/office/drawing/2014/main" id="{90C0C654-188B-4CE4-9AB6-DB11DDDF6A36}"/>
              </a:ext>
            </a:extLst>
          </p:cNvPr>
          <p:cNvPicPr>
            <a:picLocks noGrp="1" noChangeAspect="1"/>
          </p:cNvPicPr>
          <p:nvPr>
            <p:ph idx="1"/>
          </p:nvPr>
        </p:nvPicPr>
        <p:blipFill>
          <a:blip r:embed="rId3"/>
          <a:srcRect/>
          <a:stretch>
            <a:fillRect/>
          </a:stretch>
        </p:blipFill>
        <p:spPr>
          <a:xfrm>
            <a:off x="336362" y="1341790"/>
            <a:ext cx="4650546" cy="3484979"/>
          </a:xfrm>
        </p:spPr>
      </p:pic>
      <p:pic>
        <p:nvPicPr>
          <p:cNvPr id="7" name="Picture 2">
            <a:extLst>
              <a:ext uri="{FF2B5EF4-FFF2-40B4-BE49-F238E27FC236}">
                <a16:creationId xmlns:a16="http://schemas.microsoft.com/office/drawing/2014/main" id="{7BA1DEE1-FB01-4E54-A176-F48D6274B47C}"/>
              </a:ext>
            </a:extLst>
          </p:cNvPr>
          <p:cNvPicPr>
            <a:picLocks noChangeAspect="1"/>
          </p:cNvPicPr>
          <p:nvPr/>
        </p:nvPicPr>
        <p:blipFill>
          <a:blip r:embed="rId4"/>
          <a:srcRect/>
          <a:stretch>
            <a:fillRect/>
          </a:stretch>
        </p:blipFill>
        <p:spPr>
          <a:xfrm>
            <a:off x="3200448" y="3940104"/>
            <a:ext cx="3807168" cy="2592287"/>
          </a:xfrm>
          <a:prstGeom prst="rect">
            <a:avLst/>
          </a:prstGeom>
          <a:noFill/>
          <a:ln>
            <a:noFill/>
          </a:ln>
        </p:spPr>
      </p:pic>
      <p:sp>
        <p:nvSpPr>
          <p:cNvPr id="8" name="Bent-Up Arrow 11">
            <a:extLst>
              <a:ext uri="{FF2B5EF4-FFF2-40B4-BE49-F238E27FC236}">
                <a16:creationId xmlns:a16="http://schemas.microsoft.com/office/drawing/2014/main" id="{383FABA2-534A-4602-8FDA-5FFC3908AAB3}"/>
              </a:ext>
            </a:extLst>
          </p:cNvPr>
          <p:cNvSpPr/>
          <p:nvPr/>
        </p:nvSpPr>
        <p:spPr>
          <a:xfrm rot="5400013">
            <a:off x="2409608" y="4553549"/>
            <a:ext cx="504053" cy="1050499"/>
          </a:xfrm>
          <a:custGeom>
            <a:avLst/>
            <a:gdLst>
              <a:gd name="f0" fmla="val 10800000"/>
              <a:gd name="f1" fmla="val 5400000"/>
              <a:gd name="f2" fmla="val 180"/>
              <a:gd name="f3" fmla="val w"/>
              <a:gd name="f4" fmla="val h"/>
              <a:gd name="f5" fmla="val ss"/>
              <a:gd name="f6" fmla="val 0"/>
              <a:gd name="f7" fmla="val 25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min f41 f40"/>
              <a:gd name="f45" fmla="*/ f44 f7 1"/>
              <a:gd name="f46" fmla="*/ f45 1 100000"/>
              <a:gd name="f47" fmla="*/ f45 1 50000"/>
              <a:gd name="f48" fmla="*/ f45 1 200000"/>
              <a:gd name="f49" fmla="+- f37 0 f47"/>
              <a:gd name="f50" fmla="+- f37 0 f46"/>
              <a:gd name="f51" fmla="+- f38 0 f46"/>
              <a:gd name="f52" fmla="+- f46 f38 0"/>
              <a:gd name="f53" fmla="*/ f46 f34 1"/>
              <a:gd name="f54" fmla="+- f50 0 f48"/>
              <a:gd name="f55" fmla="+- f50 f48 0"/>
              <a:gd name="f56" fmla="+- f51 f38 0"/>
              <a:gd name="f57" fmla="*/ f52 1 2"/>
              <a:gd name="f58" fmla="*/ f51 f34 1"/>
              <a:gd name="f59" fmla="*/ f49 f34 1"/>
              <a:gd name="f60" fmla="*/ f50 f34 1"/>
              <a:gd name="f61" fmla="*/ f55 1 2"/>
              <a:gd name="f62" fmla="*/ f56 1 2"/>
              <a:gd name="f63" fmla="*/ f55 f34 1"/>
              <a:gd name="f64" fmla="*/ f54 f34 1"/>
              <a:gd name="f65" fmla="*/ f57 f34 1"/>
              <a:gd name="f66" fmla="*/ f62 f34 1"/>
              <a:gd name="f67" fmla="*/ f61 f34 1"/>
            </a:gdLst>
            <a:ahLst/>
            <a:cxnLst>
              <a:cxn ang="3cd4">
                <a:pos x="hc" y="t"/>
              </a:cxn>
              <a:cxn ang="0">
                <a:pos x="r" y="vc"/>
              </a:cxn>
              <a:cxn ang="cd4">
                <a:pos x="hc" y="b"/>
              </a:cxn>
              <a:cxn ang="cd2">
                <a:pos x="l" y="vc"/>
              </a:cxn>
              <a:cxn ang="f30">
                <a:pos x="f60" y="f39"/>
              </a:cxn>
              <a:cxn ang="f31">
                <a:pos x="f59" y="f53"/>
              </a:cxn>
              <a:cxn ang="f31">
                <a:pos x="f39" y="f66"/>
              </a:cxn>
              <a:cxn ang="f32">
                <a:pos x="f67" y="f42"/>
              </a:cxn>
              <a:cxn ang="f33">
                <a:pos x="f63" y="f65"/>
              </a:cxn>
              <a:cxn ang="f33">
                <a:pos x="f43" y="f53"/>
              </a:cxn>
            </a:cxnLst>
            <a:rect l="f39" t="f58" r="f63" b="f42"/>
            <a:pathLst>
              <a:path>
                <a:moveTo>
                  <a:pt x="f39" y="f58"/>
                </a:moveTo>
                <a:lnTo>
                  <a:pt x="f64" y="f58"/>
                </a:lnTo>
                <a:lnTo>
                  <a:pt x="f64" y="f53"/>
                </a:lnTo>
                <a:lnTo>
                  <a:pt x="f59" y="f53"/>
                </a:lnTo>
                <a:lnTo>
                  <a:pt x="f60" y="f39"/>
                </a:lnTo>
                <a:lnTo>
                  <a:pt x="f43" y="f53"/>
                </a:lnTo>
                <a:lnTo>
                  <a:pt x="f63" y="f53"/>
                </a:lnTo>
                <a:lnTo>
                  <a:pt x="f63" y="f42"/>
                </a:lnTo>
                <a:lnTo>
                  <a:pt x="f39" y="f42"/>
                </a:lnTo>
                <a:close/>
              </a:path>
            </a:pathLst>
          </a:custGeom>
          <a:solidFill>
            <a:srgbClr val="9BBB59"/>
          </a:solidFill>
          <a:ln w="25402">
            <a:solidFill>
              <a:srgbClr val="71893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a typeface=""/>
              <a:cs typeface=""/>
            </a:endParaRPr>
          </a:p>
        </p:txBody>
      </p:sp>
      <p:sp>
        <p:nvSpPr>
          <p:cNvPr id="11" name="TextBox 10">
            <a:extLst>
              <a:ext uri="{FF2B5EF4-FFF2-40B4-BE49-F238E27FC236}">
                <a16:creationId xmlns:a16="http://schemas.microsoft.com/office/drawing/2014/main" id="{476CEE89-A242-44E7-A93F-B511AE296741}"/>
              </a:ext>
            </a:extLst>
          </p:cNvPr>
          <p:cNvSpPr txBox="1"/>
          <p:nvPr/>
        </p:nvSpPr>
        <p:spPr>
          <a:xfrm>
            <a:off x="6287370" y="5980141"/>
            <a:ext cx="2004381" cy="6463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solidFill>
                  <a:srgbClr val="000000"/>
                </a:solidFill>
                <a:ea typeface=""/>
                <a:cs typeface=""/>
              </a:rPr>
              <a:t>Initial design for interactive website </a:t>
            </a:r>
            <a:endParaRPr lang="en-GB" dirty="0"/>
          </a:p>
        </p:txBody>
      </p:sp>
    </p:spTree>
    <p:extLst>
      <p:ext uri="{BB962C8B-B14F-4D97-AF65-F5344CB8AC3E}">
        <p14:creationId xmlns:p14="http://schemas.microsoft.com/office/powerpoint/2010/main" val="132257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649985" y="970255"/>
            <a:ext cx="3960440" cy="5643082"/>
          </a:xfrm>
          <a:prstGeom prst="rect">
            <a:avLst/>
          </a:prstGeom>
          <a:noFill/>
          <a:ln>
            <a:noFill/>
          </a:ln>
        </p:spPr>
      </p:pic>
      <p:pic>
        <p:nvPicPr>
          <p:cNvPr id="3" name="Picture 3"/>
          <p:cNvPicPr>
            <a:picLocks noChangeAspect="1"/>
          </p:cNvPicPr>
          <p:nvPr/>
        </p:nvPicPr>
        <p:blipFill>
          <a:blip r:embed="rId4"/>
          <a:srcRect/>
          <a:stretch>
            <a:fillRect/>
          </a:stretch>
        </p:blipFill>
        <p:spPr>
          <a:xfrm>
            <a:off x="1299743" y="2653669"/>
            <a:ext cx="1438278" cy="2157417"/>
          </a:xfrm>
          <a:prstGeom prst="rect">
            <a:avLst/>
          </a:prstGeom>
          <a:noFill/>
          <a:ln>
            <a:noFill/>
          </a:ln>
        </p:spPr>
      </p:pic>
      <p:pic>
        <p:nvPicPr>
          <p:cNvPr id="4" name="Picture 4"/>
          <p:cNvPicPr>
            <a:picLocks noGrp="1" noChangeAspect="1"/>
          </p:cNvPicPr>
          <p:nvPr>
            <p:ph idx="1"/>
          </p:nvPr>
        </p:nvPicPr>
        <p:blipFill>
          <a:blip r:embed="rId5"/>
          <a:srcRect/>
          <a:stretch>
            <a:fillRect/>
          </a:stretch>
        </p:blipFill>
        <p:spPr>
          <a:xfrm>
            <a:off x="6222281" y="899379"/>
            <a:ext cx="1443106" cy="2166826"/>
          </a:xfrm>
        </p:spPr>
      </p:pic>
      <p:pic>
        <p:nvPicPr>
          <p:cNvPr id="5" name="Picture 5"/>
          <p:cNvPicPr>
            <a:picLocks noChangeAspect="1"/>
          </p:cNvPicPr>
          <p:nvPr/>
        </p:nvPicPr>
        <p:blipFill>
          <a:blip r:embed="rId6"/>
          <a:srcRect/>
          <a:stretch>
            <a:fillRect/>
          </a:stretch>
        </p:blipFill>
        <p:spPr>
          <a:xfrm>
            <a:off x="6402098" y="4107200"/>
            <a:ext cx="2378802" cy="1583941"/>
          </a:xfrm>
          <a:prstGeom prst="rect">
            <a:avLst/>
          </a:prstGeom>
          <a:noFill/>
          <a:ln>
            <a:noFill/>
          </a:ln>
        </p:spPr>
      </p:pic>
      <p:sp>
        <p:nvSpPr>
          <p:cNvPr id="9" name="TextBox 5"/>
          <p:cNvSpPr txBox="1"/>
          <p:nvPr/>
        </p:nvSpPr>
        <p:spPr>
          <a:xfrm>
            <a:off x="98689" y="93688"/>
            <a:ext cx="4337444" cy="1477328"/>
          </a:xfrm>
          <a:prstGeom prst="rect">
            <a:avLst/>
          </a:prstGeom>
          <a:solidFill>
            <a:srgbClr val="FFFFFF"/>
          </a:solidFill>
          <a:ln w="25402">
            <a:solidFill>
              <a:srgbClr val="9BBB59"/>
            </a:solidFill>
            <a:prstDash val="solid"/>
          </a:ln>
        </p:spPr>
        <p:txBody>
          <a:bodyPr vert="horz" wrap="square" lIns="91440" tIns="45720" rIns="91440" bIns="45720" anchor="t" anchorCtr="0" compatLnSpc="1">
            <a:spAutoFit/>
          </a:bodyPr>
          <a:lstStyle/>
          <a:p>
            <a:pPr lvl="0" defTabSz="914400">
              <a:defRPr sz="1800" b="0" i="0" u="none" strike="noStrike" kern="0" cap="none" spc="0" baseline="0">
                <a:solidFill>
                  <a:srgbClr val="000000"/>
                </a:solidFill>
                <a:uFillTx/>
              </a:defRPr>
            </a:pPr>
            <a:r>
              <a:rPr lang="en-GB" dirty="0">
                <a:solidFill>
                  <a:srgbClr val="000000"/>
                </a:solidFill>
                <a:ea typeface=""/>
                <a:cs typeface=""/>
              </a:rPr>
              <a:t>RQ2: Socio-cultural values &amp; practices</a:t>
            </a:r>
          </a:p>
          <a:p>
            <a:pPr lvl="0" defTabSz="914400">
              <a:defRPr sz="1800" b="0" i="0" u="none" strike="noStrike" kern="0" cap="none" spc="0" baseline="0">
                <a:solidFill>
                  <a:srgbClr val="000000"/>
                </a:solidFill>
                <a:uFillTx/>
              </a:defRPr>
            </a:pPr>
            <a:r>
              <a:rPr lang="en-GB" dirty="0">
                <a:solidFill>
                  <a:srgbClr val="000000"/>
                </a:solidFill>
                <a:ea typeface=""/>
                <a:cs typeface=""/>
              </a:rPr>
              <a:t>RQ3: Policy &amp; legislation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dirty="0">
              <a:solidFill>
                <a:srgbClr val="000000"/>
              </a:solidFill>
              <a:latin typeface="Calibri"/>
              <a:ea typeface=""/>
              <a:cs typeface=""/>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dirty="0">
                <a:solidFill>
                  <a:srgbClr val="000000"/>
                </a:solidFill>
                <a:latin typeface="Calibri"/>
                <a:ea typeface=""/>
                <a:cs typeface=""/>
              </a:rPr>
              <a:t>At </a:t>
            </a:r>
            <a:r>
              <a:rPr lang="en-GB" sz="1800" b="0" i="0" u="none" strike="noStrike" kern="1200" cap="none" spc="0" baseline="0" dirty="0">
                <a:solidFill>
                  <a:srgbClr val="000000"/>
                </a:solidFill>
                <a:uFillTx/>
                <a:latin typeface="Calibri"/>
                <a:ea typeface=""/>
                <a:cs typeface=""/>
              </a:rPr>
              <a:t>each ‘station’ - interviews, observations, documents. Thematic analysis.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005" y="4411946"/>
            <a:ext cx="12747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Connector: Curved 10">
            <a:extLst>
              <a:ext uri="{FF2B5EF4-FFF2-40B4-BE49-F238E27FC236}">
                <a16:creationId xmlns:a16="http://schemas.microsoft.com/office/drawing/2014/main" id="{040280CF-98F5-4404-837A-07EFB8D5ECE5}"/>
              </a:ext>
            </a:extLst>
          </p:cNvPr>
          <p:cNvCxnSpPr>
            <a:cxnSpLocks/>
          </p:cNvCxnSpPr>
          <p:nvPr/>
        </p:nvCxnSpPr>
        <p:spPr>
          <a:xfrm rot="10800000" flipV="1">
            <a:off x="4510925" y="1375794"/>
            <a:ext cx="1711356" cy="411060"/>
          </a:xfrm>
          <a:prstGeom prst="curvedConnector3">
            <a:avLst>
              <a:gd name="adj1" fmla="val 106372"/>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4F6349F-5560-481B-A676-1209468B473C}"/>
              </a:ext>
            </a:extLst>
          </p:cNvPr>
          <p:cNvCxnSpPr>
            <a:cxnSpLocks/>
          </p:cNvCxnSpPr>
          <p:nvPr/>
        </p:nvCxnSpPr>
        <p:spPr>
          <a:xfrm flipV="1">
            <a:off x="1810768" y="3974897"/>
            <a:ext cx="1204607" cy="924274"/>
          </a:xfrm>
          <a:prstGeom prst="curvedConnector3">
            <a:avLst>
              <a:gd name="adj1" fmla="val 50000"/>
            </a:avLst>
          </a:prstGeom>
          <a:ln w="5715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id="{115C483A-E6E3-4702-BB8A-63E534D962CD}"/>
              </a:ext>
            </a:extLst>
          </p:cNvPr>
          <p:cNvCxnSpPr>
            <a:cxnSpLocks/>
            <a:stCxn id="5" idx="1"/>
          </p:cNvCxnSpPr>
          <p:nvPr/>
        </p:nvCxnSpPr>
        <p:spPr>
          <a:xfrm rot="10800000">
            <a:off x="4723004" y="3875745"/>
            <a:ext cx="1679094" cy="1023426"/>
          </a:xfrm>
          <a:prstGeom prst="curvedConnector3">
            <a:avLst>
              <a:gd name="adj1" fmla="val 101460"/>
            </a:avLst>
          </a:prstGeom>
          <a:ln w="57150">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1028" name="Rectangle 1027">
            <a:extLst>
              <a:ext uri="{FF2B5EF4-FFF2-40B4-BE49-F238E27FC236}">
                <a16:creationId xmlns:a16="http://schemas.microsoft.com/office/drawing/2014/main" id="{AF0A5A7C-9B2A-4060-9E97-62B1ECC97294}"/>
              </a:ext>
            </a:extLst>
          </p:cNvPr>
          <p:cNvSpPr/>
          <p:nvPr/>
        </p:nvSpPr>
        <p:spPr>
          <a:xfrm>
            <a:off x="2791331" y="4253218"/>
            <a:ext cx="1277330" cy="1946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4038120-8EE2-408C-9AD4-B29F4AF06E8E}"/>
              </a:ext>
            </a:extLst>
          </p:cNvPr>
          <p:cNvSpPr/>
          <p:nvPr/>
        </p:nvSpPr>
        <p:spPr>
          <a:xfrm>
            <a:off x="3725029" y="3696750"/>
            <a:ext cx="818159" cy="631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6F58228-51A3-46FE-B547-2C3BBB0B73BA}"/>
              </a:ext>
            </a:extLst>
          </p:cNvPr>
          <p:cNvSpPr txBox="1"/>
          <p:nvPr/>
        </p:nvSpPr>
        <p:spPr>
          <a:xfrm>
            <a:off x="2036378" y="5826103"/>
            <a:ext cx="674452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lgn="ctr"/>
            <a:r>
              <a:rPr lang="en-GB" b="1" dirty="0">
                <a:solidFill>
                  <a:schemeClr val="accent6"/>
                </a:solidFill>
              </a:rPr>
              <a:t>4 cases: </a:t>
            </a:r>
            <a:r>
              <a:rPr lang="en-GB" dirty="0"/>
              <a:t>local weather stations (</a:t>
            </a:r>
            <a:r>
              <a:rPr lang="en-GB" dirty="0">
                <a:solidFill>
                  <a:srgbClr val="7030A0"/>
                </a:solidFill>
              </a:rPr>
              <a:t>purple</a:t>
            </a:r>
            <a:r>
              <a:rPr lang="en-GB" dirty="0"/>
              <a:t>), citizen science/amateur observation (</a:t>
            </a:r>
            <a:r>
              <a:rPr lang="en-GB" dirty="0">
                <a:solidFill>
                  <a:schemeClr val="accent1"/>
                </a:solidFill>
              </a:rPr>
              <a:t>blue</a:t>
            </a:r>
            <a:r>
              <a:rPr lang="en-GB" dirty="0"/>
              <a:t>), climate science (</a:t>
            </a:r>
            <a:r>
              <a:rPr lang="en-GB" dirty="0">
                <a:solidFill>
                  <a:srgbClr val="FF0000"/>
                </a:solidFill>
              </a:rPr>
              <a:t>red</a:t>
            </a:r>
            <a:r>
              <a:rPr lang="en-GB" dirty="0"/>
              <a:t>), financial markets (</a:t>
            </a:r>
            <a:r>
              <a:rPr lang="en-GB" dirty="0">
                <a:solidFill>
                  <a:srgbClr val="92D050"/>
                </a:solidFill>
              </a:rPr>
              <a:t>green</a:t>
            </a:r>
            <a:r>
              <a:rPr lang="en-GB" dirty="0"/>
              <a:t>)     </a:t>
            </a:r>
            <a:r>
              <a:rPr lang="en-GB" b="1" dirty="0">
                <a:solidFill>
                  <a:schemeClr val="accent6"/>
                </a:solidFill>
              </a:rPr>
              <a:t>UK Met Office </a:t>
            </a:r>
            <a:r>
              <a:rPr lang="en-GB" dirty="0"/>
              <a:t>as a central site of practice</a:t>
            </a:r>
          </a:p>
        </p:txBody>
      </p:sp>
    </p:spTree>
    <p:extLst>
      <p:ext uri="{BB962C8B-B14F-4D97-AF65-F5344CB8AC3E}">
        <p14:creationId xmlns:p14="http://schemas.microsoft.com/office/powerpoint/2010/main" val="349311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035" y="228312"/>
            <a:ext cx="6571622" cy="6170227"/>
            <a:chOff x="179512" y="116632"/>
            <a:chExt cx="6571622" cy="6170227"/>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53" t="13173" r="19814"/>
            <a:stretch/>
          </p:blipFill>
          <p:spPr bwMode="auto">
            <a:xfrm>
              <a:off x="179512" y="116632"/>
              <a:ext cx="6571622" cy="560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860" t="90673" r="40272"/>
            <a:stretch/>
          </p:blipFill>
          <p:spPr bwMode="auto">
            <a:xfrm>
              <a:off x="2462125" y="5710795"/>
              <a:ext cx="204116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ight Arrow 8"/>
          <p:cNvSpPr/>
          <p:nvPr/>
        </p:nvSpPr>
        <p:spPr>
          <a:xfrm rot="8088516">
            <a:off x="2209426" y="2691180"/>
            <a:ext cx="846609" cy="390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120" t="13780" r="20356"/>
          <a:stretch/>
        </p:blipFill>
        <p:spPr bwMode="auto">
          <a:xfrm>
            <a:off x="0" y="212336"/>
            <a:ext cx="6711657" cy="588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488" t="15331" r="23780" b="11609"/>
          <a:stretch/>
        </p:blipFill>
        <p:spPr bwMode="auto">
          <a:xfrm>
            <a:off x="1206009" y="1628800"/>
            <a:ext cx="5499546" cy="507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7886" t="18658" r="29175"/>
          <a:stretch/>
        </p:blipFill>
        <p:spPr bwMode="auto">
          <a:xfrm>
            <a:off x="1206008" y="1628800"/>
            <a:ext cx="4470891" cy="510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6705555" y="206656"/>
            <a:ext cx="2285362" cy="6410927"/>
          </a:xfrm>
          <a:prstGeom prst="rect">
            <a:avLst/>
          </a:prstGeom>
          <a:solidFill>
            <a:schemeClr val="bg1">
              <a:lumMod val="95000"/>
              <a:alpha val="60000"/>
            </a:schemeClr>
          </a:solid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5250" indent="0">
              <a:spcBef>
                <a:spcPts val="600"/>
              </a:spcBef>
              <a:buFont typeface="Arial" panose="020B0604020202020204" pitchFamily="34" charset="0"/>
              <a:buNone/>
            </a:pPr>
            <a:endParaRPr lang="en-GB" sz="800" dirty="0">
              <a:solidFill>
                <a:schemeClr val="tx1">
                  <a:lumMod val="50000"/>
                  <a:lumOff val="50000"/>
                </a:schemeClr>
              </a:solidFill>
            </a:endParaRPr>
          </a:p>
          <a:p>
            <a:pPr marL="95250" indent="0">
              <a:spcBef>
                <a:spcPts val="1200"/>
              </a:spcBef>
              <a:buNone/>
            </a:pPr>
            <a:endParaRPr lang="en-GB" sz="1800" dirty="0">
              <a:solidFill>
                <a:schemeClr val="tx1">
                  <a:lumMod val="50000"/>
                  <a:lumOff val="50000"/>
                </a:schemeClr>
              </a:solidFill>
            </a:endParaRPr>
          </a:p>
          <a:p>
            <a:pPr marL="95250" indent="0">
              <a:spcBef>
                <a:spcPts val="1200"/>
              </a:spcBef>
              <a:buNone/>
            </a:pPr>
            <a:endParaRPr lang="en-GB" sz="1800" dirty="0">
              <a:solidFill>
                <a:schemeClr val="tx1">
                  <a:lumMod val="50000"/>
                  <a:lumOff val="50000"/>
                </a:schemeClr>
              </a:solidFill>
            </a:endParaRPr>
          </a:p>
          <a:p>
            <a:pPr marL="95250" indent="0">
              <a:spcBef>
                <a:spcPts val="1200"/>
              </a:spcBef>
              <a:buNone/>
            </a:pPr>
            <a:r>
              <a:rPr lang="en-GB" sz="1800" dirty="0">
                <a:solidFill>
                  <a:schemeClr val="tx1">
                    <a:lumMod val="50000"/>
                    <a:lumOff val="50000"/>
                  </a:schemeClr>
                </a:solidFill>
              </a:rPr>
              <a:t>Visualisation of </a:t>
            </a:r>
            <a:r>
              <a:rPr lang="en-GB" sz="1800" b="1" dirty="0">
                <a:solidFill>
                  <a:schemeClr val="tx1">
                    <a:lumMod val="50000"/>
                    <a:lumOff val="50000"/>
                  </a:schemeClr>
                </a:solidFill>
              </a:rPr>
              <a:t>research design</a:t>
            </a:r>
          </a:p>
          <a:p>
            <a:pPr marL="95250" indent="0">
              <a:spcBef>
                <a:spcPts val="2400"/>
              </a:spcBef>
              <a:buFont typeface="Arial" panose="020B0604020202020204" pitchFamily="34" charset="0"/>
              <a:buNone/>
            </a:pPr>
            <a:r>
              <a:rPr lang="en-GB" sz="1800" b="1" dirty="0">
                <a:solidFill>
                  <a:schemeClr val="tx1">
                    <a:lumMod val="50000"/>
                    <a:lumOff val="50000"/>
                  </a:schemeClr>
                </a:solidFill>
              </a:rPr>
              <a:t>Embedded research data </a:t>
            </a:r>
            <a:r>
              <a:rPr lang="en-GB" sz="1800" dirty="0">
                <a:solidFill>
                  <a:schemeClr val="tx1">
                    <a:lumMod val="50000"/>
                    <a:lumOff val="50000"/>
                  </a:schemeClr>
                </a:solidFill>
              </a:rPr>
              <a:t>– rich, transparent, bring the social alive</a:t>
            </a:r>
          </a:p>
          <a:p>
            <a:pPr marL="95250" indent="0">
              <a:spcBef>
                <a:spcPts val="2400"/>
              </a:spcBef>
              <a:buFont typeface="Arial" panose="020B0604020202020204" pitchFamily="34" charset="0"/>
              <a:buNone/>
            </a:pPr>
            <a:r>
              <a:rPr lang="en-GB" sz="1800" dirty="0">
                <a:solidFill>
                  <a:schemeClr val="tx1">
                    <a:lumMod val="50000"/>
                    <a:lumOff val="50000"/>
                  </a:schemeClr>
                </a:solidFill>
              </a:rPr>
              <a:t>Emphasis on people, culture, stories, relations</a:t>
            </a:r>
          </a:p>
          <a:p>
            <a:pPr marL="95250" indent="0">
              <a:spcBef>
                <a:spcPts val="2400"/>
              </a:spcBef>
              <a:buFont typeface="Arial" panose="020B0604020202020204" pitchFamily="34" charset="0"/>
              <a:buNone/>
            </a:pPr>
            <a:r>
              <a:rPr lang="en-GB" sz="1800" dirty="0">
                <a:solidFill>
                  <a:schemeClr val="tx1">
                    <a:lumMod val="50000"/>
                    <a:lumOff val="50000"/>
                  </a:schemeClr>
                </a:solidFill>
              </a:rPr>
              <a:t>Space open for </a:t>
            </a:r>
            <a:r>
              <a:rPr lang="en-GB" sz="1800" b="1" dirty="0">
                <a:solidFill>
                  <a:schemeClr val="tx1">
                    <a:lumMod val="50000"/>
                    <a:lumOff val="50000"/>
                  </a:schemeClr>
                </a:solidFill>
              </a:rPr>
              <a:t>public discussion</a:t>
            </a:r>
          </a:p>
          <a:p>
            <a:pPr marL="85725" indent="0">
              <a:buFont typeface="Arial" panose="020B0604020202020204" pitchFamily="34" charset="0"/>
              <a:buNone/>
            </a:pPr>
            <a:endParaRPr lang="en-GB" sz="2400" dirty="0">
              <a:solidFill>
                <a:schemeClr val="tx1">
                  <a:lumMod val="65000"/>
                  <a:lumOff val="35000"/>
                </a:schemeClr>
              </a:solidFill>
            </a:endParaRPr>
          </a:p>
        </p:txBody>
      </p:sp>
    </p:spTree>
    <p:extLst>
      <p:ext uri="{BB962C8B-B14F-4D97-AF65-F5344CB8AC3E}">
        <p14:creationId xmlns:p14="http://schemas.microsoft.com/office/powerpoint/2010/main" val="39422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1000"/>
                                        <p:tgtEl>
                                          <p:spTgt spid="6146"/>
                                        </p:tgtEl>
                                      </p:cBhvr>
                                    </p:animEffect>
                                    <p:anim calcmode="lin" valueType="num">
                                      <p:cBhvr>
                                        <p:cTn id="16" dur="1000" fill="hold"/>
                                        <p:tgtEl>
                                          <p:spTgt spid="6146"/>
                                        </p:tgtEl>
                                        <p:attrNameLst>
                                          <p:attrName>ppt_x</p:attrName>
                                        </p:attrNameLst>
                                      </p:cBhvr>
                                      <p:tavLst>
                                        <p:tav tm="0">
                                          <p:val>
                                            <p:strVal val="#ppt_x"/>
                                          </p:val>
                                        </p:tav>
                                        <p:tav tm="100000">
                                          <p:val>
                                            <p:strVal val="#ppt_x"/>
                                          </p:val>
                                        </p:tav>
                                      </p:tavLst>
                                    </p:anim>
                                    <p:anim calcmode="lin" valueType="num">
                                      <p:cBhvr>
                                        <p:cTn id="1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r>
              <a:rPr lang="en-GB" b="1" dirty="0">
                <a:solidFill>
                  <a:schemeClr val="tx1">
                    <a:lumMod val="65000"/>
                    <a:lumOff val="35000"/>
                  </a:schemeClr>
                </a:solidFill>
              </a:rPr>
              <a:t>Data Journeys: key insights</a:t>
            </a:r>
          </a:p>
        </p:txBody>
      </p:sp>
      <p:sp>
        <p:nvSpPr>
          <p:cNvPr id="3" name="Content Placeholder 2"/>
          <p:cNvSpPr>
            <a:spLocks noGrp="1"/>
          </p:cNvSpPr>
          <p:nvPr>
            <p:ph idx="1"/>
          </p:nvPr>
        </p:nvSpPr>
        <p:spPr>
          <a:xfrm>
            <a:off x="261020" y="1317170"/>
            <a:ext cx="3178696" cy="5136165"/>
          </a:xfrm>
        </p:spPr>
        <p:txBody>
          <a:bodyPr>
            <a:normAutofit fontScale="92500" lnSpcReduction="10000"/>
          </a:bodyPr>
          <a:lstStyle/>
          <a:p>
            <a:pPr marL="0" indent="0">
              <a:spcBef>
                <a:spcPts val="4200"/>
              </a:spcBef>
              <a:buNone/>
            </a:pPr>
            <a:r>
              <a:rPr lang="en-GB" b="1" dirty="0">
                <a:solidFill>
                  <a:schemeClr val="accent3"/>
                </a:solidFill>
              </a:rPr>
              <a:t>Relations between people – space &amp; time</a:t>
            </a:r>
          </a:p>
          <a:p>
            <a:endParaRPr lang="en-US" b="1" dirty="0">
              <a:solidFill>
                <a:schemeClr val="accent3"/>
              </a:solidFill>
            </a:endParaRPr>
          </a:p>
          <a:p>
            <a:pPr marL="0" indent="0">
              <a:buNone/>
            </a:pPr>
            <a:r>
              <a:rPr lang="en-GB" b="1" dirty="0">
                <a:solidFill>
                  <a:schemeClr val="accent3"/>
                </a:solidFill>
              </a:rPr>
              <a:t>Friction in data movement</a:t>
            </a:r>
          </a:p>
          <a:p>
            <a:pPr marL="0" indent="0">
              <a:spcBef>
                <a:spcPts val="4200"/>
              </a:spcBef>
              <a:buNone/>
            </a:pPr>
            <a:r>
              <a:rPr lang="en-US" b="1" dirty="0">
                <a:solidFill>
                  <a:schemeClr val="accent3"/>
                </a:solidFill>
              </a:rPr>
              <a:t>Socio-material constitution of digital data objects</a:t>
            </a:r>
          </a:p>
          <a:p>
            <a:pPr marL="0" indent="0">
              <a:spcBef>
                <a:spcPts val="4200"/>
              </a:spcBef>
              <a:buNone/>
            </a:pPr>
            <a:r>
              <a:rPr lang="en-GB" b="1" dirty="0">
                <a:solidFill>
                  <a:schemeClr val="accent3"/>
                </a:solidFill>
              </a:rPr>
              <a:t>Data objects as mutable mobiles</a:t>
            </a:r>
          </a:p>
          <a:p>
            <a:pPr marL="0" indent="0">
              <a:buNone/>
            </a:pPr>
            <a:endParaRPr lang="en-GB" b="1" dirty="0">
              <a:solidFill>
                <a:schemeClr val="accent3"/>
              </a:solidFill>
            </a:endParaRPr>
          </a:p>
          <a:p>
            <a:endParaRPr lang="en-GB" b="1" dirty="0">
              <a:solidFill>
                <a:schemeClr val="accent3"/>
              </a:solidFill>
            </a:endParaRPr>
          </a:p>
          <a:p>
            <a:pPr marL="0" indent="0">
              <a:buNone/>
            </a:pPr>
            <a:endParaRPr lang="en-GB" dirty="0"/>
          </a:p>
          <a:p>
            <a:endParaRPr lang="en-GB" dirty="0"/>
          </a:p>
        </p:txBody>
      </p:sp>
      <p:pic>
        <p:nvPicPr>
          <p:cNvPr id="9" name="Picture 8">
            <a:extLst>
              <a:ext uri="{FF2B5EF4-FFF2-40B4-BE49-F238E27FC236}">
                <a16:creationId xmlns:a16="http://schemas.microsoft.com/office/drawing/2014/main" id="{D5BF4C2C-9074-472B-AF81-0E2E29581BAF}"/>
              </a:ext>
            </a:extLst>
          </p:cNvPr>
          <p:cNvPicPr>
            <a:picLocks noChangeAspect="1"/>
          </p:cNvPicPr>
          <p:nvPr/>
        </p:nvPicPr>
        <p:blipFill rotWithShape="1">
          <a:blip r:embed="rId3"/>
          <a:srcRect l="7745" t="14305" r="31954"/>
          <a:stretch/>
        </p:blipFill>
        <p:spPr>
          <a:xfrm>
            <a:off x="3712681" y="1317170"/>
            <a:ext cx="4840447" cy="3726050"/>
          </a:xfrm>
          <a:prstGeom prst="rect">
            <a:avLst/>
          </a:prstGeom>
        </p:spPr>
      </p:pic>
      <p:sp>
        <p:nvSpPr>
          <p:cNvPr id="10" name="TextBox 9">
            <a:extLst>
              <a:ext uri="{FF2B5EF4-FFF2-40B4-BE49-F238E27FC236}">
                <a16:creationId xmlns:a16="http://schemas.microsoft.com/office/drawing/2014/main" id="{9EA4E30C-F91B-48DA-99C9-CEE519F5992E}"/>
              </a:ext>
            </a:extLst>
          </p:cNvPr>
          <p:cNvSpPr txBox="1"/>
          <p:nvPr/>
        </p:nvSpPr>
        <p:spPr>
          <a:xfrm>
            <a:off x="3716323" y="5192785"/>
            <a:ext cx="4836805" cy="830997"/>
          </a:xfrm>
          <a:prstGeom prst="rect">
            <a:avLst/>
          </a:prstGeom>
          <a:noFill/>
        </p:spPr>
        <p:txBody>
          <a:bodyPr wrap="square" rtlCol="0">
            <a:spAutoFit/>
          </a:bodyPr>
          <a:lstStyle/>
          <a:p>
            <a:pPr algn="ctr"/>
            <a:r>
              <a:rPr lang="en-GB" sz="1600" dirty="0"/>
              <a:t>Bates, J., Lin, Y, and Goodale, P. (2016). Data Journeys: Capturing the socio-material constitution of data objects and flows. Big Data and Society. 3(2). </a:t>
            </a:r>
          </a:p>
        </p:txBody>
      </p:sp>
    </p:spTree>
    <p:extLst>
      <p:ext uri="{BB962C8B-B14F-4D97-AF65-F5344CB8AC3E}">
        <p14:creationId xmlns:p14="http://schemas.microsoft.com/office/powerpoint/2010/main" val="379351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02080" y="1215008"/>
            <a:ext cx="2388517" cy="3888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528" y="0"/>
            <a:ext cx="8229600" cy="1143000"/>
          </a:xfrm>
        </p:spPr>
        <p:txBody>
          <a:bodyPr>
            <a:normAutofit/>
          </a:bodyPr>
          <a:lstStyle/>
          <a:p>
            <a:r>
              <a:rPr lang="en-GB" b="1" dirty="0">
                <a:solidFill>
                  <a:schemeClr val="tx1">
                    <a:lumMod val="65000"/>
                    <a:lumOff val="35000"/>
                  </a:schemeClr>
                </a:solidFill>
              </a:rPr>
              <a:t>Data Journeys: key insights</a:t>
            </a:r>
          </a:p>
        </p:txBody>
      </p:sp>
      <p:sp>
        <p:nvSpPr>
          <p:cNvPr id="3" name="Content Placeholder 2"/>
          <p:cNvSpPr>
            <a:spLocks noGrp="1"/>
          </p:cNvSpPr>
          <p:nvPr>
            <p:ph idx="1"/>
          </p:nvPr>
        </p:nvSpPr>
        <p:spPr>
          <a:xfrm>
            <a:off x="261020" y="1317170"/>
            <a:ext cx="3178696" cy="5136165"/>
          </a:xfrm>
        </p:spPr>
        <p:txBody>
          <a:bodyPr>
            <a:normAutofit fontScale="92500" lnSpcReduction="10000"/>
          </a:bodyPr>
          <a:lstStyle/>
          <a:p>
            <a:pPr marL="0" indent="0">
              <a:spcBef>
                <a:spcPts val="4200"/>
              </a:spcBef>
              <a:buNone/>
            </a:pPr>
            <a:r>
              <a:rPr lang="en-GB" sz="2800" b="1" dirty="0">
                <a:solidFill>
                  <a:schemeClr val="accent6"/>
                </a:solidFill>
              </a:rPr>
              <a:t>Relations between people – space &amp; time</a:t>
            </a:r>
          </a:p>
          <a:p>
            <a:endParaRPr lang="en-US" b="1" dirty="0">
              <a:solidFill>
                <a:schemeClr val="accent3"/>
              </a:solidFill>
            </a:endParaRPr>
          </a:p>
          <a:p>
            <a:pPr marL="0" indent="0">
              <a:buNone/>
            </a:pPr>
            <a:r>
              <a:rPr lang="en-GB" b="1" dirty="0">
                <a:solidFill>
                  <a:schemeClr val="accent3"/>
                </a:solidFill>
              </a:rPr>
              <a:t>Friction in data movement</a:t>
            </a:r>
          </a:p>
          <a:p>
            <a:pPr marL="0" indent="0">
              <a:spcBef>
                <a:spcPts val="4200"/>
              </a:spcBef>
              <a:buNone/>
            </a:pPr>
            <a:r>
              <a:rPr lang="en-US" b="1" dirty="0">
                <a:solidFill>
                  <a:schemeClr val="accent3"/>
                </a:solidFill>
              </a:rPr>
              <a:t>Socio-material constitution of digital data objects</a:t>
            </a:r>
          </a:p>
          <a:p>
            <a:pPr marL="0" indent="0">
              <a:spcBef>
                <a:spcPts val="4200"/>
              </a:spcBef>
              <a:buNone/>
            </a:pPr>
            <a:r>
              <a:rPr lang="en-GB" b="1" dirty="0">
                <a:solidFill>
                  <a:schemeClr val="accent3"/>
                </a:solidFill>
              </a:rPr>
              <a:t>Data objects as mutable mobiles</a:t>
            </a:r>
          </a:p>
          <a:p>
            <a:pPr marL="0" indent="0">
              <a:buNone/>
            </a:pPr>
            <a:endParaRPr lang="en-GB" b="1" dirty="0">
              <a:solidFill>
                <a:schemeClr val="accent3"/>
              </a:solidFill>
            </a:endParaRPr>
          </a:p>
          <a:p>
            <a:endParaRPr lang="en-GB" b="1" dirty="0">
              <a:solidFill>
                <a:schemeClr val="accent3"/>
              </a:solidFill>
            </a:endParaRPr>
          </a:p>
          <a:p>
            <a:pPr marL="0" indent="0">
              <a:buNone/>
            </a:pPr>
            <a:endParaRPr lang="en-GB" dirty="0"/>
          </a:p>
          <a:p>
            <a:endParaRPr lang="en-GB" dirty="0"/>
          </a:p>
        </p:txBody>
      </p:sp>
      <p:sp>
        <p:nvSpPr>
          <p:cNvPr id="4" name="TextBox 3"/>
          <p:cNvSpPr txBox="1"/>
          <p:nvPr/>
        </p:nvSpPr>
        <p:spPr>
          <a:xfrm>
            <a:off x="3423384" y="1215008"/>
            <a:ext cx="3303987" cy="4231928"/>
          </a:xfrm>
          <a:prstGeom prst="rect">
            <a:avLst/>
          </a:prstGeom>
          <a:solidFill>
            <a:schemeClr val="bg1">
              <a:lumMod val="95000"/>
            </a:schemeClr>
          </a:solidFill>
        </p:spPr>
        <p:txBody>
          <a:bodyPr wrap="square" rtlCol="0">
            <a:spAutoFit/>
          </a:bodyPr>
          <a:lstStyle/>
          <a:p>
            <a:r>
              <a:rPr lang="en-GB" b="1" dirty="0">
                <a:solidFill>
                  <a:schemeClr val="tx1">
                    <a:lumMod val="50000"/>
                    <a:lumOff val="50000"/>
                  </a:schemeClr>
                </a:solidFill>
              </a:rPr>
              <a:t>Data journeys bring people into new &amp; different relations with one another</a:t>
            </a:r>
          </a:p>
          <a:p>
            <a:pPr marL="285750" indent="-285750">
              <a:buFont typeface="Arial" panose="020B0604020202020204" pitchFamily="34" charset="0"/>
              <a:buChar char="•"/>
            </a:pPr>
            <a:r>
              <a:rPr lang="en-GB" dirty="0">
                <a:solidFill>
                  <a:schemeClr val="tx1">
                    <a:lumMod val="50000"/>
                    <a:lumOff val="50000"/>
                  </a:schemeClr>
                </a:solidFill>
              </a:rPr>
              <a:t>‘Local’ actors &lt;-&gt; big data-driven global markets &amp; climate science</a:t>
            </a:r>
          </a:p>
          <a:p>
            <a:endParaRPr lang="en-GB" dirty="0">
              <a:solidFill>
                <a:schemeClr val="tx1">
                  <a:lumMod val="50000"/>
                  <a:lumOff val="50000"/>
                </a:schemeClr>
              </a:solidFill>
            </a:endParaRPr>
          </a:p>
          <a:p>
            <a:endParaRPr lang="en-GB" dirty="0">
              <a:solidFill>
                <a:schemeClr val="tx1">
                  <a:lumMod val="50000"/>
                  <a:lumOff val="50000"/>
                </a:schemeClr>
              </a:solidFill>
            </a:endParaRPr>
          </a:p>
          <a:p>
            <a:r>
              <a:rPr lang="en-GB" b="1" dirty="0">
                <a:solidFill>
                  <a:schemeClr val="tx1">
                    <a:lumMod val="50000"/>
                    <a:lumOff val="50000"/>
                  </a:schemeClr>
                </a:solidFill>
              </a:rPr>
              <a:t>Affective dynamics </a:t>
            </a:r>
            <a:r>
              <a:rPr lang="en-GB" dirty="0">
                <a:solidFill>
                  <a:schemeClr val="tx1">
                    <a:lumMod val="50000"/>
                    <a:lumOff val="50000"/>
                  </a:schemeClr>
                </a:solidFill>
              </a:rPr>
              <a:t>holding the ‘assemblage’ of actors together</a:t>
            </a:r>
          </a:p>
          <a:p>
            <a:endParaRPr lang="en-GB" dirty="0">
              <a:solidFill>
                <a:schemeClr val="tx1">
                  <a:lumMod val="50000"/>
                  <a:lumOff val="50000"/>
                </a:schemeClr>
              </a:solidFill>
            </a:endParaRPr>
          </a:p>
          <a:p>
            <a:endParaRPr lang="en-GB"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300" dirty="0">
              <a:solidFill>
                <a:schemeClr val="tx1">
                  <a:lumMod val="50000"/>
                  <a:lumOff val="50000"/>
                </a:schemeClr>
              </a:solidFill>
            </a:endParaRPr>
          </a:p>
          <a:p>
            <a:pPr marL="342900" indent="-342900">
              <a:buFont typeface="Arial" panose="020B0604020202020204" pitchFamily="34" charset="0"/>
              <a:buChar char="•"/>
            </a:pPr>
            <a:endParaRPr lang="en-GB" sz="200" dirty="0">
              <a:solidFill>
                <a:schemeClr val="tx1">
                  <a:lumMod val="50000"/>
                  <a:lumOff val="50000"/>
                </a:schemeClr>
              </a:solidFill>
            </a:endParaRPr>
          </a:p>
        </p:txBody>
      </p:sp>
      <p:pic>
        <p:nvPicPr>
          <p:cNvPr id="1026" name="Picture 2" descr="Photograph of Alistair McLean, Curator of Natural Sciences at Museums Sheffield with the ground thermometer. Ground temperature was originally observed at Sheffield Weston Park in order to understand outbreaks of fatal illness in the city. Readings continue to be taken in order to maintain the archive for poste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748" y="1343746"/>
            <a:ext cx="1186235" cy="1781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3383" y="4061708"/>
            <a:ext cx="5567213" cy="2308324"/>
          </a:xfrm>
          <a:prstGeom prst="rect">
            <a:avLst/>
          </a:prstGeom>
          <a:solidFill>
            <a:schemeClr val="bg1">
              <a:lumMod val="95000"/>
            </a:schemeClr>
          </a:solidFill>
        </p:spPr>
        <p:txBody>
          <a:bodyPr wrap="square" rtlCol="0">
            <a:spAutoFit/>
          </a:bodyPr>
          <a:lstStyle/>
          <a:p>
            <a:endParaRPr lang="en-GB" b="1" dirty="0">
              <a:solidFill>
                <a:schemeClr val="tx1">
                  <a:lumMod val="50000"/>
                  <a:lumOff val="50000"/>
                </a:schemeClr>
              </a:solidFill>
            </a:endParaRPr>
          </a:p>
          <a:p>
            <a:r>
              <a:rPr lang="en-GB" b="1" dirty="0">
                <a:solidFill>
                  <a:schemeClr val="tx1">
                    <a:lumMod val="50000"/>
                    <a:lumOff val="50000"/>
                  </a:schemeClr>
                </a:solidFill>
              </a:rPr>
              <a:t>Social relations across time</a:t>
            </a:r>
          </a:p>
          <a:p>
            <a:pPr marL="342900" indent="-342900">
              <a:buFont typeface="Arial" panose="020B0604020202020204" pitchFamily="34" charset="0"/>
              <a:buChar char="•"/>
            </a:pPr>
            <a:r>
              <a:rPr lang="en-GB" dirty="0">
                <a:solidFill>
                  <a:schemeClr val="tx1">
                    <a:lumMod val="50000"/>
                    <a:lumOff val="50000"/>
                  </a:schemeClr>
                </a:solidFill>
              </a:rPr>
              <a:t>Inter-generational  connections – sailors, archivists, previous generations of curators</a:t>
            </a:r>
          </a:p>
          <a:p>
            <a:pPr marL="342900" indent="-342900">
              <a:buFont typeface="Arial" panose="020B0604020202020204" pitchFamily="34" charset="0"/>
              <a:buChar char="•"/>
            </a:pPr>
            <a:endParaRPr lang="en-GB" dirty="0">
              <a:solidFill>
                <a:schemeClr val="tx1">
                  <a:lumMod val="50000"/>
                  <a:lumOff val="50000"/>
                </a:schemeClr>
              </a:solidFill>
            </a:endParaRPr>
          </a:p>
          <a:p>
            <a:endParaRPr lang="en-GB" dirty="0">
              <a:solidFill>
                <a:schemeClr val="tx1">
                  <a:lumMod val="50000"/>
                  <a:lumOff val="50000"/>
                </a:schemeClr>
              </a:solidFill>
            </a:endParaRPr>
          </a:p>
          <a:p>
            <a:pPr marL="800100" lvl="1" indent="-342900">
              <a:buFont typeface="Arial" panose="020B0604020202020204" pitchFamily="34" charset="0"/>
              <a:buChar char="•"/>
            </a:pPr>
            <a:endParaRPr lang="en-GB" dirty="0">
              <a:solidFill>
                <a:schemeClr val="tx1">
                  <a:lumMod val="50000"/>
                  <a:lumOff val="50000"/>
                </a:schemeClr>
              </a:solidFill>
            </a:endParaRPr>
          </a:p>
          <a:p>
            <a:pPr marL="800100" lvl="1" indent="-342900">
              <a:buFont typeface="Arial" panose="020B0604020202020204" pitchFamily="34" charset="0"/>
              <a:buChar char="•"/>
            </a:pPr>
            <a:endParaRPr lang="en-GB" dirty="0">
              <a:solidFill>
                <a:schemeClr val="tx1">
                  <a:lumMod val="50000"/>
                  <a:lumOff val="50000"/>
                </a:schemeClr>
              </a:solidFill>
            </a:endParaRPr>
          </a:p>
        </p:txBody>
      </p:sp>
      <p:sp>
        <p:nvSpPr>
          <p:cNvPr id="5" name="Rectangle 4">
            <a:extLst>
              <a:ext uri="{FF2B5EF4-FFF2-40B4-BE49-F238E27FC236}">
                <a16:creationId xmlns:a16="http://schemas.microsoft.com/office/drawing/2014/main" id="{806D4187-5E74-4C80-BFC2-0B9B34A3033F}"/>
              </a:ext>
            </a:extLst>
          </p:cNvPr>
          <p:cNvSpPr/>
          <p:nvPr/>
        </p:nvSpPr>
        <p:spPr>
          <a:xfrm>
            <a:off x="244929" y="3951514"/>
            <a:ext cx="3178455" cy="2481943"/>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5874383-ED5B-4D50-9FC7-0D1843408F41}"/>
              </a:ext>
            </a:extLst>
          </p:cNvPr>
          <p:cNvPicPr>
            <a:picLocks noChangeAspect="1"/>
          </p:cNvPicPr>
          <p:nvPr/>
        </p:nvPicPr>
        <p:blipFill>
          <a:blip r:embed="rId4"/>
          <a:stretch>
            <a:fillRect/>
          </a:stretch>
        </p:blipFill>
        <p:spPr>
          <a:xfrm>
            <a:off x="6989385" y="2993576"/>
            <a:ext cx="1880532" cy="1253688"/>
          </a:xfrm>
          <a:prstGeom prst="rect">
            <a:avLst/>
          </a:prstGeom>
        </p:spPr>
      </p:pic>
    </p:spTree>
    <p:extLst>
      <p:ext uri="{BB962C8B-B14F-4D97-AF65-F5344CB8AC3E}">
        <p14:creationId xmlns:p14="http://schemas.microsoft.com/office/powerpoint/2010/main" val="11927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r>
              <a:rPr lang="en-GB" b="1" dirty="0">
                <a:solidFill>
                  <a:schemeClr val="tx1">
                    <a:lumMod val="65000"/>
                    <a:lumOff val="35000"/>
                  </a:schemeClr>
                </a:solidFill>
              </a:rPr>
              <a:t>Data Journeys: key insights</a:t>
            </a:r>
          </a:p>
        </p:txBody>
      </p:sp>
      <p:sp>
        <p:nvSpPr>
          <p:cNvPr id="3" name="Content Placeholder 2"/>
          <p:cNvSpPr>
            <a:spLocks noGrp="1"/>
          </p:cNvSpPr>
          <p:nvPr>
            <p:ph idx="1"/>
          </p:nvPr>
        </p:nvSpPr>
        <p:spPr>
          <a:xfrm>
            <a:off x="261020" y="1317170"/>
            <a:ext cx="3178696" cy="5136165"/>
          </a:xfrm>
        </p:spPr>
        <p:txBody>
          <a:bodyPr>
            <a:normAutofit fontScale="92500" lnSpcReduction="10000"/>
          </a:bodyPr>
          <a:lstStyle/>
          <a:p>
            <a:pPr marL="0" indent="0">
              <a:spcBef>
                <a:spcPts val="4200"/>
              </a:spcBef>
              <a:buNone/>
            </a:pPr>
            <a:r>
              <a:rPr lang="en-GB" b="1" dirty="0">
                <a:solidFill>
                  <a:schemeClr val="accent3"/>
                </a:solidFill>
              </a:rPr>
              <a:t>Relations between people – space &amp; time</a:t>
            </a:r>
          </a:p>
          <a:p>
            <a:endParaRPr lang="en-US" b="1" dirty="0">
              <a:solidFill>
                <a:schemeClr val="accent3"/>
              </a:solidFill>
            </a:endParaRPr>
          </a:p>
          <a:p>
            <a:pPr marL="0" indent="0">
              <a:buNone/>
            </a:pPr>
            <a:r>
              <a:rPr lang="en-GB" b="1" dirty="0">
                <a:solidFill>
                  <a:schemeClr val="accent6"/>
                </a:solidFill>
              </a:rPr>
              <a:t>Friction in data movement</a:t>
            </a:r>
          </a:p>
          <a:p>
            <a:pPr marL="0" indent="0">
              <a:spcBef>
                <a:spcPts val="4200"/>
              </a:spcBef>
              <a:buNone/>
            </a:pPr>
            <a:r>
              <a:rPr lang="en-US" b="1" dirty="0">
                <a:solidFill>
                  <a:schemeClr val="accent3"/>
                </a:solidFill>
              </a:rPr>
              <a:t>Socio-material constitution of digital data objects</a:t>
            </a:r>
          </a:p>
          <a:p>
            <a:pPr marL="0" indent="0">
              <a:spcBef>
                <a:spcPts val="4200"/>
              </a:spcBef>
              <a:buNone/>
            </a:pPr>
            <a:r>
              <a:rPr lang="en-GB" b="1" dirty="0">
                <a:solidFill>
                  <a:schemeClr val="accent3"/>
                </a:solidFill>
              </a:rPr>
              <a:t>Data objects as mutable mobiles</a:t>
            </a:r>
          </a:p>
          <a:p>
            <a:pPr marL="0" indent="0">
              <a:buNone/>
            </a:pPr>
            <a:endParaRPr lang="en-GB" b="1" dirty="0">
              <a:solidFill>
                <a:schemeClr val="accent3"/>
              </a:solidFill>
            </a:endParaRPr>
          </a:p>
          <a:p>
            <a:endParaRPr lang="en-GB" b="1" dirty="0">
              <a:solidFill>
                <a:schemeClr val="accent3"/>
              </a:solidFill>
            </a:endParaRPr>
          </a:p>
          <a:p>
            <a:pPr marL="0" indent="0">
              <a:buNone/>
            </a:pPr>
            <a:endParaRPr lang="en-GB" dirty="0"/>
          </a:p>
          <a:p>
            <a:endParaRPr lang="en-GB" dirty="0"/>
          </a:p>
        </p:txBody>
      </p:sp>
      <p:sp>
        <p:nvSpPr>
          <p:cNvPr id="6" name="TextBox 5"/>
          <p:cNvSpPr txBox="1"/>
          <p:nvPr/>
        </p:nvSpPr>
        <p:spPr>
          <a:xfrm>
            <a:off x="3515912" y="1143000"/>
            <a:ext cx="5367068" cy="5324535"/>
          </a:xfrm>
          <a:prstGeom prst="rect">
            <a:avLst/>
          </a:prstGeom>
          <a:solidFill>
            <a:schemeClr val="bg1">
              <a:lumMod val="95000"/>
            </a:schemeClr>
          </a:solidFill>
        </p:spPr>
        <p:txBody>
          <a:bodyPr wrap="square" rtlCol="0">
            <a:spAutoFit/>
          </a:bodyPr>
          <a:lstStyle>
            <a:defPPr>
              <a:defRPr lang="en-US"/>
            </a:defPPr>
            <a:lvl1pPr>
              <a:defRPr b="1">
                <a:solidFill>
                  <a:schemeClr val="tx1">
                    <a:lumMod val="50000"/>
                    <a:lumOff val="50000"/>
                  </a:schemeClr>
                </a:solidFill>
              </a:defRPr>
            </a:lvl1pPr>
            <a:lvl2pPr marL="800100" lvl="1" indent="-342900">
              <a:buFont typeface="Arial" panose="020B0604020202020204" pitchFamily="34" charset="0"/>
              <a:buChar char="•"/>
              <a:defRPr>
                <a:solidFill>
                  <a:schemeClr val="tx1">
                    <a:lumMod val="50000"/>
                    <a:lumOff val="50000"/>
                  </a:schemeClr>
                </a:solidFill>
              </a:defRPr>
            </a:lvl2pPr>
          </a:lstStyle>
          <a:p>
            <a:pPr lvl="1"/>
            <a:endParaRPr lang="en-GB" dirty="0"/>
          </a:p>
          <a:p>
            <a:r>
              <a:rPr lang="en-GB" dirty="0"/>
              <a:t>Frictions in the circulation of data objects </a:t>
            </a:r>
          </a:p>
          <a:p>
            <a:pPr marL="457200" lvl="1" indent="0">
              <a:buNone/>
            </a:pPr>
            <a:r>
              <a:rPr lang="en-GB" b="0" dirty="0"/>
              <a:t>E.g. Archived ship log books to global climate science database</a:t>
            </a:r>
          </a:p>
          <a:p>
            <a:pPr lvl="1"/>
            <a:r>
              <a:rPr lang="en-GB" dirty="0"/>
              <a:t>Neoliberal funding and policy constraints, archival practices, socio-technical complexity</a:t>
            </a:r>
          </a:p>
          <a:p>
            <a:pPr lvl="1"/>
            <a:r>
              <a:rPr lang="en-GB" dirty="0"/>
              <a:t>Flexibility &amp; adaptation: voluntary labour (citizen science), informal/horizontal/ entrepreneurial culture (ACRE)</a:t>
            </a:r>
          </a:p>
          <a:p>
            <a:pPr indent="-342900">
              <a:buFont typeface="Arial" panose="020B0604020202020204" pitchFamily="34" charset="0"/>
              <a:buChar char="•"/>
            </a:pPr>
            <a:endParaRPr lang="en-GB" b="0" dirty="0"/>
          </a:p>
          <a:p>
            <a:r>
              <a:rPr lang="en-GB" b="0" dirty="0"/>
              <a:t>	</a:t>
            </a:r>
          </a:p>
          <a:p>
            <a:r>
              <a:rPr lang="en-GB" b="0" dirty="0"/>
              <a:t>	</a:t>
            </a:r>
            <a:endParaRPr lang="en-GB" sz="1400" b="0" dirty="0"/>
          </a:p>
          <a:p>
            <a:endParaRPr lang="en-GB" sz="1400" b="0" dirty="0"/>
          </a:p>
          <a:p>
            <a:r>
              <a:rPr lang="en-GB" sz="1600" b="0" dirty="0"/>
              <a:t>Bates, J. (2017) The Politics of Data Friction. </a:t>
            </a:r>
            <a:r>
              <a:rPr lang="en-GB" sz="1600" b="0" i="1" dirty="0"/>
              <a:t>Journal of Documentation. </a:t>
            </a:r>
          </a:p>
          <a:p>
            <a:r>
              <a:rPr lang="en-GB" sz="1600" b="0" dirty="0"/>
              <a:t>Bates, J., Goodale, P. and Andrews, P. (forthcoming) </a:t>
            </a:r>
            <a:endParaRPr lang="en-GB" sz="1600" dirty="0"/>
          </a:p>
          <a:p>
            <a:r>
              <a:rPr lang="en-GB" sz="1600" b="0" dirty="0"/>
              <a:t>Assembling an infrastructure for meteorological data recovery. </a:t>
            </a:r>
            <a:endParaRPr lang="en-GB" sz="1400" b="0" dirty="0"/>
          </a:p>
          <a:p>
            <a:endParaRPr lang="en-GB" sz="1400" b="0" dirty="0"/>
          </a:p>
          <a:p>
            <a:endParaRPr lang="en-GB" sz="1400" b="0" dirty="0"/>
          </a:p>
          <a:p>
            <a:endParaRPr lang="en-GB" dirty="0"/>
          </a:p>
        </p:txBody>
      </p:sp>
      <p:sp>
        <p:nvSpPr>
          <p:cNvPr id="8" name="Rectangle 7">
            <a:extLst>
              <a:ext uri="{FF2B5EF4-FFF2-40B4-BE49-F238E27FC236}">
                <a16:creationId xmlns:a16="http://schemas.microsoft.com/office/drawing/2014/main" id="{6E9A647F-AE16-4745-A4CF-DA67F18EE718}"/>
              </a:ext>
            </a:extLst>
          </p:cNvPr>
          <p:cNvSpPr/>
          <p:nvPr/>
        </p:nvSpPr>
        <p:spPr>
          <a:xfrm>
            <a:off x="244929" y="3951514"/>
            <a:ext cx="3178455" cy="2481943"/>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35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591</Words>
  <Application>Microsoft Office PowerPoint</Application>
  <PresentationFormat>On-screen Show (4:3)</PresentationFormat>
  <Paragraphs>117</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Calibri</vt:lpstr>
      <vt:lpstr>Calibri Light</vt:lpstr>
      <vt:lpstr>Office Theme</vt:lpstr>
      <vt:lpstr>Data Journeys:  Capturing the socio-material constitution of data objects and flows  Jo Bates Information school University of Sheffield </vt:lpstr>
      <vt:lpstr>Data Journeys: motivations</vt:lpstr>
      <vt:lpstr>The Secret Life of a Weather Datum</vt:lpstr>
      <vt:lpstr>Following the data</vt:lpstr>
      <vt:lpstr>PowerPoint Presentation</vt:lpstr>
      <vt:lpstr>PowerPoint Presentation</vt:lpstr>
      <vt:lpstr>Data Journeys: key insights</vt:lpstr>
      <vt:lpstr>Data Journeys: key insights</vt:lpstr>
      <vt:lpstr>Data Journeys: key insights</vt:lpstr>
      <vt:lpstr>  Jo Bates @j0bates Information School, University of Sheffield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Journeys:  Capturing the socio-material constitution of data objects and flows  Jo Bates</dc:title>
  <dc:creator>Jo Bates</dc:creator>
  <cp:lastModifiedBy>Jo Bates</cp:lastModifiedBy>
  <cp:revision>30</cp:revision>
  <dcterms:created xsi:type="dcterms:W3CDTF">2018-06-25T10:06:35Z</dcterms:created>
  <dcterms:modified xsi:type="dcterms:W3CDTF">2018-07-04T10:27:36Z</dcterms:modified>
</cp:coreProperties>
</file>