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74" r:id="rId6"/>
    <p:sldId id="260" r:id="rId7"/>
    <p:sldId id="261" r:id="rId8"/>
    <p:sldId id="275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80" r:id="rId18"/>
    <p:sldId id="28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Lucida Console" panose="020B0609040504020204" pitchFamily="49" charset="0"/>
      <p:regular r:id="rId30"/>
    </p:embeddedFont>
    <p:embeddedFont>
      <p:font typeface="MS Mincho" panose="02020609040205080304" pitchFamily="49" charset="-128"/>
      <p:regular r:id="rId31"/>
    </p:embeddedFont>
    <p:embeddedFont>
      <p:font typeface="Segoe UI Black" panose="020B0A02040204020203" pitchFamily="34" charset="0"/>
      <p:bold r:id="rId32"/>
      <p:boldItalic r:id="rId33"/>
    </p:embeddedFont>
    <p:embeddedFont>
      <p:font typeface="Segoe UI Semibold" panose="020B0702040204020203" pitchFamily="34" charset="0"/>
      <p:bold r:id="rId34"/>
      <p:boldItalic r:id="rId35"/>
    </p:embeddedFont>
    <p:embeddedFont>
      <p:font typeface="Segoe UI Semilight" panose="020B0402040204020203" pitchFamily="3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C17D-3062-4BBD-AE86-75B6D0FDC4E7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8D1FF-6A13-4E89-A8E2-84EC9AD40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69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0CA44-3149-409A-AAA6-C35295C5D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3168D-0D7B-43C7-B0F3-8F70A44BB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7CF1D5-76BC-45DE-B702-6675E7270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1" y="5935033"/>
            <a:ext cx="22479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5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F46F-B0CE-4E05-BA7D-EC965D94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5906E-8007-412E-946C-315AE2710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8"/>
            <a:ext cx="10515600" cy="3843655"/>
          </a:xfrm>
        </p:spPr>
        <p:txBody>
          <a:bodyPr/>
          <a:lstStyle>
            <a:lvl1pPr marL="457167" indent="-457167">
              <a:buSzPct val="60000"/>
              <a:buFont typeface="Wingdings" panose="05000000000000000000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800040" indent="-342874">
              <a:buSzPct val="60000"/>
              <a:buFont typeface="Wingdings" panose="05000000000000000000" pitchFamily="2" charset="2"/>
              <a:buChar char="§"/>
              <a:defRPr i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332" indent="0">
              <a:buNone/>
              <a:defRPr i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i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i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04866-A104-4255-826C-D904DCD2F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1" y="5935033"/>
            <a:ext cx="22479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7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A858A-83FD-4D03-A784-4D69A61F0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08272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92-E4AC-4F82-9E12-B4C1E9C9C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9624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4A289-D2F8-49D7-8A04-00572518A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1" y="5935033"/>
            <a:ext cx="22479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8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F14E-6C1D-45A7-90C3-B66927CB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315DB-ECE1-426D-8EC0-3BF3E32AF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31"/>
            <a:ext cx="5181600" cy="3869781"/>
          </a:xfrm>
        </p:spPr>
        <p:txBody>
          <a:bodyPr/>
          <a:lstStyle>
            <a:lvl1pPr marL="228584" indent="-228584">
              <a:buSzPct val="60000"/>
              <a:buFont typeface="Wingdings" panose="05000000000000000000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750" indent="-228584">
              <a:buSzPct val="60000"/>
              <a:buFont typeface="Wingdings" panose="05000000000000000000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74489-1CF5-4BC1-B50F-467D38F68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31"/>
            <a:ext cx="5181600" cy="3869781"/>
          </a:xfrm>
        </p:spPr>
        <p:txBody>
          <a:bodyPr/>
          <a:lstStyle>
            <a:lvl1pPr marL="228584" indent="-228584">
              <a:buSzPct val="60000"/>
              <a:buFont typeface="Wingdings" panose="05000000000000000000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750" indent="-228584">
              <a:buSzPct val="60000"/>
              <a:buFont typeface="Wingdings" panose="05000000000000000000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E7E6E2-CAFE-4EC6-AEC6-EAC9EAFE8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1" y="5935033"/>
            <a:ext cx="22479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5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5281E-98FC-4D07-B173-6BCEC7EF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FC81B-DAF9-45BA-938E-616DA9A95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17A16-7322-476B-8D6A-1E45B0495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2425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9AC7B6-384B-4741-AC0D-C0B1160C3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8EC0C-C4D7-41F2-898C-902E3E21B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2425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733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7EC8-037C-4DF2-BB9D-4C1FBF97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1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08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DA82-851D-4408-9DDA-B0461196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15F7-67C8-4D41-972B-9B939033F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6557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852B4-9C56-4D7F-945A-148BA4593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85754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0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0FEE-3D73-4056-8F01-96EFAAD0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875414-5E5D-4398-B70A-D4C343934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2C84E-9B6C-4B35-92EE-320553B7D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21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98750D-F0F8-4C20-B4A1-BBDBC2C2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FBF9F-A2B5-4B8B-9A03-78CA9CFBC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E4A19A-1EF1-4A86-919A-F4246A3755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1" y="5935033"/>
            <a:ext cx="22479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2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SzPct val="60000"/>
        <a:buFont typeface="Wingdings" panose="05000000000000000000" pitchFamily="2" charset="2"/>
        <a:buChar char="§"/>
        <a:defRPr sz="2800" kern="1200">
          <a:solidFill>
            <a:schemeClr val="tx2">
              <a:lumMod val="50000"/>
            </a:schemeClr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§"/>
        <a:defRPr sz="2400" kern="1200">
          <a:solidFill>
            <a:schemeClr val="tx2">
              <a:lumMod val="50000"/>
            </a:schemeClr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ran.r-project.org/web/packages/MLID/vignettes/MLID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MLID/" TargetMode="External"/><Relationship Id="rId2" Type="http://schemas.openxmlformats.org/officeDocument/2006/relationships/hyperlink" Target="http://onlinelibrary.wiley.com/doi/10.1111/tran.12181/abstrac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ournals.sagepub.com/doi/full/10.1177/239980831774832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B86F-D94E-4A01-ACEB-42127847B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Calculating a multilevel index of dissimilarity in 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7C09B-250F-4214-A106-96B165DBEF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Richard Harris</a:t>
            </a:r>
            <a:br>
              <a:rPr lang="en-GB" sz="3200" dirty="0"/>
            </a:br>
            <a:r>
              <a:rPr lang="en-GB" sz="3200" dirty="0"/>
              <a:t>(with thanks to </a:t>
            </a:r>
            <a:r>
              <a:rPr lang="en-GB" sz="3200" dirty="0" err="1"/>
              <a:t>Dewi</a:t>
            </a:r>
            <a:r>
              <a:rPr lang="en-GB" sz="3200" dirty="0"/>
              <a:t> Owen)</a:t>
            </a:r>
            <a:br>
              <a:rPr lang="en-GB" sz="3200" dirty="0"/>
            </a:br>
            <a:r>
              <a:rPr lang="en-GB" sz="3200" dirty="0"/>
              <a:t>School of Geographical Sciences</a:t>
            </a:r>
            <a:br>
              <a:rPr lang="en-GB" sz="3200" dirty="0"/>
            </a:br>
            <a:r>
              <a:rPr lang="en-GB" sz="3200" dirty="0"/>
              <a:t>University of Bristol</a:t>
            </a:r>
          </a:p>
        </p:txBody>
      </p:sp>
    </p:spTree>
    <p:extLst>
      <p:ext uri="{BB962C8B-B14F-4D97-AF65-F5344CB8AC3E}">
        <p14:creationId xmlns:p14="http://schemas.microsoft.com/office/powerpoint/2010/main" val="335201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26AA29-0A04-45FB-8538-29E151F8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Two principal dimensions of segregation:</a:t>
            </a:r>
            <a:br>
              <a:rPr lang="en-GB" dirty="0"/>
            </a:br>
            <a:r>
              <a:rPr lang="en-GB" dirty="0"/>
              <a:t>Unevenness and clustering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87433A6-4965-4161-8DD8-57A2C6E7A8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37" y="1825625"/>
            <a:ext cx="3870325" cy="3870325"/>
          </a:xfrm>
        </p:spPr>
      </p:pic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A189D781-5D47-49C4-A585-0AB1874E114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5400661"/>
              </p:ext>
            </p:extLst>
          </p:nvPr>
        </p:nvGraphicFramePr>
        <p:xfrm>
          <a:off x="6172200" y="2302705"/>
          <a:ext cx="5181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159467641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1468406315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00478384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623900435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57467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BR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47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864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σ</a:t>
                      </a:r>
                      <a:r>
                        <a:rPr lang="en-GB" sz="1800" b="1" i="0" kern="1200" baseline="-25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1×1</a:t>
                      </a:r>
                      <a:endParaRPr lang="en-GB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633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σ</a:t>
                      </a:r>
                      <a:r>
                        <a:rPr lang="en-GB" sz="1800" b="1" i="0" kern="1200" baseline="-25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2×2</a:t>
                      </a:r>
                      <a:endParaRPr lang="en-GB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98.4%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18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σ</a:t>
                      </a:r>
                      <a:r>
                        <a:rPr lang="en-GB" sz="1800" b="1" i="0" kern="1200" baseline="-25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4×4</a:t>
                      </a:r>
                      <a:endParaRPr lang="en-GB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98.4%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24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σ</a:t>
                      </a:r>
                      <a:r>
                        <a:rPr lang="en-GB" sz="1800" b="1" i="0" kern="1200" baseline="-25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8×8</a:t>
                      </a:r>
                      <a:endParaRPr lang="en-GB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98.4%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38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85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26AA29-0A04-45FB-8538-29E151F8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of spatial diffusion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A189D781-5D47-49C4-A585-0AB1874E114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4269804"/>
              </p:ext>
            </p:extLst>
          </p:nvPr>
        </p:nvGraphicFramePr>
        <p:xfrm>
          <a:off x="6172200" y="2302705"/>
          <a:ext cx="5181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159467641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1468406315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00478384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623900435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57467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BR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47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0.561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864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σ</a:t>
                      </a:r>
                      <a:r>
                        <a:rPr lang="en-GB" sz="1800" b="1" i="0" kern="1200" baseline="-25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1×1</a:t>
                      </a:r>
                      <a:endParaRPr lang="en-GB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29.5%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22.0%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633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σ</a:t>
                      </a:r>
                      <a:r>
                        <a:rPr lang="en-GB" sz="1800" b="1" i="0" kern="1200" baseline="-25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2×2</a:t>
                      </a:r>
                      <a:endParaRPr lang="en-GB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60.3%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51.4%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18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σ</a:t>
                      </a:r>
                      <a:r>
                        <a:rPr lang="en-GB" sz="1800" b="1" i="0" kern="1200" baseline="-25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4×4</a:t>
                      </a:r>
                      <a:endParaRPr lang="en-GB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249178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F3ED72-B27F-4A31-ADFC-57F526CBD2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37" y="1825625"/>
            <a:ext cx="3870325" cy="3870325"/>
          </a:xfrm>
        </p:spPr>
      </p:pic>
    </p:spTree>
    <p:extLst>
      <p:ext uri="{BB962C8B-B14F-4D97-AF65-F5344CB8AC3E}">
        <p14:creationId xmlns:p14="http://schemas.microsoft.com/office/powerpoint/2010/main" val="80148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99CE44-AC22-4B4F-ADB3-0E6260B3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EDC21-A190-4914-AA29-A2DFF558B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MLID package for the open source software, R</a:t>
            </a:r>
          </a:p>
        </p:txBody>
      </p:sp>
    </p:spTree>
    <p:extLst>
      <p:ext uri="{BB962C8B-B14F-4D97-AF65-F5344CB8AC3E}">
        <p14:creationId xmlns:p14="http://schemas.microsoft.com/office/powerpoint/2010/main" val="194164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66F076-B20B-4816-B2BE-5ED522CE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MLID package for 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CCDAB-5158-4155-B464-D114E25BF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Lucida Console" panose="020B0609040504020204" pitchFamily="49" charset="0"/>
              <a:buChar char="&gt;"/>
            </a:pPr>
            <a:r>
              <a:rPr lang="en-GB" sz="2600" dirty="0">
                <a:latin typeface="Lucida Console" panose="020B0609040504020204" pitchFamily="49" charset="0"/>
              </a:rPr>
              <a:t>require(MLID)</a:t>
            </a:r>
          </a:p>
          <a:p>
            <a:pPr>
              <a:lnSpc>
                <a:spcPct val="100000"/>
              </a:lnSpc>
              <a:buFont typeface="Lucida Console" panose="020B0609040504020204" pitchFamily="49" charset="0"/>
              <a:buChar char="&gt;"/>
            </a:pPr>
            <a:r>
              <a:rPr lang="en-GB" sz="2600" dirty="0">
                <a:latin typeface="Lucida Console" panose="020B0609040504020204" pitchFamily="49" charset="0"/>
              </a:rPr>
              <a:t>data(ethnicities)</a:t>
            </a:r>
          </a:p>
          <a:p>
            <a:pPr>
              <a:lnSpc>
                <a:spcPct val="100000"/>
              </a:lnSpc>
              <a:buFont typeface="Lucida Console" panose="020B0609040504020204" pitchFamily="49" charset="0"/>
              <a:buChar char="&gt;"/>
            </a:pPr>
            <a:r>
              <a:rPr lang="en-GB" sz="2600" dirty="0">
                <a:latin typeface="Lucida Console" panose="020B0609040504020204" pitchFamily="49" charset="0"/>
              </a:rPr>
              <a:t># Standard ID</a:t>
            </a:r>
          </a:p>
          <a:p>
            <a:pPr>
              <a:lnSpc>
                <a:spcPct val="100000"/>
              </a:lnSpc>
              <a:buFont typeface="Lucida Console" panose="020B0609040504020204" pitchFamily="49" charset="0"/>
              <a:buChar char="&gt;"/>
            </a:pPr>
            <a:r>
              <a:rPr lang="en-GB" sz="2600" dirty="0">
                <a:latin typeface="Lucida Console" panose="020B0609040504020204" pitchFamily="49" charset="0"/>
              </a:rPr>
              <a:t>id(ethnicities, c("</a:t>
            </a:r>
            <a:r>
              <a:rPr lang="en-GB" sz="2600" dirty="0" err="1">
                <a:latin typeface="Lucida Console" panose="020B0609040504020204" pitchFamily="49" charset="0"/>
              </a:rPr>
              <a:t>WhiteBrit</a:t>
            </a:r>
            <a:r>
              <a:rPr lang="en-GB" sz="2600" dirty="0">
                <a:latin typeface="Lucida Console" panose="020B0609040504020204" pitchFamily="49" charset="0"/>
              </a:rPr>
              <a:t>", "Bangladeshi"))</a:t>
            </a:r>
          </a:p>
          <a:p>
            <a:pPr>
              <a:lnSpc>
                <a:spcPct val="100000"/>
              </a:lnSpc>
              <a:buFont typeface="Lucida Console" panose="020B0609040504020204" pitchFamily="49" charset="0"/>
              <a:buChar char="&gt;"/>
            </a:pPr>
            <a:r>
              <a:rPr lang="en-GB" sz="2600" dirty="0">
                <a:latin typeface="Lucida Console" panose="020B0609040504020204" pitchFamily="49" charset="0"/>
              </a:rPr>
              <a:t># Multilevel ID</a:t>
            </a:r>
          </a:p>
          <a:p>
            <a:pPr>
              <a:lnSpc>
                <a:spcPct val="100000"/>
              </a:lnSpc>
              <a:buFont typeface="Lucida Console" panose="020B0609040504020204" pitchFamily="49" charset="0"/>
              <a:buChar char="&gt;"/>
            </a:pPr>
            <a:r>
              <a:rPr lang="en-GB" sz="2600" dirty="0">
                <a:latin typeface="Lucida Console" panose="020B0609040504020204" pitchFamily="49" charset="0"/>
              </a:rPr>
              <a:t>id(ethnicities, c("</a:t>
            </a:r>
            <a:r>
              <a:rPr lang="en-GB" sz="2600" dirty="0" err="1">
                <a:latin typeface="Lucida Console" panose="020B0609040504020204" pitchFamily="49" charset="0"/>
              </a:rPr>
              <a:t>WhiteBrit</a:t>
            </a:r>
            <a:r>
              <a:rPr lang="en-GB" sz="2600" dirty="0">
                <a:latin typeface="Lucida Console" panose="020B0609040504020204" pitchFamily="49" charset="0"/>
              </a:rPr>
              <a:t>","Bangladeshi“),</a:t>
            </a:r>
            <a:br>
              <a:rPr lang="en-GB" sz="2600" dirty="0">
                <a:latin typeface="Lucida Console" panose="020B0609040504020204" pitchFamily="49" charset="0"/>
              </a:rPr>
            </a:br>
            <a:r>
              <a:rPr lang="en-GB" sz="2600" dirty="0">
                <a:latin typeface="Lucida Console" panose="020B0609040504020204" pitchFamily="49" charset="0"/>
              </a:rPr>
              <a:t>levels = c("LSOA", "MSOA", "LAD", "RGN"))</a:t>
            </a:r>
          </a:p>
          <a:p>
            <a:pPr>
              <a:buFont typeface="Lucida Console" panose="020B0609040504020204" pitchFamily="49" charset="0"/>
              <a:buChar char="&gt;"/>
            </a:pPr>
            <a:endParaRPr lang="en-GB" sz="2400" dirty="0">
              <a:latin typeface="Lucida Console" panose="020B0609040504020204" pitchFamily="49" charset="0"/>
            </a:endParaRPr>
          </a:p>
          <a:p>
            <a:pPr>
              <a:buFont typeface="Lucida Console" panose="020B0609040504020204" pitchFamily="49" charset="0"/>
              <a:buChar char="&gt;"/>
            </a:pPr>
            <a:endParaRPr lang="en-GB" dirty="0">
              <a:latin typeface="Lucida Console" panose="020B0609040504020204" pitchFamily="49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73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66F076-B20B-4816-B2BE-5ED522CE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MLID package for 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CCDAB-5158-4155-B464-D114E25BF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8"/>
            <a:ext cx="10515600" cy="38436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600" dirty="0" err="1">
                <a:latin typeface="Lucida Console" panose="020B0609040504020204" pitchFamily="49" charset="0"/>
              </a:rPr>
              <a:t>WhiteBrit</a:t>
            </a:r>
            <a:r>
              <a:rPr lang="en-GB" sz="2600" dirty="0">
                <a:latin typeface="Lucida Console" panose="020B0609040504020204" pitchFamily="49" charset="0"/>
              </a:rPr>
              <a:t> ~ Bangladeshi </a:t>
            </a:r>
          </a:p>
          <a:p>
            <a:pPr marL="0" indent="0" algn="ctr">
              <a:buNone/>
            </a:pPr>
            <a:r>
              <a:rPr lang="en-GB" sz="2600" dirty="0">
                <a:latin typeface="Lucida Console" panose="020B0609040504020204" pitchFamily="49" charset="0"/>
              </a:rPr>
              <a:t>ID:	0.852</a:t>
            </a:r>
          </a:p>
          <a:p>
            <a:pPr marL="0" indent="0" algn="ctr">
              <a:buNone/>
            </a:pPr>
            <a:r>
              <a:rPr lang="en-GB" sz="2600" dirty="0">
                <a:latin typeface="Lucida Console" panose="020B0609040504020204" pitchFamily="49" charset="0"/>
              </a:rPr>
              <a:t>     </a:t>
            </a:r>
            <a:r>
              <a:rPr lang="en-GB" sz="2600" dirty="0" err="1">
                <a:latin typeface="Lucida Console" panose="020B0609040504020204" pitchFamily="49" charset="0"/>
              </a:rPr>
              <a:t>Pvariance</a:t>
            </a:r>
            <a:r>
              <a:rPr lang="en-GB" sz="2600" dirty="0">
                <a:latin typeface="Lucida Console" panose="020B0609040504020204" pitchFamily="49" charset="0"/>
              </a:rPr>
              <a:t> Holdback</a:t>
            </a:r>
          </a:p>
          <a:p>
            <a:pPr marL="0" indent="0" algn="ctr">
              <a:buNone/>
            </a:pPr>
            <a:r>
              <a:rPr lang="en-GB" sz="2600" dirty="0">
                <a:latin typeface="Lucida Console" panose="020B0609040504020204" pitchFamily="49" charset="0"/>
              </a:rPr>
              <a:t>Base     28.48   -12.16</a:t>
            </a:r>
          </a:p>
          <a:p>
            <a:pPr marL="0" indent="0" algn="ctr">
              <a:buNone/>
            </a:pPr>
            <a:r>
              <a:rPr lang="en-GB" sz="2600" dirty="0">
                <a:latin typeface="Lucida Console" panose="020B0609040504020204" pitchFamily="49" charset="0"/>
              </a:rPr>
              <a:t>LSOA     13.77    -3.14</a:t>
            </a:r>
          </a:p>
          <a:p>
            <a:pPr marL="0" indent="0" algn="ctr">
              <a:buNone/>
            </a:pPr>
            <a:r>
              <a:rPr lang="en-GB" sz="2600" dirty="0">
                <a:latin typeface="Lucida Console" panose="020B0609040504020204" pitchFamily="49" charset="0"/>
              </a:rPr>
              <a:t>MSOA     26.55    -4.66</a:t>
            </a:r>
          </a:p>
          <a:p>
            <a:pPr marL="0" indent="0" algn="ctr">
              <a:buNone/>
            </a:pPr>
            <a:r>
              <a:rPr lang="en-GB" sz="2600" dirty="0">
                <a:latin typeface="Lucida Console" panose="020B0609040504020204" pitchFamily="49" charset="0"/>
              </a:rPr>
              <a:t>LAD      26.82    -1.72</a:t>
            </a:r>
          </a:p>
          <a:p>
            <a:pPr marL="0" indent="0" algn="ctr">
              <a:buNone/>
            </a:pPr>
            <a:r>
              <a:rPr lang="en-GB" sz="2600" dirty="0">
                <a:latin typeface="Lucida Console" panose="020B0609040504020204" pitchFamily="49" charset="0"/>
              </a:rPr>
              <a:t>RGN       4.38   -12.32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>
              <a:buFont typeface="Lucida Console" panose="020B0609040504020204" pitchFamily="49" charset="0"/>
              <a:buChar char="&gt;"/>
            </a:pPr>
            <a:endParaRPr lang="en-GB" dirty="0">
              <a:latin typeface="Lucida Console" panose="020B0609040504020204" pitchFamily="49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4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66F076-B20B-4816-B2BE-5ED522CE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MLID package for 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CCDAB-5158-4155-B464-D114E25BF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Lucida Console" panose="020B0609040504020204" pitchFamily="49" charset="0"/>
              <a:buChar char="&gt;"/>
            </a:pPr>
            <a:r>
              <a:rPr lang="en-GB" sz="2600" dirty="0">
                <a:latin typeface="Lucida Console" panose="020B0609040504020204" pitchFamily="49" charset="0"/>
              </a:rPr>
              <a:t>model1 &lt;- id(ethnicities, c("</a:t>
            </a:r>
            <a:r>
              <a:rPr lang="en-GB" sz="2600" dirty="0" err="1">
                <a:latin typeface="Lucida Console" panose="020B0609040504020204" pitchFamily="49" charset="0"/>
              </a:rPr>
              <a:t>WhiteBrit</a:t>
            </a:r>
            <a:r>
              <a:rPr lang="en-GB" sz="2600" dirty="0">
                <a:latin typeface="Lucida Console" panose="020B0609040504020204" pitchFamily="49" charset="0"/>
              </a:rPr>
              <a:t>","Bangladeshi"),</a:t>
            </a:r>
            <a:br>
              <a:rPr lang="en-GB" sz="2600" dirty="0">
                <a:latin typeface="Lucida Console" panose="020B0609040504020204" pitchFamily="49" charset="0"/>
              </a:rPr>
            </a:br>
            <a:r>
              <a:rPr lang="en-GB" sz="2600" dirty="0">
                <a:latin typeface="Lucida Console" panose="020B0609040504020204" pitchFamily="49" charset="0"/>
              </a:rPr>
              <a:t>levels = c("LSOA", "MSOA", "LAD", "RGN"))</a:t>
            </a:r>
          </a:p>
          <a:p>
            <a:pPr>
              <a:lnSpc>
                <a:spcPct val="100000"/>
              </a:lnSpc>
              <a:buFont typeface="Lucida Console" panose="020B0609040504020204" pitchFamily="49" charset="0"/>
              <a:buChar char="&gt;"/>
            </a:pPr>
            <a:r>
              <a:rPr lang="en-GB" sz="2600" dirty="0">
                <a:latin typeface="Lucida Console" panose="020B0609040504020204" pitchFamily="49" charset="0"/>
              </a:rPr>
              <a:t>ci &lt;- </a:t>
            </a:r>
            <a:r>
              <a:rPr lang="en-GB" sz="2600" dirty="0" err="1">
                <a:latin typeface="Lucida Console" panose="020B0609040504020204" pitchFamily="49" charset="0"/>
              </a:rPr>
              <a:t>confint</a:t>
            </a:r>
            <a:r>
              <a:rPr lang="en-GB" sz="2600" dirty="0">
                <a:latin typeface="Lucida Console" panose="020B0609040504020204" pitchFamily="49" charset="0"/>
              </a:rPr>
              <a:t>(model1)</a:t>
            </a:r>
          </a:p>
          <a:p>
            <a:pPr>
              <a:lnSpc>
                <a:spcPct val="100000"/>
              </a:lnSpc>
              <a:buFont typeface="Lucida Console" panose="020B0609040504020204" pitchFamily="49" charset="0"/>
              <a:buChar char="&gt;"/>
            </a:pPr>
            <a:r>
              <a:rPr lang="en-GB" sz="2600" dirty="0" err="1">
                <a:latin typeface="Lucida Console" panose="020B0609040504020204" pitchFamily="49" charset="0"/>
              </a:rPr>
              <a:t>catplot</a:t>
            </a:r>
            <a:r>
              <a:rPr lang="en-GB" sz="2600" dirty="0">
                <a:latin typeface="Lucida Console" panose="020B0609040504020204" pitchFamily="49" charset="0"/>
              </a:rPr>
              <a:t>(ci)</a:t>
            </a:r>
          </a:p>
          <a:p>
            <a:pPr>
              <a:buFont typeface="Lucida Console" panose="020B0609040504020204" pitchFamily="49" charset="0"/>
              <a:buChar char="&gt;"/>
            </a:pPr>
            <a:endParaRPr lang="en-GB" sz="2400" dirty="0">
              <a:latin typeface="Lucida Console" panose="020B0609040504020204" pitchFamily="49" charset="0"/>
            </a:endParaRPr>
          </a:p>
          <a:p>
            <a:pPr>
              <a:buFont typeface="Lucida Console" panose="020B0609040504020204" pitchFamily="49" charset="0"/>
              <a:buChar char="&gt;"/>
            </a:pPr>
            <a:endParaRPr lang="en-GB" dirty="0">
              <a:latin typeface="Lucida Console" panose="020B0609040504020204" pitchFamily="49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02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331D90-EC63-4FDC-AA29-3F0A82F3E88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" b="58"/>
          <a:stretch/>
        </p:blipFill>
        <p:spPr>
          <a:xfrm>
            <a:off x="1457739" y="68037"/>
            <a:ext cx="6745356" cy="6763459"/>
          </a:xfrm>
        </p:spPr>
      </p:pic>
    </p:spTree>
    <p:extLst>
      <p:ext uri="{BB962C8B-B14F-4D97-AF65-F5344CB8AC3E}">
        <p14:creationId xmlns:p14="http://schemas.microsoft.com/office/powerpoint/2010/main" val="58008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DD453-7BAD-4B1A-B2AD-6DDA7845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MLID package for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379FF-2A34-49C8-97E2-66FE2834C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Offers a range of ways to explore effect sizes, to consider the impact of various places upon the overall ID, to see what happens if specific places are omitted, etc.</a:t>
            </a:r>
          </a:p>
          <a:p>
            <a:r>
              <a:rPr lang="en-GB" dirty="0"/>
              <a:t>See the tutorial (vignette) at</a:t>
            </a:r>
            <a:br>
              <a:rPr lang="en-GB" dirty="0"/>
            </a:br>
            <a:r>
              <a:rPr lang="en-GB" dirty="0">
                <a:hlinkClick r:id="rId2"/>
              </a:rPr>
              <a:t>https://cran.r-project.org/web/packages/MLID/vignettes/MLID.html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56450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90FA-A63B-4D9E-B3DD-44BD961D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19240-C533-41AE-AA68-761876464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Harris R 2017 Measuring the scales of segregation: looking at the residential separation of White British and other schoolchildren in England using a multilevel index of dissimilarity </a:t>
            </a:r>
            <a:r>
              <a:rPr lang="en-GB" i="1" dirty="0"/>
              <a:t>Transactions of the Institute of British Geographers</a:t>
            </a:r>
            <a:r>
              <a:rPr lang="en-GB" dirty="0"/>
              <a:t> </a:t>
            </a:r>
            <a:r>
              <a:rPr lang="en-GB" dirty="0">
                <a:hlinkClick r:id="rId2"/>
              </a:rPr>
              <a:t>http://onlinelibrary.wiley.com/doi/10.1111/tran.12181/abstract</a:t>
            </a:r>
            <a:endParaRPr lang="en-GB" dirty="0"/>
          </a:p>
          <a:p>
            <a:r>
              <a:rPr lang="en-GB" dirty="0"/>
              <a:t>Harris R 2017 MLID: Tools and functions to fit a multilevel index of dissimilarity School of Geographical Sciences, University of Bristol </a:t>
            </a:r>
            <a:r>
              <a:rPr lang="en-GB" dirty="0">
                <a:hlinkClick r:id="rId3"/>
              </a:rPr>
              <a:t>https://cran.r-project.org/web/packages/MLID/</a:t>
            </a:r>
            <a:r>
              <a:rPr lang="en-GB" dirty="0"/>
              <a:t> </a:t>
            </a:r>
          </a:p>
          <a:p>
            <a:r>
              <a:rPr lang="en-GB" dirty="0"/>
              <a:t>Harris R &amp; Owen D 2018 Developing a multilevel index of dissimilarity in R with a case study looking at the changing scales of residential ethnic segregation in England and Wales between 2001 and 2011 </a:t>
            </a:r>
            <a:r>
              <a:rPr lang="en-GB" i="1" dirty="0"/>
              <a:t>Environment and Planning B</a:t>
            </a:r>
            <a:r>
              <a:rPr lang="en-GB" dirty="0"/>
              <a:t> </a:t>
            </a:r>
            <a:r>
              <a:rPr lang="en-GB" dirty="0">
                <a:hlinkClick r:id="rId4"/>
              </a:rPr>
              <a:t>http://journals.sagepub.com/doi/full/10.1177/2399808317748328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10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5F0424-CBB2-4364-87EE-48071556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19C62A-B55B-483B-A7CE-2CF6B3F78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Measuring segregation with the Index of Dissimilarity (ID)</a:t>
            </a:r>
          </a:p>
        </p:txBody>
      </p:sp>
    </p:spTree>
    <p:extLst>
      <p:ext uri="{BB962C8B-B14F-4D97-AF65-F5344CB8AC3E}">
        <p14:creationId xmlns:p14="http://schemas.microsoft.com/office/powerpoint/2010/main" val="212620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7C8B-0D87-4CF3-B754-804B62E6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 of Dissimilarity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796C70-C23F-4D76-8C8B-56A7F02EC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43" y="987425"/>
            <a:ext cx="4657690" cy="465613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7601F-9F3E-4C82-84AD-38EE47888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“all of the segregation indexes have in common the assumption that segregation can be measured without regard to the spatial patterns of white and non-white residence in a city.”</a:t>
            </a:r>
          </a:p>
          <a:p>
            <a:r>
              <a:rPr lang="en-GB" dirty="0"/>
              <a:t>Duncan and Duncan (1955, p.215) </a:t>
            </a:r>
            <a:endParaRPr lang="en-GB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C88D0-C468-40FC-B49C-AF9BEBF93E3A}"/>
              </a:ext>
            </a:extLst>
          </p:cNvPr>
          <p:cNvSpPr txBox="1"/>
          <p:nvPr/>
        </p:nvSpPr>
        <p:spPr>
          <a:xfrm>
            <a:off x="6096001" y="5629902"/>
            <a:ext cx="2729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ID =1 in all four cases (the segregation is equal in all cases)</a:t>
            </a:r>
          </a:p>
        </p:txBody>
      </p:sp>
    </p:spTree>
    <p:extLst>
      <p:ext uri="{BB962C8B-B14F-4D97-AF65-F5344CB8AC3E}">
        <p14:creationId xmlns:p14="http://schemas.microsoft.com/office/powerpoint/2010/main" val="22993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7C8B-0D87-4CF3-B754-804B62E6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 of Dissimilarity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796C70-C23F-4D76-8C8B-56A7F02EC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43" y="987425"/>
            <a:ext cx="4657690" cy="465613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7601F-9F3E-4C82-84AD-38EE47888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GB" sz="2600" dirty="0"/>
              <a:t>Measures spatial unevenness (spatial heterogeneity) and the </a:t>
            </a:r>
            <a:r>
              <a:rPr lang="en-GB" sz="2600" b="1" dirty="0"/>
              <a:t>numeric scale </a:t>
            </a:r>
            <a:r>
              <a:rPr lang="en-GB" sz="2600" dirty="0"/>
              <a:t>of segregation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GB" sz="2600" dirty="0"/>
              <a:t>But not spatial clustering and the </a:t>
            </a:r>
            <a:r>
              <a:rPr lang="en-GB" sz="2600" b="1" dirty="0"/>
              <a:t>geographical scale </a:t>
            </a:r>
            <a:r>
              <a:rPr lang="en-GB" sz="2600" dirty="0"/>
              <a:t>of segregation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9B33F-38C2-4036-A04C-5A3820DBD89C}"/>
              </a:ext>
            </a:extLst>
          </p:cNvPr>
          <p:cNvSpPr txBox="1"/>
          <p:nvPr/>
        </p:nvSpPr>
        <p:spPr>
          <a:xfrm>
            <a:off x="6096001" y="5629902"/>
            <a:ext cx="2729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ID =1 in all four cases (the segregation is equal in all cases)</a:t>
            </a:r>
          </a:p>
        </p:txBody>
      </p:sp>
    </p:spTree>
    <p:extLst>
      <p:ext uri="{BB962C8B-B14F-4D97-AF65-F5344CB8AC3E}">
        <p14:creationId xmlns:p14="http://schemas.microsoft.com/office/powerpoint/2010/main" val="606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F1BA97-D6D3-4648-9D0D-82831E30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000" dirty="0"/>
              <a:t>Multiscale measures of segregation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B2CEB4-57AD-4461-9E47-054EC2CFF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Segregation as a multiscale outcome of processes that themselves operate across geographic scales</a:t>
            </a:r>
          </a:p>
        </p:txBody>
      </p:sp>
    </p:spTree>
    <p:extLst>
      <p:ext uri="{BB962C8B-B14F-4D97-AF65-F5344CB8AC3E}">
        <p14:creationId xmlns:p14="http://schemas.microsoft.com/office/powerpoint/2010/main" val="68111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9C6F28C-16E8-432A-84A1-A3982B28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Multiscale measures of segregation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97C270-8375-481C-A3F1-7BB015425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465689"/>
          </a:xfrm>
        </p:spPr>
        <p:txBody>
          <a:bodyPr/>
          <a:lstStyle/>
          <a:p>
            <a:r>
              <a:rPr lang="en-GB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Egocentric approaches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810CFAF-F02B-40D9-9976-6A4203AC1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266122"/>
            <a:ext cx="5157787" cy="3481535"/>
          </a:xfrm>
        </p:spPr>
        <p:txBody>
          <a:bodyPr>
            <a:normAutofit fontScale="92500" lnSpcReduction="10000"/>
          </a:bodyPr>
          <a:lstStyle/>
          <a:p>
            <a:r>
              <a:rPr lang="en-GB" sz="2700" dirty="0"/>
              <a:t>Group a neighbourhood with its </a:t>
            </a:r>
            <a:r>
              <a:rPr lang="en-GB" sz="2700" i="1" dirty="0"/>
              <a:t>k</a:t>
            </a:r>
            <a:r>
              <a:rPr lang="en-GB" sz="2700" baseline="-25000" dirty="0"/>
              <a:t>1</a:t>
            </a:r>
            <a:r>
              <a:rPr lang="en-GB" sz="2700" dirty="0"/>
              <a:t> nearest neighbours – make the calculation, </a:t>
            </a:r>
            <a:r>
              <a:rPr lang="en-GB" sz="2700" i="1" dirty="0"/>
              <a:t>z</a:t>
            </a:r>
          </a:p>
          <a:p>
            <a:r>
              <a:rPr lang="en-GB" sz="2700" dirty="0"/>
              <a:t>Repeat with </a:t>
            </a:r>
            <a:r>
              <a:rPr lang="en-GB" sz="2700" i="1" dirty="0"/>
              <a:t>k</a:t>
            </a:r>
            <a:r>
              <a:rPr lang="en-GB" sz="2700" baseline="-25000" dirty="0"/>
              <a:t>2</a:t>
            </a:r>
            <a:r>
              <a:rPr lang="en-GB" sz="2700" dirty="0"/>
              <a:t> nearest neighbours (</a:t>
            </a:r>
            <a:r>
              <a:rPr lang="en-GB" sz="2700" i="1" dirty="0"/>
              <a:t>k</a:t>
            </a:r>
            <a:r>
              <a:rPr lang="en-GB" sz="2700" baseline="-25000" dirty="0"/>
              <a:t>2</a:t>
            </a:r>
            <a:r>
              <a:rPr lang="en-GB" sz="2700" dirty="0"/>
              <a:t> &gt; </a:t>
            </a:r>
            <a:r>
              <a:rPr lang="en-GB" sz="2700" i="1" dirty="0"/>
              <a:t>k</a:t>
            </a:r>
            <a:r>
              <a:rPr lang="en-GB" sz="2700" baseline="-25000" dirty="0"/>
              <a:t>1</a:t>
            </a:r>
            <a:r>
              <a:rPr lang="en-GB" sz="2700" dirty="0"/>
              <a:t>)</a:t>
            </a:r>
          </a:p>
          <a:p>
            <a:r>
              <a:rPr lang="en-GB" sz="2700" dirty="0"/>
              <a:t>And with </a:t>
            </a:r>
            <a:r>
              <a:rPr lang="en-GB" sz="2700" i="1" dirty="0"/>
              <a:t>k</a:t>
            </a:r>
            <a:r>
              <a:rPr lang="en-GB" sz="2700" i="1" baseline="-25000" dirty="0"/>
              <a:t>3</a:t>
            </a:r>
            <a:r>
              <a:rPr lang="en-GB" sz="2700" dirty="0"/>
              <a:t> nearest neighbours (</a:t>
            </a:r>
            <a:r>
              <a:rPr lang="en-GB" sz="2700" i="1" dirty="0"/>
              <a:t>k</a:t>
            </a:r>
            <a:r>
              <a:rPr lang="en-GB" sz="2700" baseline="-25000" dirty="0"/>
              <a:t>3</a:t>
            </a:r>
            <a:r>
              <a:rPr lang="en-GB" sz="2700" dirty="0"/>
              <a:t> &gt; </a:t>
            </a:r>
            <a:r>
              <a:rPr lang="en-GB" sz="2700" i="1" dirty="0"/>
              <a:t>k</a:t>
            </a:r>
            <a:r>
              <a:rPr lang="en-GB" sz="2700" baseline="-25000" dirty="0"/>
              <a:t>2</a:t>
            </a:r>
            <a:r>
              <a:rPr lang="en-GB" sz="2700" dirty="0"/>
              <a:t> &gt; </a:t>
            </a:r>
            <a:r>
              <a:rPr lang="en-GB" sz="2700" i="1" dirty="0"/>
              <a:t>k</a:t>
            </a:r>
            <a:r>
              <a:rPr lang="en-GB" sz="2700" baseline="-25000" dirty="0"/>
              <a:t>1</a:t>
            </a:r>
            <a:r>
              <a:rPr lang="en-GB" sz="2700" dirty="0"/>
              <a:t>)</a:t>
            </a:r>
          </a:p>
          <a:p>
            <a:r>
              <a:rPr lang="en-GB" sz="2700" dirty="0"/>
              <a:t>Etc.</a:t>
            </a:r>
          </a:p>
          <a:p>
            <a:r>
              <a:rPr lang="en-GB" sz="2700" dirty="0"/>
              <a:t>Look at </a:t>
            </a:r>
            <a:r>
              <a:rPr lang="en-GB" sz="2700" i="1" dirty="0"/>
              <a:t>z ƒ k</a:t>
            </a:r>
          </a:p>
          <a:p>
            <a:endParaRPr lang="en-GB" i="1" dirty="0"/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B9CBA2-81C2-43EF-B404-8A52F2500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465689"/>
          </a:xfrm>
        </p:spPr>
        <p:txBody>
          <a:bodyPr/>
          <a:lstStyle/>
          <a:p>
            <a:r>
              <a:rPr lang="en-GB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Multilevel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18FC5261-0474-4E5A-B2F2-640FD9FE161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3" y="2266122"/>
                <a:ext cx="5183188" cy="3481535"/>
              </a:xfrm>
            </p:spPr>
            <p:txBody>
              <a:bodyPr>
                <a:normAutofit/>
              </a:bodyPr>
              <a:lstStyle/>
              <a:p>
                <a:r>
                  <a:rPr lang="en-GB" sz="2500" dirty="0"/>
                  <a:t>Specify a geographic hierarchy: e.g. OAs (</a:t>
                </a:r>
                <a:r>
                  <a:rPr lang="en-GB" sz="2500" dirty="0" err="1"/>
                  <a:t>i</a:t>
                </a:r>
                <a:r>
                  <a:rPr lang="en-GB" sz="2500" dirty="0"/>
                  <a:t>) </a:t>
                </a:r>
                <a:r>
                  <a:rPr lang="en-GB" sz="2500" dirty="0">
                    <a:sym typeface="Wingdings" panose="05000000000000000000" pitchFamily="2" charset="2"/>
                  </a:rPr>
                  <a:t> LSOAs (j)  MSOAs (k)</a:t>
                </a:r>
              </a:p>
              <a:p>
                <a:r>
                  <a:rPr lang="en-GB" sz="2500" dirty="0">
                    <a:sym typeface="Wingdings" panose="05000000000000000000" pitchFamily="2" charset="2"/>
                  </a:rPr>
                  <a:t>Fit a model, e.g. </a:t>
                </a:r>
                <a:r>
                  <a:rPr lang="en-GB" sz="2500" i="1" dirty="0">
                    <a:sym typeface="Wingdings" panose="05000000000000000000" pitchFamily="2" charset="2"/>
                  </a:rPr>
                  <a:t>z = ß</a:t>
                </a:r>
                <a:r>
                  <a:rPr lang="en-GB" sz="2500" baseline="-25000" dirty="0">
                    <a:sym typeface="Wingdings" panose="05000000000000000000" pitchFamily="2" charset="2"/>
                  </a:rPr>
                  <a:t>0</a:t>
                </a:r>
                <a:r>
                  <a:rPr lang="en-GB" sz="2500" dirty="0">
                    <a:sym typeface="Wingdings" panose="05000000000000000000" pitchFamily="2" charset="2"/>
                  </a:rPr>
                  <a:t> +</a:t>
                </a:r>
                <a:r>
                  <a:rPr lang="el-GR" sz="2500" dirty="0"/>
                  <a:t> </a:t>
                </a:r>
                <a:r>
                  <a:rPr lang="el-GR" sz="2500" i="1" dirty="0"/>
                  <a:t>ε</a:t>
                </a:r>
                <a:endParaRPr lang="en-GB" sz="2500" i="1" dirty="0"/>
              </a:p>
              <a:p>
                <a:r>
                  <a:rPr lang="en-GB" sz="2500" dirty="0"/>
                  <a:t>Estimates the residuals at each level: </a:t>
                </a:r>
                <a:r>
                  <a:rPr lang="el-GR" sz="2500" i="1" dirty="0"/>
                  <a:t>ε</a:t>
                </a:r>
                <a:r>
                  <a:rPr lang="en-GB" sz="2500" i="1" dirty="0"/>
                  <a:t> </a:t>
                </a:r>
                <a14:m>
                  <m:oMath xmlns:m="http://schemas.openxmlformats.org/officeDocument/2006/math">
                    <m:r>
                      <a:rPr lang="en-GB" sz="25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2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500" b="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GB" sz="25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500" b="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GB" sz="2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500" b="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GB" sz="2500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2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500" b="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GB" sz="2500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sz="2500" i="1" dirty="0"/>
              </a:p>
              <a:p>
                <a:r>
                  <a:rPr lang="en-GB" sz="2500" dirty="0"/>
                  <a:t>Consider the variance of the residuals at each level</a:t>
                </a:r>
              </a:p>
              <a:p>
                <a:endParaRPr lang="en-GB" sz="2600" dirty="0"/>
              </a:p>
              <a:p>
                <a:endParaRPr lang="en-GB" sz="2600" i="1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18FC5261-0474-4E5A-B2F2-640FD9FE16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3" y="2266122"/>
                <a:ext cx="5183188" cy="3481535"/>
              </a:xfrm>
              <a:blipFill>
                <a:blip r:embed="rId2"/>
                <a:stretch>
                  <a:fillRect l="-353" t="-2627" r="-1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71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9C6F28C-16E8-432A-84A1-A3982B28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Multiscale measures of segregation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97C270-8375-481C-A3F1-7BB015425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465689"/>
          </a:xfrm>
        </p:spPr>
        <p:txBody>
          <a:bodyPr/>
          <a:lstStyle/>
          <a:p>
            <a:r>
              <a:rPr lang="en-GB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Egocentric approaches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810CFAF-F02B-40D9-9976-6A4203AC1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266122"/>
            <a:ext cx="5157787" cy="3481535"/>
          </a:xfrm>
        </p:spPr>
        <p:txBody>
          <a:bodyPr>
            <a:normAutofit/>
          </a:bodyPr>
          <a:lstStyle/>
          <a:p>
            <a:r>
              <a:rPr lang="en-GB" sz="2500" dirty="0"/>
              <a:t>Rooted in a view of geographic space as continuous (a field-based view)</a:t>
            </a:r>
          </a:p>
          <a:p>
            <a:r>
              <a:rPr lang="en-GB" sz="2500" dirty="0"/>
              <a:t>Flexible</a:t>
            </a:r>
          </a:p>
          <a:p>
            <a:r>
              <a:rPr lang="en-GB" sz="2500" dirty="0"/>
              <a:t>But examining aggregation effects not scale effects per se</a:t>
            </a:r>
          </a:p>
          <a:p>
            <a:endParaRPr lang="en-GB" i="1" dirty="0"/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B9CBA2-81C2-43EF-B404-8A52F2500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465689"/>
          </a:xfrm>
        </p:spPr>
        <p:txBody>
          <a:bodyPr/>
          <a:lstStyle/>
          <a:p>
            <a:r>
              <a:rPr lang="en-GB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Multilevel approaches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8FC5261-0474-4E5A-B2F2-640FD9FE1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266122"/>
            <a:ext cx="5183188" cy="3481535"/>
          </a:xfrm>
        </p:spPr>
        <p:txBody>
          <a:bodyPr>
            <a:noAutofit/>
          </a:bodyPr>
          <a:lstStyle/>
          <a:p>
            <a:r>
              <a:rPr lang="en-GB" sz="2500" dirty="0"/>
              <a:t>Rooted in a view of geographic space with discrete boundaries (an object-based view)</a:t>
            </a:r>
          </a:p>
          <a:p>
            <a:r>
              <a:rPr lang="en-GB" sz="2500" dirty="0"/>
              <a:t>More rigid</a:t>
            </a:r>
          </a:p>
          <a:p>
            <a:r>
              <a:rPr lang="en-GB" sz="2500" dirty="0"/>
              <a:t>Does measure the residuals at each level net of those at others (so disentangling what is due to each distinct level)</a:t>
            </a:r>
          </a:p>
          <a:p>
            <a:r>
              <a:rPr lang="en-GB" sz="2500" dirty="0"/>
              <a:t>But is conflating levels with scales</a:t>
            </a:r>
          </a:p>
        </p:txBody>
      </p:sp>
    </p:spTree>
    <p:extLst>
      <p:ext uri="{BB962C8B-B14F-4D97-AF65-F5344CB8AC3E}">
        <p14:creationId xmlns:p14="http://schemas.microsoft.com/office/powerpoint/2010/main" val="219154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6A1DC7-CCD5-4A98-A8A5-E461F3C0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000" dirty="0"/>
              <a:t>Multilevel Index of Dissimilarity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52B2C7-2D18-452A-9531-10DE2964B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Theory and Measurement</a:t>
            </a:r>
          </a:p>
        </p:txBody>
      </p:sp>
    </p:spTree>
    <p:extLst>
      <p:ext uri="{BB962C8B-B14F-4D97-AF65-F5344CB8AC3E}">
        <p14:creationId xmlns:p14="http://schemas.microsoft.com/office/powerpoint/2010/main" val="162881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9C6F28C-16E8-432A-84A1-A3982B28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Multilevel Index of Dissimilarity (MLID)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97C270-8375-481C-A3F1-7BB015425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465689"/>
          </a:xfrm>
        </p:spPr>
        <p:txBody>
          <a:bodyPr/>
          <a:lstStyle/>
          <a:p>
            <a:r>
              <a:rPr lang="en-GB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Standard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4810CFAF-F02B-40D9-9976-6A4203AC1F9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9" y="2266122"/>
                <a:ext cx="5157787" cy="3481535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ID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𝑌𝑋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𝑘</m:t>
                    </m:r>
                    <m:nary>
                      <m:naryPr>
                        <m:chr m:val="∑"/>
                        <m:limLoc m:val="subSup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𝑌𝑖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𝑋𝑖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GB" sz="2400" i="1" dirty="0">
                  <a:latin typeface="Cambria Math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𝑌𝑖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𝑌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+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𝑋𝑖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𝑋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+</m:t>
                            </m:r>
                          </m:sub>
                        </m:sSub>
                      </m:den>
                    </m:f>
                  </m:oMath>
                </a14:m>
                <a:endParaRPr lang="en-GB" sz="2400" dirty="0"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2400" dirty="0"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= 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= 1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2400" dirty="0"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ID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𝑌𝑋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𝑘</m:t>
                    </m:r>
                    <m:nary>
                      <m:naryPr>
                        <m:chr m:val="∑"/>
                        <m:limLoc m:val="subSup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𝑘</m:t>
                    </m:r>
                    <m:nary>
                      <m:naryPr>
                        <m:chr m:val="∑"/>
                        <m:limLoc m:val="subSup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GB" sz="2400" i="1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4810CFAF-F02B-40D9-9976-6A4203AC1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9" y="2266122"/>
                <a:ext cx="5157787" cy="3481535"/>
              </a:xfrm>
              <a:blipFill>
                <a:blip r:embed="rId2"/>
                <a:stretch>
                  <a:fillRect l="-236" b="-213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B9CBA2-81C2-43EF-B404-8A52F2500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465689"/>
          </a:xfrm>
        </p:spPr>
        <p:txBody>
          <a:bodyPr/>
          <a:lstStyle/>
          <a:p>
            <a:r>
              <a:rPr lang="en-GB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Multilevel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18FC5261-0474-4E5A-B2F2-640FD9FE161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3" y="2266122"/>
                <a:ext cx="5183188" cy="3481535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ID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𝑌𝑋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𝑘</m:t>
                    </m:r>
                    <m:nary>
                      <m:naryPr>
                        <m:chr m:val="∑"/>
                        <m:limLoc m:val="subSup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𝑌𝑖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𝑋𝑖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GB" sz="2400" i="1" dirty="0">
                  <a:latin typeface="Cambria Math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𝑌𝑖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𝑌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+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𝑋𝑖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𝑋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+</m:t>
                            </m:r>
                          </m:sub>
                        </m:sSub>
                      </m:den>
                    </m:f>
                  </m:oMath>
                </a14:m>
                <a:endParaRPr lang="en-GB" sz="2400" dirty="0"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endParaRPr lang="en-GB" sz="2400" dirty="0"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sz="24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ID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𝑌𝑋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𝑘</m:t>
                    </m:r>
                    <m:nary>
                      <m:naryPr>
                        <m:chr m:val="∑"/>
                        <m:limLoc m:val="subSup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18FC5261-0474-4E5A-B2F2-640FD9FE16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3" y="2266122"/>
                <a:ext cx="5183188" cy="3481535"/>
              </a:xfrm>
              <a:blipFill>
                <a:blip r:embed="rId3"/>
                <a:stretch>
                  <a:fillRect l="-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75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774</Words>
  <Application>Microsoft Office PowerPoint</Application>
  <PresentationFormat>Widescreen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Mincho</vt:lpstr>
      <vt:lpstr>Segoe UI Semibold</vt:lpstr>
      <vt:lpstr>Wingdings</vt:lpstr>
      <vt:lpstr>Arial</vt:lpstr>
      <vt:lpstr>Calibri</vt:lpstr>
      <vt:lpstr>Segoe UI Semilight</vt:lpstr>
      <vt:lpstr>Lucida Console</vt:lpstr>
      <vt:lpstr>Cambria Math</vt:lpstr>
      <vt:lpstr>Segoe UI Black</vt:lpstr>
      <vt:lpstr>Cambria</vt:lpstr>
      <vt:lpstr>Office Theme</vt:lpstr>
      <vt:lpstr>Calculating a multilevel index of dissimilarity in R</vt:lpstr>
      <vt:lpstr>Introduction</vt:lpstr>
      <vt:lpstr>Index of Dissimilarity</vt:lpstr>
      <vt:lpstr>Index of Dissimilarity</vt:lpstr>
      <vt:lpstr>Multiscale measures of segregation</vt:lpstr>
      <vt:lpstr>Multiscale measures of segregation</vt:lpstr>
      <vt:lpstr>Multiscale measures of segregation</vt:lpstr>
      <vt:lpstr>Multilevel Index of Dissimilarity</vt:lpstr>
      <vt:lpstr>Multilevel Index of Dissimilarity (MLID)</vt:lpstr>
      <vt:lpstr>Two principal dimensions of segregation: Unevenness and clustering</vt:lpstr>
      <vt:lpstr>Process of spatial diffusion</vt:lpstr>
      <vt:lpstr>Implementation</vt:lpstr>
      <vt:lpstr>The MLID package for R</vt:lpstr>
      <vt:lpstr>The MLID package for R</vt:lpstr>
      <vt:lpstr>The MLID package for R</vt:lpstr>
      <vt:lpstr>PowerPoint Presentation</vt:lpstr>
      <vt:lpstr>The MLID package for R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Harris</dc:creator>
  <cp:lastModifiedBy>profrichharris@gmail.com</cp:lastModifiedBy>
  <cp:revision>32</cp:revision>
  <dcterms:created xsi:type="dcterms:W3CDTF">2017-06-20T08:43:30Z</dcterms:created>
  <dcterms:modified xsi:type="dcterms:W3CDTF">2018-07-03T08:50:41Z</dcterms:modified>
</cp:coreProperties>
</file>