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413" r:id="rId3"/>
    <p:sldId id="409" r:id="rId4"/>
    <p:sldId id="423" r:id="rId5"/>
    <p:sldId id="424" r:id="rId6"/>
    <p:sldId id="415" r:id="rId7"/>
    <p:sldId id="407" r:id="rId8"/>
    <p:sldId id="416" r:id="rId9"/>
    <p:sldId id="417" r:id="rId10"/>
    <p:sldId id="418" r:id="rId11"/>
    <p:sldId id="420" r:id="rId12"/>
    <p:sldId id="419" r:id="rId13"/>
    <p:sldId id="421" r:id="rId14"/>
    <p:sldId id="410" r:id="rId15"/>
    <p:sldId id="412" r:id="rId16"/>
    <p:sldId id="426" r:id="rId17"/>
    <p:sldId id="396" r:id="rId18"/>
    <p:sldId id="425" r:id="rId19"/>
  </p:sldIdLst>
  <p:sldSz cx="12192000" cy="6858000"/>
  <p:notesSz cx="9144000" cy="6858000"/>
  <p:defaultTextStyle>
    <a:defPPr>
      <a:defRPr lang="de-DE"/>
    </a:defPPr>
    <a:lvl1pPr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1pPr>
    <a:lvl2pPr marL="4572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2pPr>
    <a:lvl3pPr marL="9144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3pPr>
    <a:lvl4pPr marL="13716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4pPr>
    <a:lvl5pPr marL="1828800" algn="l" rtl="0" eaLnBrk="0" fontAlgn="base" hangingPunct="0">
      <a:spcBef>
        <a:spcPct val="20000"/>
      </a:spcBef>
      <a:spcAft>
        <a:spcPct val="30000"/>
      </a:spcAft>
      <a:buSzPct val="90000"/>
      <a:buFont typeface="Arial" charset="0"/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5pPr>
    <a:lvl6pPr marL="22860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6pPr>
    <a:lvl7pPr marL="27432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7pPr>
    <a:lvl8pPr marL="32004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8pPr>
    <a:lvl9pPr marL="3657600" algn="l" defTabSz="914400" rtl="0" eaLnBrk="1" latinLnBrk="0" hangingPunct="1">
      <a:defRPr sz="1600" b="1" kern="1200">
        <a:solidFill>
          <a:srgbClr val="004A78"/>
        </a:solidFill>
        <a:latin typeface="Arial" charset="0"/>
        <a:ea typeface="ＭＳ Ｐゴシック" pitchFamily="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Haenssgen" initials="M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EBFF"/>
    <a:srgbClr val="002147"/>
    <a:srgbClr val="00499A"/>
    <a:srgbClr val="FF0000"/>
    <a:srgbClr val="FFFFFF"/>
    <a:srgbClr val="FF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8" autoAdjust="0"/>
  </p:normalViewPr>
  <p:slideViewPr>
    <p:cSldViewPr snapToGrid="0">
      <p:cViewPr varScale="1">
        <p:scale>
          <a:sx n="78" d="100"/>
          <a:sy n="78" d="100"/>
        </p:scale>
        <p:origin x="7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52E43-6D7F-4012-87C0-6554BF978113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D573A-52FA-4FF2-A28E-20BDF7FC6B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59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DE1CDB-0D52-40F5-A3A9-E7042F684D13}" type="datetimeFigureOut">
              <a:rPr lang="en-GB" smtClean="0"/>
              <a:t>02/07/2018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9910-7D44-4BFD-B1FA-8A41D61B09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35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926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24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433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8109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041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 to 5.7 nominations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9010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Up to 5.7 nominations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68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13739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526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18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302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227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0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019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527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788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F9910-7D44-4BFD-B1FA-8A41D61B09F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92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9.gif"/><Relationship Id="rId9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A85DE15B-6812-469D-9009-E7061713B4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6377"/>
            <a:ext cx="12192000" cy="5334225"/>
          </a:xfrm>
          <a:prstGeom prst="rect">
            <a:avLst/>
          </a:prstGeom>
        </p:spPr>
      </p:pic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2141543"/>
            <a:ext cx="7198784" cy="1366837"/>
          </a:xfrm>
          <a:solidFill>
            <a:srgbClr val="002147">
              <a:alpha val="60000"/>
            </a:srgbClr>
          </a:solidFill>
        </p:spPr>
        <p:txBody>
          <a:bodyPr lIns="36000" tIns="36000" rIns="36000" bIns="36000"/>
          <a:lstStyle>
            <a:lvl1pPr>
              <a:lnSpc>
                <a:spcPts val="3500"/>
              </a:lnSpc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7087" y="3645024"/>
            <a:ext cx="7198783" cy="1752600"/>
          </a:xfrm>
          <a:solidFill>
            <a:srgbClr val="002147">
              <a:alpha val="60000"/>
            </a:srgbClr>
          </a:solidFill>
        </p:spPr>
        <p:txBody>
          <a:bodyPr lIns="36000" tIns="36000" rIns="36000" bIns="36000"/>
          <a:lstStyle>
            <a:lvl1pPr marL="0" indent="0">
              <a:lnSpc>
                <a:spcPts val="1800"/>
              </a:lnSpc>
              <a:buFont typeface="Wingdings" pitchFamily="1" charset="2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738F64-F4F7-4F4F-90E5-1F23E70186BB}"/>
              </a:ext>
            </a:extLst>
          </p:cNvPr>
          <p:cNvGrpSpPr/>
          <p:nvPr userDrawn="1"/>
        </p:nvGrpSpPr>
        <p:grpSpPr>
          <a:xfrm>
            <a:off x="295836" y="292970"/>
            <a:ext cx="11631428" cy="922161"/>
            <a:chOff x="340439" y="259517"/>
            <a:chExt cx="20717655" cy="1642533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2BBBA104-C0AE-4802-91B1-5223F3E7E1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72150" y="278450"/>
              <a:ext cx="2685944" cy="1601459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0AA1ED85-56EF-4EBC-BEF6-3E8B751738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73802" y="278450"/>
              <a:ext cx="1906497" cy="1601459"/>
            </a:xfrm>
            <a:prstGeom prst="rect">
              <a:avLst/>
            </a:prstGeom>
          </p:spPr>
        </p:pic>
        <p:pic>
          <p:nvPicPr>
            <p:cNvPr id="26" name="Picture 18" descr="ox_brand">
              <a:extLst>
                <a:ext uri="{FF2B5EF4-FFF2-40B4-BE49-F238E27FC236}">
                  <a16:creationId xmlns:a16="http://schemas.microsoft.com/office/drawing/2014/main" id="{B48CD022-C653-449B-9AEA-B1A2207A9C7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439" y="280259"/>
              <a:ext cx="1603710" cy="1599779"/>
            </a:xfrm>
            <a:prstGeom prst="rect">
              <a:avLst/>
            </a:prstGeom>
            <a:noFill/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D962EBC9-D17E-401E-B396-A481123631F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32628" y="279015"/>
              <a:ext cx="3323507" cy="1600894"/>
            </a:xfrm>
            <a:prstGeom prst="rect">
              <a:avLst/>
            </a:prstGeom>
            <a:ln w="12700">
              <a:solidFill>
                <a:srgbClr val="FFFFFF"/>
              </a:solidFill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066EB7A-F816-444A-A3CF-BBDB23A86C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17460" y="279014"/>
              <a:ext cx="3282688" cy="16008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20763C4-FBC5-4FF8-B0B7-1E1F190E1CD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124362" y="259517"/>
              <a:ext cx="1373108" cy="16056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8F98EEA-478D-4171-9851-2F30ECC69B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56583" y="278450"/>
              <a:ext cx="5261664" cy="1623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0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04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287338"/>
            <a:ext cx="2590800" cy="5338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87338"/>
            <a:ext cx="7569200" cy="53387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529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2575" indent="-282575">
              <a:buFont typeface="Wingdings" pitchFamily="2" charset="2"/>
              <a:buChar char="§"/>
              <a:defRPr/>
            </a:lvl1pPr>
            <a:lvl2pPr marL="530225" indent="-188913">
              <a:buFont typeface="Wingdings" pitchFamily="2" charset="2"/>
              <a:buChar char="§"/>
              <a:defRPr sz="1600"/>
            </a:lvl2pPr>
            <a:lvl3pPr marL="808038" indent="-187325">
              <a:buFont typeface="Wingdings" pitchFamily="2" charset="2"/>
              <a:buChar char="§"/>
              <a:defRPr sz="1600"/>
            </a:lvl3pPr>
            <a:lvl4pPr marL="1069975" indent="-187325">
              <a:buSzPct val="80000"/>
              <a:buFont typeface="Wingdings" pitchFamily="2" charset="2"/>
              <a:buChar char="§"/>
              <a:defRPr sz="1600"/>
            </a:lvl4pPr>
            <a:lvl5pPr marL="1346200" indent="-188913">
              <a:buSzPct val="80000"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10641370" y="6543588"/>
            <a:ext cx="1215273" cy="192751"/>
          </a:xfrm>
        </p:spPr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10641369" y="6320490"/>
            <a:ext cx="1215275" cy="164784"/>
          </a:xfrm>
        </p:spPr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381" y="813498"/>
            <a:ext cx="11041227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3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/>
          <a:lstStyle>
            <a:lvl1pPr algn="l">
              <a:defRPr sz="4000" b="1" cap="all">
                <a:solidFill>
                  <a:srgbClr val="002147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892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340768"/>
            <a:ext cx="5467019" cy="428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0768"/>
            <a:ext cx="5371008" cy="42853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27381" y="813498"/>
            <a:ext cx="11041227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114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384" y="1340768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384" y="213285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340768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14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3285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1" y="287339"/>
            <a:ext cx="11041227" cy="4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27381" y="813498"/>
            <a:ext cx="11041227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08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27381" y="813498"/>
            <a:ext cx="11041227" cy="38325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11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12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9797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559829" y="6320490"/>
            <a:ext cx="3672112" cy="415844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lang="en-US" sz="900" b="0" kern="1200" smtClean="0">
                <a:solidFill>
                  <a:srgbClr val="002147"/>
                </a:solidFill>
                <a:latin typeface="Arial" charset="0"/>
                <a:ea typeface="ＭＳ Ｐゴシック" pitchFamily="26" charset="-128"/>
              </a:defRPr>
            </a:lvl1pPr>
            <a:lvl2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2pPr>
            <a:lvl3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3pPr>
            <a:lvl4pPr>
              <a:defRPr lang="en-US" b="1" kern="1200" smtClean="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4pPr>
            <a:lvl5pPr>
              <a:defRPr lang="en-GB" b="1" kern="1200">
                <a:solidFill>
                  <a:srgbClr val="004A78"/>
                </a:solidFill>
                <a:latin typeface="Arial" charset="0"/>
                <a:ea typeface="ＭＳ Ｐゴシック" pitchFamily="26" charset="-128"/>
              </a:defRPr>
            </a:lvl5pPr>
          </a:lstStyle>
          <a:p>
            <a:pPr lvl="0" eaLnBrk="0" hangingPunct="0">
              <a:spcBef>
                <a:spcPct val="20000"/>
              </a:spcBef>
              <a:spcAft>
                <a:spcPct val="30000"/>
              </a:spcAft>
              <a:buSzPct val="90000"/>
              <a:buFont typeface="Arial" charset="0"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241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5D2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4232" y="6165309"/>
            <a:ext cx="12198351" cy="695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7381" y="287339"/>
            <a:ext cx="11041227" cy="47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7381" y="1340768"/>
            <a:ext cx="11041227" cy="428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435197" y="6323902"/>
            <a:ext cx="2109480" cy="41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ts val="1200"/>
              </a:lnSpc>
              <a:defRPr sz="900">
                <a:solidFill>
                  <a:srgbClr val="002147"/>
                </a:solidFill>
              </a:defRPr>
            </a:lvl1pPr>
          </a:lstStyle>
          <a:p>
            <a:r>
              <a:rPr lang="en-US"/>
              <a:t>Sampling Health-Related Social Networks in Cross-Country Surveys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10747933" y="6543588"/>
            <a:ext cx="1108707" cy="19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900" smtClean="0">
                <a:solidFill>
                  <a:srgbClr val="002147"/>
                </a:solidFill>
              </a:defRPr>
            </a:lvl1pPr>
          </a:lstStyle>
          <a:p>
            <a:r>
              <a:rPr lang="en-US"/>
              <a:t>3 July 2018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747935" y="6320490"/>
            <a:ext cx="1108708" cy="1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lang="en-GB" sz="900" smtClean="0">
                <a:solidFill>
                  <a:srgbClr val="002147"/>
                </a:solidFill>
              </a:defRPr>
            </a:lvl1pPr>
          </a:lstStyle>
          <a:p>
            <a:r>
              <a:rPr lang="en-GB" dirty="0"/>
              <a:t>Slide </a:t>
            </a:r>
            <a:fld id="{FEFF06F1-93E7-4B34-AB21-DA99CA886292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4" name="Picture 14" descr="ox_rect">
            <a:extLst>
              <a:ext uri="{FF2B5EF4-FFF2-40B4-BE49-F238E27FC236}">
                <a16:creationId xmlns:a16="http://schemas.microsoft.com/office/drawing/2014/main" id="{A9B0DD0E-32C1-4811-9046-391BFBCF11F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979"/>
          <a:stretch/>
        </p:blipFill>
        <p:spPr bwMode="auto">
          <a:xfrm>
            <a:off x="1917820" y="6317234"/>
            <a:ext cx="410335" cy="419100"/>
          </a:xfrm>
          <a:prstGeom prst="rect">
            <a:avLst/>
          </a:prstGeom>
          <a:noFill/>
        </p:spPr>
      </p:pic>
      <p:pic>
        <p:nvPicPr>
          <p:cNvPr id="25" name="officeArt object" descr="http://www.ndm.ox.ac.uk/_asset/image/multi-coloured-men-square-large.jpeg/">
            <a:extLst>
              <a:ext uri="{FF2B5EF4-FFF2-40B4-BE49-F238E27FC236}">
                <a16:creationId xmlns:a16="http://schemas.microsoft.com/office/drawing/2014/main" id="{56724DB7-8741-4C93-8A4D-7342873E48C4}"/>
              </a:ext>
            </a:extLst>
          </p:cNvPr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4" y="6320488"/>
            <a:ext cx="712258" cy="420880"/>
          </a:xfrm>
          <a:prstGeom prst="rect">
            <a:avLst/>
          </a:prstGeom>
          <a:ln w="9525" cap="flat">
            <a:noFill/>
            <a:prstDash val="solid"/>
            <a:bevel/>
          </a:ln>
          <a:effectLst/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14D4F15-AC3B-4953-837E-D006847568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138" y="6323768"/>
            <a:ext cx="357131" cy="4176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8717873-E177-4E15-8522-BCB7D448C22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93" y="6323584"/>
            <a:ext cx="418203" cy="417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0CFA6D1-C8B2-487E-B5D3-201A036315D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635" y="6323585"/>
            <a:ext cx="846357" cy="41275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2CC981B-47E8-4A7A-B829-6B9A20648A7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48" y="6311659"/>
            <a:ext cx="782791" cy="4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lnSpc>
          <a:spcPts val="3700"/>
        </a:lnSpc>
        <a:spcBef>
          <a:spcPct val="0"/>
        </a:spcBef>
        <a:spcAft>
          <a:spcPct val="0"/>
        </a:spcAft>
        <a:defRPr sz="3200">
          <a:solidFill>
            <a:srgbClr val="002147"/>
          </a:solidFill>
          <a:latin typeface="Arial" charset="0"/>
          <a:ea typeface="ＭＳ Ｐゴシック" pitchFamily="1" charset="-128"/>
        </a:defRPr>
      </a:lvl9pPr>
    </p:titleStyle>
    <p:bodyStyle>
      <a:lvl1pPr marL="282575" indent="-2825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8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30225" indent="-188913" algn="l" rtl="0" eaLnBrk="1" fontAlgn="base" hangingPunct="1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7325" algn="l" rtl="0" eaLnBrk="1" fontAlgn="base" hangingPunct="1">
        <a:spcBef>
          <a:spcPct val="20000"/>
        </a:spcBef>
        <a:spcAft>
          <a:spcPct val="0"/>
        </a:spcAft>
        <a:buClr>
          <a:srgbClr val="002147"/>
        </a:buClr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187325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188913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lang="en-US" sz="1600" dirty="0">
          <a:solidFill>
            <a:schemeClr val="tx1"/>
          </a:solidFill>
          <a:latin typeface="+mn-lt"/>
          <a:ea typeface="+mn-ea"/>
          <a:cs typeface="+mn-cs"/>
        </a:defRPr>
      </a:lvl5pPr>
      <a:lvl6pPr marL="23558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8130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2702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727450" indent="-18891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6.jpe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1548" y="2163097"/>
            <a:ext cx="7993327" cy="1932914"/>
          </a:xfr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1" dirty="0"/>
              <a:t>Sampling </a:t>
            </a:r>
            <a:br>
              <a:rPr lang="en-US" sz="2400" b="1" dirty="0"/>
            </a:br>
            <a:r>
              <a:rPr lang="en-US" sz="2400" b="1" dirty="0"/>
              <a:t>Health-Related Social Networks </a:t>
            </a:r>
            <a:br>
              <a:rPr lang="en-US" sz="2400" b="1" dirty="0"/>
            </a:br>
            <a:r>
              <a:rPr lang="en-US" sz="2400" b="1" dirty="0"/>
              <a:t>in Cross-Country Surveys</a:t>
            </a:r>
            <a:endParaRPr lang="en-GB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962" y="4334009"/>
            <a:ext cx="7968881" cy="1275059"/>
          </a:xfrm>
        </p:spPr>
        <p:txBody>
          <a:bodyPr anchor="ctr"/>
          <a:lstStyle/>
          <a:p>
            <a:pPr algn="ctr"/>
            <a:r>
              <a:rPr lang="en-GB" b="1" dirty="0"/>
              <a:t>Nutcha Charoenboon</a:t>
            </a:r>
          </a:p>
          <a:p>
            <a:pPr algn="ctr"/>
            <a:r>
              <a:rPr lang="en-GB" dirty="0"/>
              <a:t>Mahidol-Oxford Tropical Medicine Research Unit</a:t>
            </a:r>
            <a:endParaRPr lang="en-GB" b="1" dirty="0"/>
          </a:p>
          <a:p>
            <a:pPr algn="ctr"/>
            <a:endParaRPr lang="en-GB" dirty="0"/>
          </a:p>
          <a:p>
            <a:pPr algn="ctr"/>
            <a:r>
              <a:rPr lang="en-GB" dirty="0"/>
              <a:t>NCRM Research Methods Festival 2018</a:t>
            </a:r>
          </a:p>
          <a:p>
            <a:pPr algn="ctr"/>
            <a:r>
              <a:rPr lang="en-GB" dirty="0"/>
              <a:t>Bath, 3 July 2018</a:t>
            </a:r>
          </a:p>
        </p:txBody>
      </p:sp>
      <p:sp>
        <p:nvSpPr>
          <p:cNvPr id="4" name="Heart 3"/>
          <p:cNvSpPr/>
          <p:nvPr/>
        </p:nvSpPr>
        <p:spPr bwMode="auto">
          <a:xfrm>
            <a:off x="102090" y="6789600"/>
            <a:ext cx="68400" cy="68400"/>
          </a:xfrm>
          <a:prstGeom prst="hear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spcAft>
                <a:spcPct val="0"/>
              </a:spcAft>
              <a:buSzTx/>
            </a:pPr>
            <a:endParaRPr lang="en-GB" sz="2400" b="0">
              <a:solidFill>
                <a:schemeClr val="tx1"/>
              </a:solidFill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6067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7045BE7-55A2-4B01-B734-BA166DC2C3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456"/>
            <a:ext cx="12192000" cy="61841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10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Mountain village</a:t>
            </a:r>
          </a:p>
          <a:p>
            <a:r>
              <a:rPr lang="en-GB" dirty="0"/>
              <a:t>Photo credit:</a:t>
            </a:r>
            <a:r>
              <a:rPr lang="th-TH" dirty="0"/>
              <a:t> </a:t>
            </a:r>
            <a:r>
              <a:rPr lang="en-GB" dirty="0" err="1"/>
              <a:t>Patchapoom</a:t>
            </a:r>
            <a:r>
              <a:rPr lang="en-GB" dirty="0"/>
              <a:t> </a:t>
            </a:r>
            <a:r>
              <a:rPr lang="en-GB" dirty="0" err="1"/>
              <a:t>Uthong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Our question – Who II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D762324C-6926-4C58-9370-E0523E05A709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SzTx/>
              <a:buNone/>
            </a:pP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endParaRPr lang="en-US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if you think again, is there anyone else 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whom you talk about health?</a:t>
            </a: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0"/>
              </a:spcAft>
              <a:buSzTx/>
              <a:buNone/>
            </a:pPr>
            <a:endParaRPr lang="en-US" b="0" kern="0" dirty="0">
              <a:solidFill>
                <a:srgbClr val="FFFFFF"/>
              </a:solidFill>
            </a:endParaRP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a) What are the names of the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b) How is this person related to you?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c) What is the sex of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d) Where does this person live?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e) What is the name of the household head of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f) How often do you interact with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g) How do you interact with this person? 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66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94401B-1E04-4B5D-A716-74A5B8DEFD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671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11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Dinner table where family members meet at the end of the day</a:t>
            </a:r>
          </a:p>
          <a:p>
            <a:r>
              <a:rPr lang="en-GB" dirty="0"/>
              <a:t>Photo credit: Thai survey team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Our question – Who III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3F8A164-7504-4611-8397-37B8F32F61C3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1200"/>
              </a:spcAft>
              <a:buSzTx/>
              <a:buNone/>
            </a:pPr>
            <a:endParaRPr lang="en-GB" sz="2000" b="0" kern="0" dirty="0">
              <a:solidFill>
                <a:srgbClr val="FFFFFF"/>
              </a:solidFill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endParaRPr lang="en-US" sz="2000" b="0" kern="0" dirty="0">
              <a:solidFill>
                <a:srgbClr val="FFFFFF"/>
              </a:solidFill>
            </a:endParaRPr>
          </a:p>
          <a:p>
            <a:pPr marL="0" indent="0" algn="ctr">
              <a:spcAft>
                <a:spcPts val="5200"/>
              </a:spcAft>
              <a:buSzTx/>
              <a:buNone/>
            </a:pPr>
            <a:endParaRPr lang="en-US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there anybody in your household with whom 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talk about health and well-being?</a:t>
            </a: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797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E4676ED-1285-4537-9FE6-A798EE6D25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495"/>
            <a:ext cx="12192000" cy="618921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12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“</a:t>
            </a:r>
            <a:r>
              <a:rPr lang="en-GB" dirty="0" err="1"/>
              <a:t>Guasa</a:t>
            </a:r>
            <a:r>
              <a:rPr lang="en-GB" dirty="0"/>
              <a:t>,” a traditional treatment villagers perform on each other when sick</a:t>
            </a:r>
          </a:p>
          <a:p>
            <a:r>
              <a:rPr lang="en-US" dirty="0"/>
              <a:t>Photo: Tales of Treatment; Photo credit: </a:t>
            </a:r>
            <a:r>
              <a:rPr lang="en-GB" dirty="0"/>
              <a:t>Patthanan Thavethanutthanawin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Our question – Who IV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5516236-00B0-47CF-AC12-44B1EF003AC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SzTx/>
              <a:buNone/>
            </a:pP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anybody of your personal relationships 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involved in providing advice or help during the illness?</a:t>
            </a: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073275" lvl="5" indent="0">
              <a:spcAft>
                <a:spcPts val="0"/>
              </a:spcAft>
              <a:buNone/>
            </a:pPr>
            <a:r>
              <a:rPr lang="en-US" sz="1800" b="0" kern="0" dirty="0">
                <a:solidFill>
                  <a:srgbClr val="FFFFFF"/>
                </a:solidFill>
              </a:rPr>
              <a:t>a) What is the name of the person?</a:t>
            </a:r>
          </a:p>
          <a:p>
            <a:pPr marL="2073275" lvl="5" indent="0">
              <a:spcAft>
                <a:spcPts val="0"/>
              </a:spcAft>
              <a:buNone/>
            </a:pPr>
            <a:r>
              <a:rPr lang="en-US" sz="1800" b="0" kern="0" dirty="0">
                <a:solidFill>
                  <a:srgbClr val="FFFFFF"/>
                </a:solidFill>
              </a:rPr>
              <a:t>b) How are these people related to you?</a:t>
            </a:r>
          </a:p>
          <a:p>
            <a:pPr marL="2073275" lvl="5" indent="0">
              <a:spcAft>
                <a:spcPts val="0"/>
              </a:spcAft>
              <a:buNone/>
            </a:pPr>
            <a:r>
              <a:rPr lang="en-US" sz="1800" b="0" kern="0" dirty="0">
                <a:solidFill>
                  <a:srgbClr val="FFFFFF"/>
                </a:solidFill>
              </a:rPr>
              <a:t>b) What kind of support did they provide?</a:t>
            </a:r>
            <a:endParaRPr lang="en-GB" sz="1400" b="0" kern="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19FBE2-FE27-4CDF-BD57-C9080F1A9229}"/>
              </a:ext>
            </a:extLst>
          </p:cNvPr>
          <p:cNvSpPr txBox="1"/>
          <p:nvPr/>
        </p:nvSpPr>
        <p:spPr>
          <a:xfrm>
            <a:off x="1247455" y="3440563"/>
            <a:ext cx="21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kern="0" dirty="0">
                <a:solidFill>
                  <a:srgbClr val="FFFFFF"/>
                </a:solidFill>
              </a:rPr>
              <a:t>Providing advice</a:t>
            </a:r>
            <a:endParaRPr lang="en-GB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AF1D08-27B0-439D-B33C-3FF3352E60AF}"/>
              </a:ext>
            </a:extLst>
          </p:cNvPr>
          <p:cNvSpPr txBox="1"/>
          <p:nvPr/>
        </p:nvSpPr>
        <p:spPr>
          <a:xfrm>
            <a:off x="3343263" y="4507615"/>
            <a:ext cx="21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kern="0" dirty="0">
                <a:solidFill>
                  <a:srgbClr val="FFFFFF"/>
                </a:solidFill>
              </a:rPr>
              <a:t>Providing medicine</a:t>
            </a:r>
            <a:endParaRPr lang="en-GB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588109-F561-49C9-9529-62D2F214721D}"/>
              </a:ext>
            </a:extLst>
          </p:cNvPr>
          <p:cNvSpPr txBox="1"/>
          <p:nvPr/>
        </p:nvSpPr>
        <p:spPr>
          <a:xfrm>
            <a:off x="7038177" y="3015134"/>
            <a:ext cx="477666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73275" lvl="5" algn="ctr" fontAlgn="base">
              <a:spcBef>
                <a:spcPct val="20000"/>
              </a:spcBef>
            </a:pPr>
            <a:r>
              <a:rPr lang="en-GB" sz="1400" b="0" kern="0" dirty="0">
                <a:solidFill>
                  <a:srgbClr val="FFFFFF"/>
                </a:solidFill>
                <a:latin typeface="+mn-lt"/>
                <a:ea typeface="+mn-ea"/>
              </a:rPr>
              <a:t>Transportation/</a:t>
            </a:r>
          </a:p>
          <a:p>
            <a:pPr marL="2073275" lvl="5" algn="ctr" fontAlgn="base">
              <a:spcBef>
                <a:spcPct val="20000"/>
              </a:spcBef>
            </a:pPr>
            <a:r>
              <a:rPr lang="en-GB" sz="1400" b="0" kern="0" dirty="0">
                <a:solidFill>
                  <a:srgbClr val="FFFFFF"/>
                </a:solidFill>
                <a:latin typeface="+mn-lt"/>
                <a:ea typeface="+mn-ea"/>
              </a:rPr>
              <a:t>Lending vehicle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6393FB7-993C-4586-BAD6-7A8ECB4BB3C9}"/>
              </a:ext>
            </a:extLst>
          </p:cNvPr>
          <p:cNvSpPr txBox="1"/>
          <p:nvPr/>
        </p:nvSpPr>
        <p:spPr>
          <a:xfrm>
            <a:off x="7949926" y="2051600"/>
            <a:ext cx="2675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kern="0" dirty="0">
                <a:solidFill>
                  <a:srgbClr val="FFFFFF"/>
                </a:solidFill>
              </a:rPr>
              <a:t>Providing healthcare/attending</a:t>
            </a:r>
            <a:endParaRPr lang="en-GB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179A8-357F-4869-BE49-6D9DC60E9EF7}"/>
              </a:ext>
            </a:extLst>
          </p:cNvPr>
          <p:cNvSpPr txBox="1"/>
          <p:nvPr/>
        </p:nvSpPr>
        <p:spPr>
          <a:xfrm>
            <a:off x="9325671" y="3812301"/>
            <a:ext cx="2165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0" kern="0" dirty="0">
                <a:solidFill>
                  <a:srgbClr val="FFFFFF"/>
                </a:solidFill>
              </a:rPr>
              <a:t>Providing food</a:t>
            </a:r>
            <a:endParaRPr lang="en-GB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892E94-FEF0-4DB8-9D01-B3C0E616AFC6}"/>
              </a:ext>
            </a:extLst>
          </p:cNvPr>
          <p:cNvSpPr txBox="1"/>
          <p:nvPr/>
        </p:nvSpPr>
        <p:spPr>
          <a:xfrm>
            <a:off x="1215022" y="4321617"/>
            <a:ext cx="2165684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"/>
              </a:spcAft>
            </a:pPr>
            <a:r>
              <a:rPr lang="en-GB" sz="1400" b="0" kern="0" dirty="0">
                <a:solidFill>
                  <a:srgbClr val="FFFFFF"/>
                </a:solidFill>
              </a:rPr>
              <a:t>Contacting</a:t>
            </a:r>
          </a:p>
          <a:p>
            <a:pPr algn="ctr">
              <a:spcAft>
                <a:spcPts val="36"/>
              </a:spcAft>
            </a:pPr>
            <a:r>
              <a:rPr lang="en-GB" sz="1400" b="0" kern="0" dirty="0">
                <a:solidFill>
                  <a:srgbClr val="FFFFFF"/>
                </a:solidFill>
              </a:rPr>
              <a:t>family/friends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2B4857-857D-4386-8F91-663C26F76678}"/>
              </a:ext>
            </a:extLst>
          </p:cNvPr>
          <p:cNvSpPr txBox="1"/>
          <p:nvPr/>
        </p:nvSpPr>
        <p:spPr>
          <a:xfrm>
            <a:off x="5357838" y="4334955"/>
            <a:ext cx="2675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kern="0" dirty="0">
                <a:solidFill>
                  <a:srgbClr val="FFFFFF"/>
                </a:solidFill>
              </a:rPr>
              <a:t>Helping with children/housework</a:t>
            </a:r>
            <a:endParaRPr lang="en-GB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F68FEC-71D7-4628-976C-8B0133CF1E0D}"/>
              </a:ext>
            </a:extLst>
          </p:cNvPr>
          <p:cNvSpPr txBox="1"/>
          <p:nvPr/>
        </p:nvSpPr>
        <p:spPr>
          <a:xfrm>
            <a:off x="7987952" y="4672783"/>
            <a:ext cx="26754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kern="0" dirty="0">
                <a:solidFill>
                  <a:srgbClr val="FFFFFF"/>
                </a:solidFill>
              </a:rPr>
              <a:t>Helping with jobs/agriculture work (feeding animals/tending crops/covering shifts, etc.)</a:t>
            </a:r>
            <a:endParaRPr lang="en-GB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CE6387-5419-4F96-96C0-CB8775330B4E}"/>
              </a:ext>
            </a:extLst>
          </p:cNvPr>
          <p:cNvSpPr txBox="1"/>
          <p:nvPr/>
        </p:nvSpPr>
        <p:spPr>
          <a:xfrm>
            <a:off x="4207279" y="3680201"/>
            <a:ext cx="2675439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6"/>
              </a:spcAft>
            </a:pPr>
            <a:r>
              <a:rPr lang="en-US" sz="1400" b="0" kern="0" dirty="0">
                <a:solidFill>
                  <a:srgbClr val="FFFFFF"/>
                </a:solidFill>
              </a:rPr>
              <a:t>Lending/</a:t>
            </a:r>
          </a:p>
          <a:p>
            <a:pPr algn="ctr">
              <a:spcAft>
                <a:spcPts val="36"/>
              </a:spcAft>
            </a:pPr>
            <a:r>
              <a:rPr lang="en-US" sz="1400" b="0" kern="0" dirty="0">
                <a:solidFill>
                  <a:srgbClr val="FFFFFF"/>
                </a:solidFill>
              </a:rPr>
              <a:t>granting money</a:t>
            </a:r>
            <a:endParaRPr lang="en-GB" sz="1400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1946DEB-2D69-48AF-BF8B-6FD9CEA2C665}"/>
              </a:ext>
            </a:extLst>
          </p:cNvPr>
          <p:cNvCxnSpPr>
            <a:cxnSpLocks/>
          </p:cNvCxnSpPr>
          <p:nvPr/>
        </p:nvCxnSpPr>
        <p:spPr bwMode="auto">
          <a:xfrm flipH="1">
            <a:off x="2897921" y="2831661"/>
            <a:ext cx="1460524" cy="14250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BA8526-A840-45F0-BE48-72F3E8C89FB2}"/>
              </a:ext>
            </a:extLst>
          </p:cNvPr>
          <p:cNvCxnSpPr>
            <a:cxnSpLocks/>
          </p:cNvCxnSpPr>
          <p:nvPr/>
        </p:nvCxnSpPr>
        <p:spPr bwMode="auto">
          <a:xfrm>
            <a:off x="5457846" y="2850432"/>
            <a:ext cx="63292" cy="8680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924F799-ACB4-49C5-BDA6-E52A2EBBF15F}"/>
              </a:ext>
            </a:extLst>
          </p:cNvPr>
          <p:cNvCxnSpPr>
            <a:cxnSpLocks/>
          </p:cNvCxnSpPr>
          <p:nvPr/>
        </p:nvCxnSpPr>
        <p:spPr bwMode="auto">
          <a:xfrm flipH="1">
            <a:off x="2463566" y="2845461"/>
            <a:ext cx="931943" cy="57197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C360EA4-798D-4DD5-8563-1E5725A99477}"/>
              </a:ext>
            </a:extLst>
          </p:cNvPr>
          <p:cNvCxnSpPr>
            <a:cxnSpLocks/>
          </p:cNvCxnSpPr>
          <p:nvPr/>
        </p:nvCxnSpPr>
        <p:spPr bwMode="auto">
          <a:xfrm>
            <a:off x="7084405" y="2666672"/>
            <a:ext cx="2342104" cy="4585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7091314-C341-4E19-A034-0619AF1B5B4E}"/>
              </a:ext>
            </a:extLst>
          </p:cNvPr>
          <p:cNvCxnSpPr>
            <a:cxnSpLocks/>
          </p:cNvCxnSpPr>
          <p:nvPr/>
        </p:nvCxnSpPr>
        <p:spPr bwMode="auto">
          <a:xfrm>
            <a:off x="6072179" y="2812895"/>
            <a:ext cx="777927" cy="15176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B40F31E-D093-4565-BE71-538F7D8FD06F}"/>
              </a:ext>
            </a:extLst>
          </p:cNvPr>
          <p:cNvCxnSpPr>
            <a:cxnSpLocks/>
          </p:cNvCxnSpPr>
          <p:nvPr/>
        </p:nvCxnSpPr>
        <p:spPr bwMode="auto">
          <a:xfrm>
            <a:off x="6850106" y="2767269"/>
            <a:ext cx="2437540" cy="11719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7FE10FF-5016-47CD-89B1-F79B5F5B87D3}"/>
              </a:ext>
            </a:extLst>
          </p:cNvPr>
          <p:cNvCxnSpPr>
            <a:cxnSpLocks/>
            <a:endCxn id="22" idx="3"/>
          </p:cNvCxnSpPr>
          <p:nvPr/>
        </p:nvCxnSpPr>
        <p:spPr bwMode="auto">
          <a:xfrm>
            <a:off x="6497513" y="2845461"/>
            <a:ext cx="1535764" cy="1751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F72C52F4-08CD-45A0-B9D8-A8C238E890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307287" y="2845461"/>
            <a:ext cx="467864" cy="153324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E05CB53-6DCE-4C83-A667-242535BEE5B8}"/>
              </a:ext>
            </a:extLst>
          </p:cNvPr>
          <p:cNvCxnSpPr>
            <a:cxnSpLocks/>
          </p:cNvCxnSpPr>
          <p:nvPr/>
        </p:nvCxnSpPr>
        <p:spPr bwMode="auto">
          <a:xfrm flipV="1">
            <a:off x="7045967" y="2260683"/>
            <a:ext cx="827660" cy="24557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3352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A0200EC-BE37-4C81-93AF-758A840F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24495"/>
            <a:ext cx="12192000" cy="618921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13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Temple in a network village where team rested during the day</a:t>
            </a:r>
          </a:p>
          <a:p>
            <a:r>
              <a:rPr lang="en-US" dirty="0"/>
              <a:t>Photo credit: </a:t>
            </a:r>
            <a:r>
              <a:rPr lang="en-GB" dirty="0"/>
              <a:t>Nutcha Charoenboon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Evolution of questions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endParaRPr lang="en-GB" sz="110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Our gain </a:t>
            </a:r>
            <a:r>
              <a:rPr lang="en-GB" sz="2000" b="0" kern="0" dirty="0">
                <a:solidFill>
                  <a:srgbClr val="FFFFFF"/>
                </a:solidFill>
              </a:rPr>
              <a:t>| 	</a:t>
            </a:r>
            <a:r>
              <a:rPr lang="en-US" sz="2000" b="0" kern="0" dirty="0">
                <a:solidFill>
                  <a:srgbClr val="FFFFFF"/>
                </a:solidFill>
              </a:rPr>
              <a:t>NOT people’s cognitive process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	         	Lessons about local context and appropriateness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	  	Understanding of local language and interpretations</a:t>
            </a:r>
          </a:p>
          <a:p>
            <a:pPr marL="247650" lvl="1" indent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		Answers for specific interests</a:t>
            </a:r>
          </a:p>
          <a:p>
            <a:pPr marL="1838325" lvl="1" indent="-1590675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Application </a:t>
            </a:r>
            <a:r>
              <a:rPr lang="en-GB" sz="2000" b="0" kern="0" dirty="0">
                <a:solidFill>
                  <a:srgbClr val="FFFFFF"/>
                </a:solidFill>
              </a:rPr>
              <a:t>| Experiences and observations </a:t>
            </a:r>
            <a:r>
              <a:rPr lang="en-US" sz="2000" b="0" kern="0" dirty="0">
                <a:solidFill>
                  <a:srgbClr val="FFFFFF"/>
                </a:solidFill>
              </a:rPr>
              <a:t>benefit data collection for field investigators </a:t>
            </a:r>
            <a:br>
              <a:rPr lang="en-US" sz="2000" b="0" kern="0" dirty="0">
                <a:solidFill>
                  <a:srgbClr val="FFFFFF"/>
                </a:solidFill>
              </a:rPr>
            </a:br>
            <a:r>
              <a:rPr lang="en-US" sz="2000" b="0" kern="0" dirty="0">
                <a:solidFill>
                  <a:srgbClr val="FFFFFF"/>
                </a:solidFill>
              </a:rPr>
              <a:t>and data analysis for </a:t>
            </a:r>
            <a:r>
              <a:rPr lang="en-GB" sz="2000" b="0" kern="0" dirty="0">
                <a:solidFill>
                  <a:srgbClr val="FFFFFF"/>
                </a:solidFill>
              </a:rPr>
              <a:t>analysis team</a:t>
            </a:r>
            <a:endParaRPr lang="en-US" sz="2000" b="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US" sz="2000" kern="0" dirty="0">
                <a:solidFill>
                  <a:srgbClr val="FFFFFF"/>
                </a:solidFill>
              </a:rPr>
              <a:t>Improvements </a:t>
            </a:r>
            <a:r>
              <a:rPr lang="en-GB" sz="2000" b="0" kern="0" dirty="0">
                <a:solidFill>
                  <a:srgbClr val="FFFFFF"/>
                </a:solidFill>
              </a:rPr>
              <a:t>| Changes in survey instrument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	Questions added: health network, family network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	Questions dropped: health conversation topic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	Sequence of questions: where comes before who, e.g.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	Adjustments of answer categories: frequency of health conversation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	Prioritization of answer categories: asking generic questions before details</a:t>
            </a:r>
          </a:p>
        </p:txBody>
      </p:sp>
    </p:spTree>
    <p:extLst>
      <p:ext uri="{BB962C8B-B14F-4D97-AF65-F5344CB8AC3E}">
        <p14:creationId xmlns:p14="http://schemas.microsoft.com/office/powerpoint/2010/main" val="1321034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1A07AD0-94CF-45EB-8E9D-FEB15350DF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0600" y="0"/>
            <a:ext cx="6121400" cy="617654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AAEF1F-CF7D-4B35-BF53-595FF91DF7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44145" cy="61722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14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5096107"/>
            <a:ext cx="10868846" cy="672873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Results</a:t>
            </a:r>
            <a:endParaRPr lang="en-GB" b="0" kern="0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4988B55-155B-4C47-A8CE-B58A3011A7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779157"/>
              </p:ext>
            </p:extLst>
          </p:nvPr>
        </p:nvGraphicFramePr>
        <p:xfrm>
          <a:off x="5715000" y="132812"/>
          <a:ext cx="2720197" cy="1097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20197">
                  <a:extLst>
                    <a:ext uri="{9D8B030D-6E8A-4147-A177-3AD203B41FA5}">
                      <a16:colId xmlns:a16="http://schemas.microsoft.com/office/drawing/2014/main" val="293801535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Non-health village communication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47663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Activity communication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346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Village health communication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009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Additional village health communication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4533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Household health communication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8506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Help network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684083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BA062F84-01F0-4E8C-AF47-B55DCB3388C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893" t="31567" r="28726" b="41119"/>
          <a:stretch/>
        </p:blipFill>
        <p:spPr>
          <a:xfrm>
            <a:off x="5192860" y="181913"/>
            <a:ext cx="522140" cy="99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8395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A7A7524-FD1B-4B4B-9BEE-E52374525FCF}"/>
              </a:ext>
            </a:extLst>
          </p:cNvPr>
          <p:cNvSpPr/>
          <p:nvPr/>
        </p:nvSpPr>
        <p:spPr bwMode="auto">
          <a:xfrm>
            <a:off x="4232" y="0"/>
            <a:ext cx="12187768" cy="6178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15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5096107"/>
            <a:ext cx="10868846" cy="672873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Results</a:t>
            </a:r>
            <a:endParaRPr lang="en-GB" b="0" kern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854CF8-0697-4792-9998-49B51F8BD1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3" y="116627"/>
            <a:ext cx="11853273" cy="489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1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23480D4-805B-4A8D-A030-9B2016EE28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"/>
            <a:ext cx="12192000" cy="615829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16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Salavan district map in public health office</a:t>
            </a:r>
          </a:p>
          <a:p>
            <a:r>
              <a:rPr lang="en-GB" dirty="0"/>
              <a:t>Photo credit: Nutcha Charoenboon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Conclusion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endParaRPr lang="en-US" sz="2000" b="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kern="0" dirty="0">
                <a:solidFill>
                  <a:srgbClr val="FFFFFF"/>
                </a:solidFill>
              </a:rPr>
              <a:t>Role of social network in behavior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Social network helps gain deeper understanding of behaviour 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but further research is required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endParaRPr lang="en-US" sz="2000" b="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kern="0" dirty="0">
                <a:solidFill>
                  <a:srgbClr val="FFFFFF"/>
                </a:solidFill>
              </a:rPr>
              <a:t>Role of qualitative methods in social network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Cognitive and/or in-depth interviews complement social network sampling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and can help improve data collection and interpretation</a:t>
            </a: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endParaRPr lang="en-US" sz="2000" b="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kern="0" dirty="0">
                <a:solidFill>
                  <a:srgbClr val="FFFFFF"/>
                </a:solidFill>
              </a:rPr>
              <a:t>Role of context in social research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Cognitive interviews as well as social network surveys have </a:t>
            </a:r>
          </a:p>
          <a:p>
            <a:pPr marL="787400" lvl="3" indent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US" sz="2000" b="0" kern="0" dirty="0">
                <a:solidFill>
                  <a:srgbClr val="FFFFFF"/>
                </a:solidFill>
              </a:rPr>
              <a:t>intrinsic assumptions that may be violated in rural non-Western contexts</a:t>
            </a:r>
          </a:p>
        </p:txBody>
      </p:sp>
    </p:spTree>
    <p:extLst>
      <p:ext uri="{BB962C8B-B14F-4D97-AF65-F5344CB8AC3E}">
        <p14:creationId xmlns:p14="http://schemas.microsoft.com/office/powerpoint/2010/main" val="32347883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wooden table&#10;&#10;Description generated with high confidence">
            <a:extLst>
              <a:ext uri="{FF2B5EF4-FFF2-40B4-BE49-F238E27FC236}">
                <a16:creationId xmlns:a16="http://schemas.microsoft.com/office/drawing/2014/main" id="{C07EFB07-1C10-4CED-A9FB-99CD6DA2B4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8876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DE16CF8-A93A-47AF-B601-AACF8CBDB842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endParaRPr lang="en-GB" sz="4000" kern="0" dirty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A182F6E-F705-404A-BB86-1404AF45E29B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endParaRPr lang="en-GB" sz="4000" kern="0" cap="all" dirty="0">
              <a:solidFill>
                <a:srgbClr val="FFFFFF"/>
              </a:solidFill>
              <a:cs typeface="+mj-cs"/>
            </a:endParaRP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4000" kern="0" cap="all" dirty="0">
                <a:solidFill>
                  <a:srgbClr val="FFFFFF"/>
                </a:solidFill>
                <a:cs typeface="+mj-cs"/>
              </a:rPr>
              <a:t>Thank you.</a:t>
            </a:r>
            <a:br>
              <a:rPr lang="en-GB" sz="4000" kern="0" cap="all" dirty="0">
                <a:solidFill>
                  <a:srgbClr val="FFFFFF"/>
                </a:solidFill>
                <a:cs typeface="+mj-cs"/>
              </a:rPr>
            </a:br>
            <a:r>
              <a:rPr lang="en-GB" sz="4000" kern="0" cap="all" dirty="0">
                <a:solidFill>
                  <a:srgbClr val="FFFFFF"/>
                </a:solidFill>
                <a:cs typeface="+mj-cs"/>
              </a:rPr>
              <a:t>Questions?</a:t>
            </a:r>
            <a:br>
              <a:rPr lang="en-GB" sz="4000" kern="0" cap="all" dirty="0">
                <a:solidFill>
                  <a:srgbClr val="FFFFFF"/>
                </a:solidFill>
                <a:cs typeface="+mj-cs"/>
              </a:rPr>
            </a:br>
            <a:br>
              <a:rPr lang="en-GB" sz="3200" kern="0" cap="all" dirty="0">
                <a:solidFill>
                  <a:srgbClr val="FFFFFF"/>
                </a:solidFill>
                <a:cs typeface="+mj-cs"/>
              </a:rPr>
            </a:br>
            <a:endParaRPr lang="en-GB" sz="3200" kern="0" cap="all" dirty="0">
              <a:solidFill>
                <a:srgbClr val="FFFFFF"/>
              </a:solidFill>
              <a:cs typeface="+mj-cs"/>
            </a:endParaRP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24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nutcha7@hotmail.com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lang="en-US"/>
              <a:t>3 July 2018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lnSpc>
                <a:spcPts val="1200"/>
              </a:lnSpc>
            </a:pPr>
            <a:r>
              <a:rPr dirty="0"/>
              <a:t>Slide </a:t>
            </a:r>
            <a:fld id="{5565B0EE-4F83-4084-AFD9-78B85BF886FD}" type="slidenum">
              <a:rPr smtClean="0"/>
              <a:pPr>
                <a:lnSpc>
                  <a:spcPts val="1200"/>
                </a:lnSpc>
              </a:pPr>
              <a:t>17</a:t>
            </a:fld>
            <a:endParaRPr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Tales of Treatment</a:t>
            </a:r>
          </a:p>
          <a:p>
            <a:r>
              <a:rPr lang="en-US" dirty="0"/>
              <a:t>Photo credit: </a:t>
            </a:r>
            <a:r>
              <a:rPr lang="en-GB" dirty="0"/>
              <a:t>Patthanan Thavethanutthanawin</a:t>
            </a:r>
          </a:p>
        </p:txBody>
      </p:sp>
    </p:spTree>
    <p:extLst>
      <p:ext uri="{BB962C8B-B14F-4D97-AF65-F5344CB8AC3E}">
        <p14:creationId xmlns:p14="http://schemas.microsoft.com/office/powerpoint/2010/main" val="2378704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B0E956-B1F9-45BB-AB31-23AF4A2E973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1999" cy="61676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18</a:t>
            </a:fld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Cognitive interview references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 err="1">
                <a:solidFill>
                  <a:srgbClr val="FFFFFF"/>
                </a:solidFill>
              </a:rPr>
              <a:t>Farrall</a:t>
            </a:r>
            <a:r>
              <a:rPr lang="en-GB" sz="1100" b="0" kern="0" dirty="0">
                <a:solidFill>
                  <a:srgbClr val="FFFFFF"/>
                </a:solidFill>
              </a:rPr>
              <a:t>, S., </a:t>
            </a:r>
            <a:r>
              <a:rPr lang="en-GB" sz="1100" b="0" kern="0" dirty="0" err="1">
                <a:solidFill>
                  <a:srgbClr val="FFFFFF"/>
                </a:solidFill>
              </a:rPr>
              <a:t>Priede</a:t>
            </a:r>
            <a:r>
              <a:rPr lang="en-GB" sz="1100" b="0" kern="0" dirty="0">
                <a:solidFill>
                  <a:srgbClr val="FFFFFF"/>
                </a:solidFill>
              </a:rPr>
              <a:t>, C., </a:t>
            </a:r>
            <a:r>
              <a:rPr lang="en-GB" sz="1100" b="0" kern="0" dirty="0" err="1">
                <a:solidFill>
                  <a:srgbClr val="FFFFFF"/>
                </a:solidFill>
              </a:rPr>
              <a:t>Ruuskanen</a:t>
            </a:r>
            <a:r>
              <a:rPr lang="en-GB" sz="1100" b="0" kern="0" dirty="0">
                <a:solidFill>
                  <a:srgbClr val="FFFFFF"/>
                </a:solidFill>
              </a:rPr>
              <a:t>, E., Jokinen, A., </a:t>
            </a:r>
            <a:r>
              <a:rPr lang="en-GB" sz="1100" b="0" kern="0" dirty="0" err="1">
                <a:solidFill>
                  <a:srgbClr val="FFFFFF"/>
                </a:solidFill>
              </a:rPr>
              <a:t>Galev</a:t>
            </a:r>
            <a:r>
              <a:rPr lang="en-GB" sz="1100" b="0" kern="0" dirty="0">
                <a:solidFill>
                  <a:srgbClr val="FFFFFF"/>
                </a:solidFill>
              </a:rPr>
              <a:t>, T., </a:t>
            </a:r>
            <a:r>
              <a:rPr lang="en-GB" sz="1100" b="0" kern="0" dirty="0" err="1">
                <a:solidFill>
                  <a:srgbClr val="FFFFFF"/>
                </a:solidFill>
              </a:rPr>
              <a:t>Arcai</a:t>
            </a:r>
            <a:r>
              <a:rPr lang="en-GB" sz="1100" b="0" kern="0" dirty="0">
                <a:solidFill>
                  <a:srgbClr val="FFFFFF"/>
                </a:solidFill>
              </a:rPr>
              <a:t>, M., et al. (2012). Using cognitive interviews to refine translated survey questions: an example from a cross-national crime survey. International Journal of Social Research Methodology, 15(6), 467-483.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10.1080/13645579.2011.640147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Martin, S. L., </a:t>
            </a:r>
            <a:r>
              <a:rPr lang="en-GB" sz="1100" b="0" kern="0" dirty="0" err="1">
                <a:solidFill>
                  <a:srgbClr val="FFFFFF"/>
                </a:solidFill>
              </a:rPr>
              <a:t>Birhanu</a:t>
            </a:r>
            <a:r>
              <a:rPr lang="en-GB" sz="1100" b="0" kern="0" dirty="0">
                <a:solidFill>
                  <a:srgbClr val="FFFFFF"/>
                </a:solidFill>
              </a:rPr>
              <a:t>, Z., </a:t>
            </a:r>
            <a:r>
              <a:rPr lang="en-GB" sz="1100" b="0" kern="0" dirty="0" err="1">
                <a:solidFill>
                  <a:srgbClr val="FFFFFF"/>
                </a:solidFill>
              </a:rPr>
              <a:t>Omotayo</a:t>
            </a:r>
            <a:r>
              <a:rPr lang="en-GB" sz="1100" b="0" kern="0" dirty="0">
                <a:solidFill>
                  <a:srgbClr val="FFFFFF"/>
                </a:solidFill>
              </a:rPr>
              <a:t>, M. O., Kebede, Y., </a:t>
            </a:r>
            <a:r>
              <a:rPr lang="en-GB" sz="1100" b="0" kern="0" dirty="0" err="1">
                <a:solidFill>
                  <a:srgbClr val="FFFFFF"/>
                </a:solidFill>
              </a:rPr>
              <a:t>Pelto</a:t>
            </a:r>
            <a:r>
              <a:rPr lang="en-GB" sz="1100" b="0" kern="0" dirty="0">
                <a:solidFill>
                  <a:srgbClr val="FFFFFF"/>
                </a:solidFill>
              </a:rPr>
              <a:t>, G. H., Stoltzfus, R. J., et al. (2017). “I can’t answer what you’re asking me. Let me go, please.”: Cognitive interviewing to assess social support measures in Ethiopia and Kenya. Field Methods, 29(4), 317-332.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10.1177/1525822x17703393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Miller, K., Fitzgerald, R., Padilla, J.-L., </a:t>
            </a:r>
            <a:r>
              <a:rPr lang="en-GB" sz="1100" b="0" kern="0" dirty="0" err="1">
                <a:solidFill>
                  <a:srgbClr val="FFFFFF"/>
                </a:solidFill>
              </a:rPr>
              <a:t>Willson</a:t>
            </a:r>
            <a:r>
              <a:rPr lang="en-GB" sz="1100" b="0" kern="0" dirty="0">
                <a:solidFill>
                  <a:srgbClr val="FFFFFF"/>
                </a:solidFill>
              </a:rPr>
              <a:t>, S., </a:t>
            </a:r>
            <a:r>
              <a:rPr lang="en-GB" sz="1100" b="0" kern="0" dirty="0" err="1">
                <a:solidFill>
                  <a:srgbClr val="FFFFFF"/>
                </a:solidFill>
              </a:rPr>
              <a:t>Widdop</a:t>
            </a:r>
            <a:r>
              <a:rPr lang="en-GB" sz="1100" b="0" kern="0" dirty="0">
                <a:solidFill>
                  <a:srgbClr val="FFFFFF"/>
                </a:solidFill>
              </a:rPr>
              <a:t>, S., Caspar, R., et al. (2011). Design and analysis of cognitive interviews for comparative multinational testing. Field Methods, 23(4), 379-396.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10.1177/1525822x11414802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Pan, Y. (2004). Cognitive interviews in languages other than English: methodological and research issues. The 2004 American Statistical Association Proceedings of the Joint Statistical Meetings, 8-12 August 2004 (pp. 4859-4865). Toronto: American Statistical Association.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Park, H., Sha, M. M., &amp; Olmsted, M. (2016). Research participant selection in non-English language questionnaire pretesting: findings from Chinese and Korean cognitive interviews. Quality &amp; Quantity, 50(3), 1385-1398.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10.1007/s11135-015-0211-3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 err="1">
                <a:solidFill>
                  <a:srgbClr val="FFFFFF"/>
                </a:solidFill>
              </a:rPr>
              <a:t>Priede</a:t>
            </a:r>
            <a:r>
              <a:rPr lang="en-GB" sz="1100" b="0" kern="0" dirty="0">
                <a:solidFill>
                  <a:srgbClr val="FFFFFF"/>
                </a:solidFill>
              </a:rPr>
              <a:t>, C., &amp; </a:t>
            </a:r>
            <a:r>
              <a:rPr lang="en-GB" sz="1100" b="0" kern="0" dirty="0" err="1">
                <a:solidFill>
                  <a:srgbClr val="FFFFFF"/>
                </a:solidFill>
              </a:rPr>
              <a:t>Farrall</a:t>
            </a:r>
            <a:r>
              <a:rPr lang="en-GB" sz="1100" b="0" kern="0" dirty="0">
                <a:solidFill>
                  <a:srgbClr val="FFFFFF"/>
                </a:solidFill>
              </a:rPr>
              <a:t>, S. (2011). Comparing results from different styles of cognitive interviewing: ‘verbal probing’ vs. ‘thinking aloud’. International Journal of Social Research Methodology, 14(4), 271-287.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10.1080/13645579.2010.523187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Sha, M., &amp; Pan, Y. (2013). Adapting and improving methods to manage cognitive pretesting of multilingual survey instruments. Survey Practice, 6(4), 1-10.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10.29115/SP-2013-0024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 err="1">
                <a:solidFill>
                  <a:srgbClr val="FFFFFF"/>
                </a:solidFill>
              </a:rPr>
              <a:t>Sopromadze</a:t>
            </a:r>
            <a:r>
              <a:rPr lang="en-GB" sz="1100" b="0" kern="0" dirty="0">
                <a:solidFill>
                  <a:srgbClr val="FFFFFF"/>
                </a:solidFill>
              </a:rPr>
              <a:t>, N., &amp; </a:t>
            </a:r>
            <a:r>
              <a:rPr lang="en-GB" sz="1100" b="0" kern="0" dirty="0" err="1">
                <a:solidFill>
                  <a:srgbClr val="FFFFFF"/>
                </a:solidFill>
              </a:rPr>
              <a:t>Moorosi</a:t>
            </a:r>
            <a:r>
              <a:rPr lang="en-GB" sz="1100" b="0" kern="0" dirty="0">
                <a:solidFill>
                  <a:srgbClr val="FFFFFF"/>
                </a:solidFill>
              </a:rPr>
              <a:t>, P. (2017). Do we see through their eyes? Testing a bilingual questionnaire in education research using cognitive interviews. International Journal of Research &amp; Method in Education, 40(5), 524-540.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10.1080/1743727X.2016.1181163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Taylor, T. M., Thurman, T. R., &amp; </a:t>
            </a:r>
            <a:r>
              <a:rPr lang="en-GB" sz="1100" b="0" kern="0" dirty="0" err="1">
                <a:solidFill>
                  <a:srgbClr val="FFFFFF"/>
                </a:solidFill>
              </a:rPr>
              <a:t>Nogela</a:t>
            </a:r>
            <a:r>
              <a:rPr lang="en-GB" sz="1100" b="0" kern="0" dirty="0">
                <a:solidFill>
                  <a:srgbClr val="FFFFFF"/>
                </a:solidFill>
              </a:rPr>
              <a:t>, L. (2016). “Every time that month comes, I remember”: using cognitive interviews to adapt grief measures for use with bereaved adolescents in South Africa. Journal of Child &amp; Adolescent Mental Health, 28(2), 163-174.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10.2989/17280583.2016.1210154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b="0" kern="0" dirty="0">
                <a:solidFill>
                  <a:srgbClr val="FFFFFF"/>
                </a:solidFill>
              </a:rPr>
              <a:t>Thrasher, J. F., Quah, A. C. K., Dominick, G., Borland, R., </a:t>
            </a:r>
            <a:r>
              <a:rPr lang="en-GB" sz="1100" b="0" kern="0" dirty="0" err="1">
                <a:solidFill>
                  <a:srgbClr val="FFFFFF"/>
                </a:solidFill>
              </a:rPr>
              <a:t>Driezen</a:t>
            </a:r>
            <a:r>
              <a:rPr lang="en-GB" sz="1100" b="0" kern="0" dirty="0">
                <a:solidFill>
                  <a:srgbClr val="FFFFFF"/>
                </a:solidFill>
              </a:rPr>
              <a:t>, P., Awang, R., et al. (2011). Using cognitive interviewing and </a:t>
            </a:r>
            <a:r>
              <a:rPr lang="en-GB" sz="1100" b="0" kern="0" dirty="0" err="1">
                <a:solidFill>
                  <a:srgbClr val="FFFFFF"/>
                </a:solidFill>
              </a:rPr>
              <a:t>behavioral</a:t>
            </a:r>
            <a:r>
              <a:rPr lang="en-GB" sz="1100" b="0" kern="0" dirty="0">
                <a:solidFill>
                  <a:srgbClr val="FFFFFF"/>
                </a:solidFill>
              </a:rPr>
              <a:t> coding to determine measurement equivalence across linguistic and cultural groups: an example from the International Tobacco Control Policy Evaluation Project. Field Methods, 23(4), 439-460. </a:t>
            </a:r>
            <a:r>
              <a:rPr lang="en-GB" sz="1100" b="0" kern="0" dirty="0" err="1">
                <a:solidFill>
                  <a:srgbClr val="FFFFFF"/>
                </a:solidFill>
              </a:rPr>
              <a:t>doi</a:t>
            </a:r>
            <a:r>
              <a:rPr lang="en-GB" sz="1100" b="0" kern="0" dirty="0">
                <a:solidFill>
                  <a:srgbClr val="FFFFFF"/>
                </a:solidFill>
              </a:rPr>
              <a:t>: 10.1177/1525822x11418176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r>
              <a:rPr lang="en-GB" sz="1100" kern="0" dirty="0">
                <a:solidFill>
                  <a:srgbClr val="FFFFFF"/>
                </a:solidFill>
              </a:rPr>
              <a:t>Willis, G. B. (2015). The practice of cross-cultural cognitive interviewing. Public Opinion Quarterly, 79(S1), 359-395. </a:t>
            </a:r>
            <a:r>
              <a:rPr lang="en-GB" sz="1100" kern="0" dirty="0" err="1">
                <a:solidFill>
                  <a:srgbClr val="FFFFFF"/>
                </a:solidFill>
              </a:rPr>
              <a:t>doi</a:t>
            </a:r>
            <a:r>
              <a:rPr lang="en-GB" sz="1100" kern="0" dirty="0">
                <a:solidFill>
                  <a:srgbClr val="FFFFFF"/>
                </a:solidFill>
              </a:rPr>
              <a:t>: 10.1093/</a:t>
            </a:r>
            <a:r>
              <a:rPr lang="en-GB" sz="1100" kern="0" dirty="0" err="1">
                <a:solidFill>
                  <a:srgbClr val="FFFFFF"/>
                </a:solidFill>
              </a:rPr>
              <a:t>poq</a:t>
            </a:r>
            <a:r>
              <a:rPr lang="en-GB" sz="1100" kern="0" dirty="0">
                <a:solidFill>
                  <a:srgbClr val="FFFFFF"/>
                </a:solidFill>
              </a:rPr>
              <a:t>/nfu092</a:t>
            </a:r>
          </a:p>
          <a:p>
            <a:pPr marL="0" lvl="1" indent="0"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Tx/>
              <a:buNone/>
            </a:pPr>
            <a:endParaRPr lang="en-GB" sz="1100" b="0" kern="0" dirty="0">
              <a:solidFill>
                <a:srgbClr val="FFFFFF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8DDE98-5841-49E3-AC97-5D3BC5C87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68" y="6320489"/>
            <a:ext cx="4177829" cy="420883"/>
          </a:xfrm>
        </p:spPr>
        <p:txBody>
          <a:bodyPr/>
          <a:lstStyle/>
          <a:p>
            <a:r>
              <a:rPr lang="en-GB" dirty="0"/>
              <a:t>Photo: Salavan temple fair</a:t>
            </a:r>
          </a:p>
          <a:p>
            <a:r>
              <a:rPr lang="en-GB" dirty="0"/>
              <a:t>Photo credit: Nutcha Charoenboon</a:t>
            </a:r>
          </a:p>
        </p:txBody>
      </p:sp>
    </p:spTree>
    <p:extLst>
      <p:ext uri="{BB962C8B-B14F-4D97-AF65-F5344CB8AC3E}">
        <p14:creationId xmlns:p14="http://schemas.microsoft.com/office/powerpoint/2010/main" val="47420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map&#10;&#10;Description generated with high confidence">
            <a:extLst>
              <a:ext uri="{FF2B5EF4-FFF2-40B4-BE49-F238E27FC236}">
                <a16:creationId xmlns:a16="http://schemas.microsoft.com/office/drawing/2014/main" id="{F0724AB1-BCF8-4305-B2B4-F170F8E522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6077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2</a:t>
            </a:fld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Health-related social networks in LMICs</a:t>
            </a:r>
            <a:endParaRPr lang="en-GB" sz="4000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Health behaviour and treatment seeking do not take place in isolation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Policy relevance for health education and intervention targeting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Calls for more health-related network data and deeper analysis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20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Recurrent issues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16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Decision on network level (individual, household, community, village)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16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Boundary definition of catchment areas (physical, social)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16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Choice of name generator questions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16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Enumeration of network participants (e.g. manual, census data)</a:t>
            </a:r>
          </a:p>
          <a:p>
            <a:pPr marL="0" indent="0" algn="ctr">
              <a:lnSpc>
                <a:spcPct val="150000"/>
              </a:lnSpc>
              <a:buClr>
                <a:schemeClr val="bg1"/>
              </a:buClr>
              <a:buSzTx/>
              <a:buNone/>
            </a:pPr>
            <a:r>
              <a:rPr lang="en-GB" sz="16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Tie identification</a:t>
            </a:r>
          </a:p>
          <a:p>
            <a:pPr marL="0" indent="0">
              <a:lnSpc>
                <a:spcPct val="100000"/>
              </a:lnSpc>
              <a:buClr>
                <a:schemeClr val="bg1"/>
              </a:buClr>
              <a:buSzTx/>
              <a:buNone/>
            </a:pPr>
            <a:endParaRPr lang="en-GB" sz="1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00000"/>
              </a:lnSpc>
              <a:buClr>
                <a:schemeClr val="bg1"/>
              </a:buClr>
              <a:buSzTx/>
              <a:buNone/>
            </a:pPr>
            <a:br>
              <a:rPr lang="en-GB" sz="1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GB" sz="12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Recommended literature for this session: </a:t>
            </a:r>
            <a:r>
              <a:rPr lang="en-US" sz="1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Perkins, J. M., Subramanian, S. V., &amp; Christakis, N. A. (2015). Social networks and health: a systematic review of sociocentric network studies in low- and middle-income countries. </a:t>
            </a:r>
            <a:r>
              <a:rPr lang="en-US" sz="1200" b="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Science &amp; Medicine, 125</a:t>
            </a:r>
            <a:r>
              <a:rPr lang="en-US" sz="1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, 60-78. </a:t>
            </a:r>
            <a:r>
              <a:rPr lang="en-US" sz="1200" b="0" kern="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doi</a:t>
            </a:r>
            <a:r>
              <a:rPr lang="en-US" sz="1200" b="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https://doi.org/10.1016/j.socscimed.2014.08.019</a:t>
            </a:r>
            <a:endParaRPr lang="en-GB" sz="12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2238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0D9A695-8CD8-4876-B2F9-99FCF4FE8A1A}"/>
              </a:ext>
            </a:extLst>
          </p:cNvPr>
          <p:cNvSpPr/>
          <p:nvPr/>
        </p:nvSpPr>
        <p:spPr bwMode="auto">
          <a:xfrm>
            <a:off x="4232" y="0"/>
            <a:ext cx="12187768" cy="61787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5EC016-B6B5-47C2-95E2-52ECB6C106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32" y="116627"/>
            <a:ext cx="12192000" cy="3071459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EC696B4-D88E-42DC-9456-1BA71E9BF7A6}"/>
              </a:ext>
            </a:extLst>
          </p:cNvPr>
          <p:cNvSpPr/>
          <p:nvPr/>
        </p:nvSpPr>
        <p:spPr bwMode="auto">
          <a:xfrm>
            <a:off x="-10584" y="4720590"/>
            <a:ext cx="12198352" cy="2137410"/>
          </a:xfrm>
          <a:prstGeom prst="rect">
            <a:avLst/>
          </a:prstGeom>
          <a:gradFill flip="none" rotWithShape="1">
            <a:gsLst>
              <a:gs pos="84000">
                <a:schemeClr val="bg1"/>
              </a:gs>
              <a:gs pos="95000">
                <a:schemeClr val="bg1">
                  <a:alpha val="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7BC1E59-C665-4016-9EB4-CF9EC0732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232" y="6165309"/>
            <a:ext cx="12198351" cy="6958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 dirty="0"/>
          </a:p>
        </p:txBody>
      </p:sp>
      <p:pic>
        <p:nvPicPr>
          <p:cNvPr id="16" name="Picture 14" descr="ox_rect">
            <a:extLst>
              <a:ext uri="{FF2B5EF4-FFF2-40B4-BE49-F238E27FC236}">
                <a16:creationId xmlns:a16="http://schemas.microsoft.com/office/drawing/2014/main" id="{0FD2AD00-3282-4274-8FCA-E73734B787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9979"/>
          <a:stretch/>
        </p:blipFill>
        <p:spPr bwMode="auto">
          <a:xfrm>
            <a:off x="1917820" y="6317234"/>
            <a:ext cx="410335" cy="419100"/>
          </a:xfrm>
          <a:prstGeom prst="rect">
            <a:avLst/>
          </a:prstGeom>
          <a:noFill/>
        </p:spPr>
      </p:pic>
      <p:pic>
        <p:nvPicPr>
          <p:cNvPr id="17" name="officeArt object" descr="http://www.ndm.ox.ac.uk/_asset/image/multi-coloured-men-square-large.jpeg/">
            <a:extLst>
              <a:ext uri="{FF2B5EF4-FFF2-40B4-BE49-F238E27FC236}">
                <a16:creationId xmlns:a16="http://schemas.microsoft.com/office/drawing/2014/main" id="{441D8302-CBA3-423F-8422-101CB00D2EE4}"/>
              </a:ext>
            </a:extLst>
          </p:cNvPr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4" y="6320488"/>
            <a:ext cx="712258" cy="420880"/>
          </a:xfrm>
          <a:prstGeom prst="rect">
            <a:avLst/>
          </a:prstGeom>
          <a:ln w="9525" cap="flat">
            <a:noFill/>
            <a:prstDash val="solid"/>
            <a:beve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00CFBBD-3252-4A0A-A605-99D0E411F1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138" y="6323768"/>
            <a:ext cx="357131" cy="417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9FC65B-1619-4D62-B41E-A65DA3F2EE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393" y="6323584"/>
            <a:ext cx="418203" cy="4176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865D9A-794C-4B23-8426-DD257DBEB7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635" y="6323585"/>
            <a:ext cx="846357" cy="41275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30D532-0108-47F8-A340-85F88C6B2B7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1648" y="6311659"/>
            <a:ext cx="782791" cy="46672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3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232727"/>
            <a:ext cx="3875368" cy="420883"/>
          </a:xfrm>
        </p:spPr>
        <p:txBody>
          <a:bodyPr/>
          <a:lstStyle/>
          <a:p>
            <a:r>
              <a:rPr lang="en-US" dirty="0"/>
              <a:t>Perkins, J. M., Subramanian, S. V., &amp; Christakis, N. A. (2015). Social networks and health: a systematic review of sociocentric network studies in low- and middle-income countries. </a:t>
            </a:r>
            <a:r>
              <a:rPr lang="en-US" i="1" dirty="0"/>
              <a:t>Social Science &amp; Medicine, 125</a:t>
            </a:r>
            <a:r>
              <a:rPr lang="en-US" dirty="0"/>
              <a:t>, 60-78. </a:t>
            </a:r>
            <a:r>
              <a:rPr lang="en-US" dirty="0" err="1"/>
              <a:t>doi</a:t>
            </a:r>
            <a:r>
              <a:rPr lang="en-US" dirty="0"/>
              <a:t>: https://doi.org/10.1016/j.socscimed.2014.08.019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5120640"/>
            <a:ext cx="10868846" cy="64834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Network sampling: name generators</a:t>
            </a:r>
            <a:endParaRPr lang="en-GB" b="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9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4600" decel="4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44089E-16 L 6.25E-7 -3.79792 " pathEditMode="relative" rAng="0" ptsTypes="AA">
                                      <p:cBhvr>
                                        <p:cTn id="6" dur="1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DCBAA-56AD-481D-9850-90854CB4E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" y="0"/>
            <a:ext cx="12192000" cy="616762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4</a:t>
            </a:fld>
            <a:endParaRPr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Cognitive interview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484313" lvl="1" indent="-1236663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100" kern="0" dirty="0">
              <a:solidFill>
                <a:srgbClr val="FFFFFF"/>
              </a:solidFill>
            </a:endParaRPr>
          </a:p>
          <a:p>
            <a:pPr marL="1484313" lvl="1" indent="-1236663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Semi-structured qualitative technique to inform survey research</a:t>
            </a:r>
          </a:p>
          <a:p>
            <a:pPr marL="1484313" lvl="1" indent="-1236663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Purpose </a:t>
            </a:r>
            <a:r>
              <a:rPr lang="en-GB" sz="2000" b="0" kern="0" dirty="0">
                <a:solidFill>
                  <a:srgbClr val="FFFFFF"/>
                </a:solidFill>
              </a:rPr>
              <a:t>|	Questionnaire testing &amp; development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Interpretation of survey responses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Contextualising &amp; triangulating survey data</a:t>
            </a:r>
          </a:p>
          <a:p>
            <a:pPr marL="1484313" lvl="1" indent="-1236663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Methods </a:t>
            </a:r>
            <a:r>
              <a:rPr lang="en-GB" sz="2000" b="0" kern="0" dirty="0">
                <a:solidFill>
                  <a:srgbClr val="FFFFFF"/>
                </a:solidFill>
              </a:rPr>
              <a:t>|	</a:t>
            </a:r>
            <a:r>
              <a:rPr lang="en-GB" sz="2000" kern="0" dirty="0">
                <a:solidFill>
                  <a:srgbClr val="FFFFFF"/>
                </a:solidFill>
              </a:rPr>
              <a:t>Think aloud</a:t>
            </a:r>
            <a:br>
              <a:rPr lang="en-GB" sz="2000" kern="0" dirty="0">
                <a:solidFill>
                  <a:srgbClr val="FFFFFF"/>
                </a:solidFill>
              </a:rPr>
            </a:br>
            <a:r>
              <a:rPr lang="en-GB" sz="2000" kern="0" dirty="0">
                <a:solidFill>
                  <a:srgbClr val="FFFFFF"/>
                </a:solidFill>
              </a:rPr>
              <a:t>Probing</a:t>
            </a:r>
            <a:br>
              <a:rPr lang="en-GB" sz="2000" kern="0" dirty="0">
                <a:solidFill>
                  <a:srgbClr val="FFFFFF"/>
                </a:solidFill>
              </a:rPr>
            </a:br>
            <a:r>
              <a:rPr lang="en-GB" sz="2000" kern="0" dirty="0">
                <a:solidFill>
                  <a:srgbClr val="FFFFFF"/>
                </a:solidFill>
              </a:rPr>
              <a:t>Observation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Paraphrasing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Rating tasks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Response latency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US" sz="2000" b="0" kern="0" dirty="0">
                <a:solidFill>
                  <a:srgbClr val="FFFFFF"/>
                </a:solidFill>
              </a:rPr>
              <a:t>Free-sort and dimensional-sort classification tasks</a:t>
            </a:r>
            <a:endParaRPr lang="en-GB" sz="2000" b="0" kern="0" dirty="0">
              <a:solidFill>
                <a:srgbClr val="FFFFFF"/>
              </a:solidFill>
            </a:endParaRPr>
          </a:p>
          <a:p>
            <a:pPr marL="247650" lvl="1" indent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Training</a:t>
            </a:r>
            <a:r>
              <a:rPr lang="en-GB" sz="2000" b="0" kern="0" dirty="0">
                <a:solidFill>
                  <a:srgbClr val="FFFFFF"/>
                </a:solidFill>
              </a:rPr>
              <a:t> | NCRM course “Cognitive interviewing for testing survey questions,” P. </a:t>
            </a:r>
            <a:r>
              <a:rPr lang="en-GB" sz="2000" b="0" kern="0" dirty="0" err="1">
                <a:solidFill>
                  <a:srgbClr val="FFFFFF"/>
                </a:solidFill>
              </a:rPr>
              <a:t>Campanelli</a:t>
            </a:r>
            <a:endParaRPr lang="en-GB" sz="2000" b="0" dirty="0">
              <a:solidFill>
                <a:schemeClr val="bg1"/>
              </a:solidFill>
            </a:endParaRPr>
          </a:p>
          <a:p>
            <a:pPr marL="247650" lvl="1" indent="0"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688DDE98-5841-49E3-AC97-5D3BC5C874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7368" y="6320489"/>
            <a:ext cx="4177829" cy="420883"/>
          </a:xfrm>
        </p:spPr>
        <p:txBody>
          <a:bodyPr/>
          <a:lstStyle/>
          <a:p>
            <a:r>
              <a:rPr lang="en-GB" dirty="0"/>
              <a:t>Source: </a:t>
            </a:r>
            <a:r>
              <a:rPr lang="en-GB" dirty="0" err="1"/>
              <a:t>Campanelli</a:t>
            </a:r>
            <a:r>
              <a:rPr lang="en-GB" dirty="0"/>
              <a:t>, P (2017). </a:t>
            </a:r>
            <a:r>
              <a:rPr lang="en-US" dirty="0"/>
              <a:t>Cognitive interviewing for testing survey questions. </a:t>
            </a:r>
            <a:endParaRPr lang="en-GB" dirty="0"/>
          </a:p>
          <a:p>
            <a:r>
              <a:rPr lang="en-GB" dirty="0"/>
              <a:t>Photo: Lao team member interviewing a villager in Salavan</a:t>
            </a:r>
          </a:p>
          <a:p>
            <a:r>
              <a:rPr lang="en-GB" dirty="0"/>
              <a:t>Photo credit: Amphayvone </a:t>
            </a:r>
            <a:r>
              <a:rPr lang="en-GB" dirty="0" err="1"/>
              <a:t>Thepkhamkong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5360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99CC73D-9CA2-4EA6-9A3A-72F08E8111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4370"/>
            <a:ext cx="12191999" cy="617265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5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Cognitive interview: literature and issues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kern="0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Cross-cultural applications of cognitive interviews </a:t>
            </a:r>
            <a:br>
              <a:rPr lang="en-GB" sz="200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(</a:t>
            </a:r>
            <a:r>
              <a:rPr lang="en-GB" sz="2000" b="0" kern="0" dirty="0" err="1">
                <a:solidFill>
                  <a:srgbClr val="FFFFFF"/>
                </a:solidFill>
              </a:rPr>
              <a:t>Farrall</a:t>
            </a:r>
            <a:r>
              <a:rPr lang="en-GB" sz="2000" b="0" kern="0" dirty="0">
                <a:solidFill>
                  <a:srgbClr val="FFFFFF"/>
                </a:solidFill>
              </a:rPr>
              <a:t> et al., 2012; Miller et al., 2011; Pan, 2004; </a:t>
            </a:r>
            <a:r>
              <a:rPr lang="en-GB" sz="2000" b="0" kern="0" dirty="0" err="1">
                <a:solidFill>
                  <a:srgbClr val="FFFFFF"/>
                </a:solidFill>
              </a:rPr>
              <a:t>Sopromadze</a:t>
            </a:r>
            <a:r>
              <a:rPr lang="en-GB" sz="2000" b="0" kern="0" dirty="0">
                <a:solidFill>
                  <a:srgbClr val="FFFFFF"/>
                </a:solidFill>
              </a:rPr>
              <a:t> &amp; </a:t>
            </a:r>
            <a:r>
              <a:rPr lang="en-GB" sz="2000" b="0" kern="0" dirty="0" err="1">
                <a:solidFill>
                  <a:srgbClr val="FFFFFF"/>
                </a:solidFill>
              </a:rPr>
              <a:t>Moorosi</a:t>
            </a:r>
            <a:r>
              <a:rPr lang="en-GB" sz="2000" b="0" kern="0" dirty="0">
                <a:solidFill>
                  <a:srgbClr val="FFFFFF"/>
                </a:solidFill>
              </a:rPr>
              <a:t>, 2017; 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Sha &amp; Pan, 2013; Taylor et al., 2016; Thrasher et al., 2011)</a:t>
            </a: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b="0" kern="0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Respondent characteristics influence cognitive interview responses </a:t>
            </a:r>
            <a:br>
              <a:rPr lang="en-GB" sz="200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(Miller et al., 2011; Park et al., 2016)</a:t>
            </a:r>
            <a:endParaRPr lang="en-GB" sz="2000" kern="0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kern="0" dirty="0">
              <a:solidFill>
                <a:srgbClr val="FFFFFF"/>
              </a:solidFill>
            </a:endParaRPr>
          </a:p>
          <a:p>
            <a:pPr marL="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Intrinsic assumptions and cultural adaptation of cognitive interview instruments </a:t>
            </a:r>
            <a:br>
              <a:rPr lang="en-GB" sz="200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(Martin et al., 2017)</a:t>
            </a:r>
          </a:p>
        </p:txBody>
      </p:sp>
    </p:spTree>
    <p:extLst>
      <p:ext uri="{BB962C8B-B14F-4D97-AF65-F5344CB8AC3E}">
        <p14:creationId xmlns:p14="http://schemas.microsoft.com/office/powerpoint/2010/main" val="42283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B85C7A1-FF78-4456-96FD-7BE8159377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370"/>
            <a:ext cx="12192000" cy="617265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6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Lao team members practicing interview using questionnaire</a:t>
            </a:r>
          </a:p>
          <a:p>
            <a:r>
              <a:rPr lang="en-GB" dirty="0"/>
              <a:t>Photo credit: Nutcha Charoenboon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Cognitive interview – a comment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4765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kern="0" dirty="0">
              <a:solidFill>
                <a:srgbClr val="FFFF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ED2EFA-1BC5-4F0C-B688-742976637F90}"/>
              </a:ext>
            </a:extLst>
          </p:cNvPr>
          <p:cNvSpPr txBox="1"/>
          <p:nvPr/>
        </p:nvSpPr>
        <p:spPr>
          <a:xfrm>
            <a:off x="1725044" y="1167466"/>
            <a:ext cx="8819633" cy="3465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7650" lvl="1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dirty="0">
                <a:solidFill>
                  <a:schemeClr val="bg1"/>
                </a:solidFill>
              </a:rPr>
              <a:t>I think the questions to get to this kind of information [cognitive interview questions] might be </a:t>
            </a:r>
            <a:r>
              <a:rPr lang="en-GB" sz="2000" u="sng" dirty="0">
                <a:solidFill>
                  <a:schemeClr val="bg1"/>
                </a:solidFill>
              </a:rPr>
              <a:t>too high</a:t>
            </a:r>
            <a:r>
              <a:rPr lang="en-GB" sz="2000" b="0" dirty="0">
                <a:solidFill>
                  <a:schemeClr val="bg1"/>
                </a:solidFill>
              </a:rPr>
              <a:t>, or [pause] in another level. If the respondents, say the villagers… villagers in the </a:t>
            </a:r>
            <a:r>
              <a:rPr lang="en-GB" sz="2000" u="sng" dirty="0">
                <a:solidFill>
                  <a:schemeClr val="bg1"/>
                </a:solidFill>
              </a:rPr>
              <a:t>lower level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b="0" dirty="0">
                <a:solidFill>
                  <a:schemeClr val="bg1"/>
                </a:solidFill>
              </a:rPr>
              <a:t>would not be able to answer clearly. Sometimes they know [the answer], they do, but they cannot answer straightforwardly. […] Sometimes it’s, </a:t>
            </a:r>
          </a:p>
          <a:p>
            <a:pPr marL="247650" lvl="1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dirty="0">
                <a:solidFill>
                  <a:schemeClr val="bg1"/>
                </a:solidFill>
              </a:rPr>
              <a:t>you know, </a:t>
            </a:r>
            <a:r>
              <a:rPr lang="en-GB" sz="2000" u="sng" dirty="0">
                <a:solidFill>
                  <a:schemeClr val="bg1"/>
                </a:solidFill>
              </a:rPr>
              <a:t>too high</a:t>
            </a:r>
            <a:r>
              <a:rPr lang="en-GB" sz="2000" dirty="0">
                <a:solidFill>
                  <a:schemeClr val="bg1"/>
                </a:solidFill>
              </a:rPr>
              <a:t> </a:t>
            </a:r>
            <a:r>
              <a:rPr lang="en-GB" sz="2000" b="0" dirty="0">
                <a:solidFill>
                  <a:schemeClr val="bg1"/>
                </a:solidFill>
              </a:rPr>
              <a:t>of a question. It’s </a:t>
            </a:r>
            <a:r>
              <a:rPr lang="en-GB" sz="2000" dirty="0">
                <a:solidFill>
                  <a:schemeClr val="bg1"/>
                </a:solidFill>
              </a:rPr>
              <a:t>out our power </a:t>
            </a:r>
            <a:r>
              <a:rPr lang="en-GB" sz="2000" b="0" dirty="0">
                <a:solidFill>
                  <a:schemeClr val="bg1"/>
                </a:solidFill>
              </a:rPr>
              <a:t>to [laughed] </a:t>
            </a:r>
          </a:p>
          <a:p>
            <a:pPr marL="247650" lvl="1" indent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None/>
            </a:pPr>
            <a:r>
              <a:rPr lang="en-GB" sz="2000" b="0" dirty="0">
                <a:solidFill>
                  <a:schemeClr val="bg1"/>
                </a:solidFill>
              </a:rPr>
              <a:t>explain, or seek for more things or better things to be an answer.</a:t>
            </a:r>
          </a:p>
          <a:p>
            <a:pPr marL="24765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b="0" dirty="0">
              <a:solidFill>
                <a:schemeClr val="bg1"/>
              </a:solidFill>
            </a:endParaRPr>
          </a:p>
          <a:p>
            <a:pPr marL="247650" lvl="1" indent="0" algn="ctr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b="0" dirty="0">
                <a:solidFill>
                  <a:schemeClr val="bg1"/>
                </a:solidFill>
              </a:rPr>
              <a:t>				- Villager, 66 y/o, retired teacher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510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ground&#10;&#10;Description generated with high confidence">
            <a:extLst>
              <a:ext uri="{FF2B5EF4-FFF2-40B4-BE49-F238E27FC236}">
                <a16:creationId xmlns:a16="http://schemas.microsoft.com/office/drawing/2014/main" id="{71ABC8CB-E2D1-4730-BA1C-B42908352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0" y="-19456"/>
            <a:ext cx="12192000" cy="61841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7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Exhibition at Doi Tung, Thailand</a:t>
            </a:r>
          </a:p>
          <a:p>
            <a:r>
              <a:rPr lang="en-GB" dirty="0"/>
              <a:t>Photo credit: Marco J Haenssgen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Project overview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47650" lvl="1" indent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br>
              <a:rPr lang="en-GB" sz="1100" kern="0" dirty="0">
                <a:solidFill>
                  <a:srgbClr val="FFFFFF"/>
                </a:solidFill>
              </a:rPr>
            </a:br>
            <a:r>
              <a:rPr lang="en-GB" sz="2000" kern="0" dirty="0">
                <a:solidFill>
                  <a:srgbClr val="FFFFFF"/>
                </a:solidFill>
              </a:rPr>
              <a:t>Research Sites </a:t>
            </a:r>
            <a:r>
              <a:rPr lang="en-GB" sz="2000" b="0" kern="0" dirty="0">
                <a:solidFill>
                  <a:srgbClr val="FFFFFF"/>
                </a:solidFill>
              </a:rPr>
              <a:t>| Thailand (Chiang Rai) – Lao PDR (Salavan)</a:t>
            </a:r>
          </a:p>
          <a:p>
            <a:pPr marL="1646238" lvl="1" indent="-1398588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Approach </a:t>
            </a:r>
            <a:r>
              <a:rPr lang="en-GB" sz="2000" b="0" kern="0" dirty="0">
                <a:solidFill>
                  <a:srgbClr val="FFFFFF"/>
                </a:solidFill>
              </a:rPr>
              <a:t>| Mixed-methods research to understand antibiotic use in context of broader treatment-seeking behaviour</a:t>
            </a:r>
          </a:p>
          <a:p>
            <a:pPr marL="1657350" lvl="1" indent="-48895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b="0" kern="0" dirty="0">
                <a:solidFill>
                  <a:srgbClr val="FFFFFF"/>
                </a:solidFill>
              </a:rPr>
              <a:t>	Cross-council initiative to Tackle Antimicrobial Resistance 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Representative district survey: 134 villages in 60 PSUs – 2,141 villagers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Social network census: 5 villages – 3,744 interviews during 2 rounds</a:t>
            </a:r>
            <a:br>
              <a:rPr lang="en-GB" sz="2000" b="0" kern="0" dirty="0">
                <a:solidFill>
                  <a:srgbClr val="FFFFFF"/>
                </a:solidFill>
              </a:rPr>
            </a:br>
            <a:r>
              <a:rPr lang="en-GB" sz="2000" b="0" kern="0" dirty="0">
                <a:solidFill>
                  <a:srgbClr val="FFFFFF"/>
                </a:solidFill>
              </a:rPr>
              <a:t>Cognitive interviewing: 50 villagers</a:t>
            </a:r>
          </a:p>
          <a:p>
            <a:pPr marL="247650" lvl="1" indent="0">
              <a:spcBef>
                <a:spcPts val="0"/>
              </a:spcBef>
              <a:spcAft>
                <a:spcPts val="1200"/>
              </a:spcAft>
              <a:buClr>
                <a:srgbClr val="FFFFFF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Themes </a:t>
            </a:r>
            <a:r>
              <a:rPr lang="en-GB" sz="2000" b="0" kern="0" dirty="0">
                <a:solidFill>
                  <a:srgbClr val="FFFFFF"/>
                </a:solidFill>
              </a:rPr>
              <a:t>| Antibiotic use in context of marginalisation</a:t>
            </a:r>
            <a:endParaRPr lang="en-GB" sz="2000" kern="0" dirty="0">
              <a:solidFill>
                <a:srgbClr val="FFFFFF"/>
              </a:solidFill>
            </a:endParaRPr>
          </a:p>
          <a:p>
            <a:pPr marL="1431925" indent="0">
              <a:lnSpc>
                <a:spcPct val="100000"/>
              </a:lnSpc>
              <a:spcAft>
                <a:spcPts val="1200"/>
              </a:spcAft>
              <a:buClr>
                <a:schemeClr val="bg1"/>
              </a:buClr>
              <a:buSzTx/>
              <a:buNone/>
            </a:pPr>
            <a:r>
              <a:rPr lang="en-GB" sz="2000" kern="0" dirty="0">
                <a:solidFill>
                  <a:srgbClr val="FFFFFF"/>
                </a:solidFill>
              </a:rPr>
              <a:t>B</a:t>
            </a:r>
            <a:r>
              <a:rPr lang="en-GB" sz="2000" dirty="0">
                <a:solidFill>
                  <a:schemeClr val="bg1"/>
                </a:solidFill>
              </a:rPr>
              <a:t>ehaviour: </a:t>
            </a:r>
            <a:r>
              <a:rPr lang="en-GB" sz="2000" b="0" dirty="0">
                <a:solidFill>
                  <a:schemeClr val="bg1"/>
                </a:solidFill>
              </a:rPr>
              <a:t>What is problematic behaviour, and is it common?</a:t>
            </a:r>
            <a:br>
              <a:rPr lang="en-GB" sz="2000" b="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Knowledge: </a:t>
            </a:r>
            <a:r>
              <a:rPr lang="en-GB" sz="2000" b="0" dirty="0">
                <a:solidFill>
                  <a:schemeClr val="bg1"/>
                </a:solidFill>
              </a:rPr>
              <a:t>Will “desirable” knowledge spread in villages?</a:t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>Indicators: </a:t>
            </a:r>
            <a:r>
              <a:rPr lang="en-GB" sz="2000" b="0" dirty="0">
                <a:solidFill>
                  <a:schemeClr val="bg1"/>
                </a:solidFill>
              </a:rPr>
              <a:t>Can we detect problematic behaviour easily?</a:t>
            </a:r>
          </a:p>
          <a:p>
            <a:pPr marL="247650" lvl="1" indent="0">
              <a:spcAft>
                <a:spcPts val="1200"/>
              </a:spcAft>
              <a:buClr>
                <a:srgbClr val="FFFFFF"/>
              </a:buClr>
              <a:buSzTx/>
              <a:buNone/>
            </a:pPr>
            <a:endParaRPr lang="en-GB" sz="20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2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801A34D-649F-4E7D-8792-B38E91A31B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0"/>
          <a:stretch/>
        </p:blipFill>
        <p:spPr>
          <a:xfrm>
            <a:off x="0" y="-19457"/>
            <a:ext cx="12205447" cy="618417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8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/>
              <a:t>Villagers drawing village map to illustrate landmarks and important locations </a:t>
            </a:r>
          </a:p>
          <a:p>
            <a:r>
              <a:rPr lang="en-GB" dirty="0"/>
              <a:t>Photo credit: Marco J Haenssgen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Our question – Where?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4FF4F10-F9FC-472D-B72E-54F207964E2D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0"/>
              </a:spcAft>
              <a:buSzTx/>
              <a:buNone/>
            </a:pPr>
            <a:endParaRPr lang="en-GB" sz="24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GB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here do you spend most of your time interacting 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US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other people from your village?</a:t>
            </a:r>
            <a:endParaRPr lang="en-US" sz="24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a) Field: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b) Temple: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c) Local store: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d) Market: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e) Children’s schools: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f) Home: ____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g) Workplace: 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h) Village event/s: ______ </a:t>
            </a:r>
          </a:p>
          <a:p>
            <a:pPr marL="0" lvl="8" indent="0">
              <a:lnSpc>
                <a:spcPts val="2400"/>
              </a:lnSpc>
              <a:spcBef>
                <a:spcPct val="0"/>
              </a:spcBef>
              <a:spcAft>
                <a:spcPts val="0"/>
              </a:spcAft>
              <a:buClr>
                <a:srgbClr val="002147"/>
              </a:buClr>
              <a:buNone/>
            </a:pPr>
            <a:r>
              <a:rPr lang="en-GB" sz="1800" b="0" kern="0" dirty="0">
                <a:solidFill>
                  <a:srgbClr val="FFFFFF"/>
                </a:solidFill>
              </a:rPr>
              <a:t>					</a:t>
            </a:r>
            <a:r>
              <a:rPr lang="en-GB" sz="1800" b="0" kern="0" dirty="0" err="1">
                <a:solidFill>
                  <a:srgbClr val="FFFFFF"/>
                </a:solidFill>
              </a:rPr>
              <a:t>i</a:t>
            </a:r>
            <a:r>
              <a:rPr lang="en-GB" sz="1800" b="0" kern="0" dirty="0">
                <a:solidFill>
                  <a:srgbClr val="FFFFFF"/>
                </a:solidFill>
              </a:rPr>
              <a:t>) Other site: ___ 	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endParaRPr lang="en-US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23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A7BE65B-E97F-4466-B687-3CE6E07D5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4493"/>
            <a:ext cx="12192000" cy="618921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6E3D-82DF-4FED-B28E-C203AC1D0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Sampling Health-Related Social Networks in Cross-Country Surveys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3190-39FD-4885-AB35-EABC30763A0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/>
              <a:t>3 July 2018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4C14A-998D-425D-AC55-9AA156DCA0C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/>
              <a:t>Slide </a:t>
            </a:r>
            <a:fld id="{FEFF06F1-93E7-4B34-AB21-DA99CA886292}" type="slidenum">
              <a:rPr smtClean="0"/>
              <a:pPr/>
              <a:t>9</a:t>
            </a:fld>
            <a:endParaRPr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43DC082-6EC8-4F85-9D43-775E016F37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59829" y="6320489"/>
            <a:ext cx="3875368" cy="420883"/>
          </a:xfrm>
        </p:spPr>
        <p:txBody>
          <a:bodyPr/>
          <a:lstStyle/>
          <a:p>
            <a:r>
              <a:rPr lang="en-GB" dirty="0" err="1"/>
              <a:t>Champa</a:t>
            </a:r>
            <a:r>
              <a:rPr lang="en-GB" dirty="0"/>
              <a:t> Lao – National flower of Lao PDR</a:t>
            </a:r>
          </a:p>
          <a:p>
            <a:r>
              <a:rPr lang="en-GB" dirty="0"/>
              <a:t>Photo credit: Marco J Haenssgen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442B610-A686-4F61-AE82-00EA12E0DA2F}"/>
              </a:ext>
            </a:extLst>
          </p:cNvPr>
          <p:cNvSpPr txBox="1">
            <a:spLocks/>
          </p:cNvSpPr>
          <p:nvPr/>
        </p:nvSpPr>
        <p:spPr bwMode="auto">
          <a:xfrm>
            <a:off x="698090" y="4406905"/>
            <a:ext cx="10868846" cy="1362075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72000" rIns="36000" bIns="3600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lnSpc>
                <a:spcPts val="37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0214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lnSpc>
                <a:spcPts val="3500"/>
              </a:lnSpc>
              <a:buSzTx/>
              <a:buFontTx/>
            </a:pPr>
            <a:r>
              <a:rPr lang="en-GB" sz="4000" kern="0" dirty="0">
                <a:solidFill>
                  <a:srgbClr val="FFFFFF"/>
                </a:solidFill>
              </a:rPr>
              <a:t>Our question – Who I</a:t>
            </a:r>
            <a:endParaRPr lang="en-GB" b="0" kern="0" dirty="0">
              <a:solidFill>
                <a:schemeClr val="bg1"/>
              </a:solidFill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CFC8AF-279F-4837-BD7E-982464148256}"/>
              </a:ext>
            </a:extLst>
          </p:cNvPr>
          <p:cNvSpPr txBox="1">
            <a:spLocks/>
          </p:cNvSpPr>
          <p:nvPr/>
        </p:nvSpPr>
        <p:spPr bwMode="auto">
          <a:xfrm>
            <a:off x="698090" y="471341"/>
            <a:ext cx="10868846" cy="3935560"/>
          </a:xfrm>
          <a:prstGeom prst="rect">
            <a:avLst/>
          </a:prstGeom>
          <a:solidFill>
            <a:srgbClr val="002147">
              <a:alpha val="6000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282575" indent="-282575" algn="l" rtl="0" eaLnBrk="1" fontAlgn="base" hangingPunct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0225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1873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187325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buChar char="§"/>
              <a:defRPr lang="en-US"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55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spcAft>
                <a:spcPts val="1200"/>
              </a:spcAft>
              <a:buSzTx/>
              <a:buNone/>
            </a:pPr>
            <a:endParaRPr lang="en-GB" sz="12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GB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 your household, with whom do you interact </a:t>
            </a:r>
          </a:p>
          <a:p>
            <a:pPr marL="0" indent="0" algn="ctr">
              <a:spcAft>
                <a:spcPts val="1200"/>
              </a:spcAft>
              <a:buSzTx/>
              <a:buNone/>
            </a:pPr>
            <a:r>
              <a:rPr lang="en-GB" sz="2800" b="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a regular basis?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endParaRPr lang="en-US" b="0" kern="0" dirty="0">
              <a:solidFill>
                <a:srgbClr val="FFFFFF"/>
              </a:solidFill>
            </a:endParaRP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a) What are the names of the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b) How is this person related to you?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c) What is the sex of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d) Where does this person live?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e) What is the name of the household head of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f) How often do you interact with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g) How do you interact with this person?</a:t>
            </a:r>
          </a:p>
          <a:p>
            <a:pPr marL="0" indent="0" algn="ctr">
              <a:spcAft>
                <a:spcPts val="0"/>
              </a:spcAft>
              <a:buSzTx/>
              <a:buNone/>
            </a:pPr>
            <a:r>
              <a:rPr lang="en-US" b="0" kern="0" dirty="0">
                <a:solidFill>
                  <a:srgbClr val="FFFFFF"/>
                </a:solidFill>
              </a:rPr>
              <a:t>h) Do your conversations relate to health and well-being?</a:t>
            </a:r>
            <a:endParaRPr lang="en-GB" sz="2800" b="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1045211"/>
      </p:ext>
    </p:extLst>
  </p:cSld>
  <p:clrMapOvr>
    <a:masterClrMapping/>
  </p:clrMapOvr>
</p:sld>
</file>

<file path=ppt/theme/theme1.xml><?xml version="1.0" encoding="utf-8"?>
<a:theme xmlns:a="http://schemas.openxmlformats.org/drawingml/2006/main" name="CTMGH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TMGH" id="{B9F7A1BA-6127-486B-84DB-35B3EF215A82}" vid="{488EB9E4-9A56-491A-8177-E3A71225F4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1722</Words>
  <Application>Microsoft Office PowerPoint</Application>
  <PresentationFormat>Widescreen</PresentationFormat>
  <Paragraphs>254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ＭＳ Ｐゴシック</vt:lpstr>
      <vt:lpstr>Arial</vt:lpstr>
      <vt:lpstr>Calibri</vt:lpstr>
      <vt:lpstr>Calibri Light</vt:lpstr>
      <vt:lpstr>Wingdings</vt:lpstr>
      <vt:lpstr>CTMGH</vt:lpstr>
      <vt:lpstr>Sampling  Health-Related Social Networks  in Cross-Country Surveys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Haenssgen</dc:creator>
  <cp:lastModifiedBy>Marco Haenssgen</cp:lastModifiedBy>
  <cp:revision>1052</cp:revision>
  <cp:lastPrinted>2017-02-10T07:50:21Z</cp:lastPrinted>
  <dcterms:created xsi:type="dcterms:W3CDTF">2016-07-29T10:45:01Z</dcterms:created>
  <dcterms:modified xsi:type="dcterms:W3CDTF">2018-07-02T15:57:42Z</dcterms:modified>
</cp:coreProperties>
</file>