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5" r:id="rId3"/>
    <p:sldId id="324" r:id="rId4"/>
    <p:sldId id="317" r:id="rId5"/>
    <p:sldId id="340" r:id="rId6"/>
    <p:sldId id="345" r:id="rId7"/>
    <p:sldId id="325" r:id="rId8"/>
    <p:sldId id="341" r:id="rId9"/>
    <p:sldId id="343" r:id="rId10"/>
    <p:sldId id="342" r:id="rId11"/>
    <p:sldId id="346" r:id="rId12"/>
    <p:sldId id="347" r:id="rId13"/>
    <p:sldId id="348" r:id="rId14"/>
    <p:sldId id="349" r:id="rId15"/>
    <p:sldId id="351" r:id="rId16"/>
    <p:sldId id="357" r:id="rId17"/>
    <p:sldId id="358" r:id="rId18"/>
    <p:sldId id="353" r:id="rId19"/>
    <p:sldId id="359" r:id="rId20"/>
    <p:sldId id="354" r:id="rId21"/>
    <p:sldId id="361" r:id="rId22"/>
    <p:sldId id="316" r:id="rId2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1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F2C"/>
    <a:srgbClr val="5B6770"/>
    <a:srgbClr val="385E9D"/>
    <a:srgbClr val="FF671F"/>
    <a:srgbClr val="00965E"/>
    <a:srgbClr val="A81A02"/>
    <a:srgbClr val="0A0061"/>
    <a:srgbClr val="A900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2057" autoAdjust="0"/>
  </p:normalViewPr>
  <p:slideViewPr>
    <p:cSldViewPr>
      <p:cViewPr varScale="1">
        <p:scale>
          <a:sx n="96" d="100"/>
          <a:sy n="96" d="100"/>
        </p:scale>
        <p:origin x="-21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6" y="-84"/>
      </p:cViewPr>
      <p:guideLst>
        <p:guide orient="horz" pos="3121"/>
        <p:guide orient="horz" pos="3128"/>
        <p:guide pos="2122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175" cy="496411"/>
          </a:xfrm>
          <a:prstGeom prst="rect">
            <a:avLst/>
          </a:prstGeom>
        </p:spPr>
        <p:txBody>
          <a:bodyPr vert="horz" lIns="92427" tIns="46214" rIns="92427" bIns="4621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8" y="1"/>
            <a:ext cx="2946175" cy="496411"/>
          </a:xfrm>
          <a:prstGeom prst="rect">
            <a:avLst/>
          </a:prstGeom>
        </p:spPr>
        <p:txBody>
          <a:bodyPr vert="horz" lIns="92427" tIns="46214" rIns="92427" bIns="4621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30115"/>
            <a:ext cx="2946175" cy="496411"/>
          </a:xfrm>
          <a:prstGeom prst="rect">
            <a:avLst/>
          </a:prstGeom>
        </p:spPr>
        <p:txBody>
          <a:bodyPr vert="horz" lIns="92427" tIns="46214" rIns="92427" bIns="4621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8" y="9430115"/>
            <a:ext cx="2946175" cy="496411"/>
          </a:xfrm>
          <a:prstGeom prst="rect">
            <a:avLst/>
          </a:prstGeom>
        </p:spPr>
        <p:txBody>
          <a:bodyPr vert="horz" lIns="92427" tIns="46214" rIns="92427" bIns="4621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98D5A39-6A83-4FF2-9FCA-9F6D4220E3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0792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175" cy="496411"/>
          </a:xfrm>
          <a:prstGeom prst="rect">
            <a:avLst/>
          </a:prstGeom>
        </p:spPr>
        <p:txBody>
          <a:bodyPr vert="horz" lIns="90990" tIns="45495" rIns="90990" bIns="45495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58" y="1"/>
            <a:ext cx="2946175" cy="496411"/>
          </a:xfrm>
          <a:prstGeom prst="rect">
            <a:avLst/>
          </a:prstGeom>
        </p:spPr>
        <p:txBody>
          <a:bodyPr vert="horz" lIns="90990" tIns="45495" rIns="90990" bIns="45495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0" tIns="45495" rIns="90990" bIns="4549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0990" tIns="45495" rIns="90990" bIns="4549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0115"/>
            <a:ext cx="2946175" cy="496411"/>
          </a:xfrm>
          <a:prstGeom prst="rect">
            <a:avLst/>
          </a:prstGeom>
        </p:spPr>
        <p:txBody>
          <a:bodyPr vert="horz" lIns="90990" tIns="45495" rIns="90990" bIns="45495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58" y="9430115"/>
            <a:ext cx="2946175" cy="496411"/>
          </a:xfrm>
          <a:prstGeom prst="rect">
            <a:avLst/>
          </a:prstGeom>
        </p:spPr>
        <p:txBody>
          <a:bodyPr vert="horz" lIns="90990" tIns="45495" rIns="90990" bIns="45495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F15C5AB-8B29-4364-B0E3-E00AF27A7D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62539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32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 diagram shows the estimates and 95% confidence intervals for Z statistics from a logistic regression of intention to go abroad for work for observed and synthetic data. </a:t>
            </a:r>
            <a:r>
              <a:rPr lang="en-GB" dirty="0" smtClean="0"/>
              <a:t>This diagram shows</a:t>
            </a:r>
            <a:r>
              <a:rPr lang="en-GB" baseline="0" dirty="0" smtClean="0"/>
              <a:t> just how closely the synthetic data matches the observed results.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83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 diagram shows the estimates and 95% confidence intervals for Z statistics from a logistic regression of intention to go abroad for work for observed and synthetic data. </a:t>
            </a:r>
            <a:r>
              <a:rPr lang="en-GB" dirty="0" smtClean="0"/>
              <a:t>This diagram shows</a:t>
            </a:r>
            <a:r>
              <a:rPr lang="en-GB" baseline="0" dirty="0" smtClean="0"/>
              <a:t> just how closely the synthetic data matches the observed results.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83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 diagram shows the estimates and 95% confidence intervals for Z statistics from a logistic regression of intention to go abroad for work for observed and synthetic data. </a:t>
            </a:r>
            <a:r>
              <a:rPr lang="en-GB" dirty="0" smtClean="0"/>
              <a:t>This diagram shows</a:t>
            </a:r>
            <a:r>
              <a:rPr lang="en-GB" baseline="0" dirty="0" smtClean="0"/>
              <a:t> just how closely the synthetic data matches the observed results.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8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7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 diagram shows the estimates and 95% confidence intervals for Z statistics from a logistic regression of intention to go abroad for work for observed and synthetic data. </a:t>
            </a:r>
            <a:r>
              <a:rPr lang="en-GB" dirty="0" smtClean="0"/>
              <a:t>This diagram shows</a:t>
            </a:r>
            <a:r>
              <a:rPr lang="en-GB" baseline="0" dirty="0" smtClean="0"/>
              <a:t> just how closely the synthetic data matches the observed results.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83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 diagram shows the estimates and 95% confidence intervals for Z statistics from a logistic regression of intention to go abroad for work for observed and synthetic data. </a:t>
            </a:r>
            <a:r>
              <a:rPr lang="en-GB" dirty="0" smtClean="0"/>
              <a:t>This diagram shows</a:t>
            </a:r>
            <a:r>
              <a:rPr lang="en-GB" baseline="0" dirty="0" smtClean="0"/>
              <a:t> just how closely the synthetic data matches the observed results.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8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 diagram shows the estimates and 95% confidence intervals for Z statistics from a logistic regression of intention to go abroad for work for observed and synthetic data. </a:t>
            </a:r>
            <a:r>
              <a:rPr lang="en-GB" dirty="0" smtClean="0"/>
              <a:t>This diagram shows</a:t>
            </a:r>
            <a:r>
              <a:rPr lang="en-GB" baseline="0" dirty="0" smtClean="0"/>
              <a:t> just how closely the synthetic data matches the observed results.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8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 diagram shows the estimates and 95% confidence intervals for Z statistics from a logistic regression of intention to go abroad for work for observed and synthetic data. </a:t>
            </a:r>
            <a:r>
              <a:rPr lang="en-GB" dirty="0" smtClean="0"/>
              <a:t>This diagram shows</a:t>
            </a:r>
            <a:r>
              <a:rPr lang="en-GB" baseline="0" dirty="0" smtClean="0"/>
              <a:t> just how closely the synthetic data matches the observed results.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83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 diagram shows the estimates and 95% confidence intervals for Z statistics from a logistic regression of intention to go abroad for work for observed and synthetic data. </a:t>
            </a:r>
            <a:r>
              <a:rPr lang="en-GB" dirty="0" smtClean="0"/>
              <a:t>This diagram shows</a:t>
            </a:r>
            <a:r>
              <a:rPr lang="en-GB" baseline="0" dirty="0" smtClean="0"/>
              <a:t> just how closely the synthetic data matches the observed results.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8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 diagram shows the estimates and 95% confidence intervals for Z statistics from a logistic regression of intention to go abroad for work for observed and synthetic data. </a:t>
            </a:r>
            <a:r>
              <a:rPr lang="en-GB" dirty="0" smtClean="0"/>
              <a:t>This diagram shows</a:t>
            </a:r>
            <a:r>
              <a:rPr lang="en-GB" baseline="0" dirty="0" smtClean="0"/>
              <a:t> just how closely the synthetic data matches the observed results.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8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 diagram shows the estimates and 95% confidence intervals for Z statistics from a logistic regression of intention to go abroad for work for observed and synthetic data. </a:t>
            </a:r>
            <a:r>
              <a:rPr lang="en-GB" dirty="0" smtClean="0"/>
              <a:t>This diagram shows</a:t>
            </a:r>
            <a:r>
              <a:rPr lang="en-GB" baseline="0" dirty="0" smtClean="0"/>
              <a:t> just how closely the synthetic data matches the observed results.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8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4723" y="0"/>
            <a:ext cx="91587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6" b="13158"/>
          <a:stretch/>
        </p:blipFill>
        <p:spPr>
          <a:xfrm>
            <a:off x="272798" y="2431661"/>
            <a:ext cx="8707760" cy="3467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388" y="1455980"/>
            <a:ext cx="8779892" cy="864096"/>
          </a:xfrm>
          <a:solidFill>
            <a:srgbClr val="5B6770"/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9388" y="2636912"/>
            <a:ext cx="8779892" cy="576064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rgbClr val="081F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066697"/>
            <a:ext cx="792212" cy="66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6059552"/>
            <a:ext cx="1727597" cy="62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211639" y="6066696"/>
            <a:ext cx="1015950" cy="55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932488" y="5910262"/>
            <a:ext cx="1512190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229600" y="6059551"/>
            <a:ext cx="657161" cy="65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54906"/>
            <a:ext cx="437356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200666" y="4877996"/>
            <a:ext cx="8779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5B6770"/>
                </a:solidFill>
              </a:rPr>
              <a:t>www.BLGdataresearch.org</a:t>
            </a:r>
          </a:p>
          <a:p>
            <a:pPr algn="ctr"/>
            <a:r>
              <a:rPr lang="en-GB" sz="2000" dirty="0" smtClean="0">
                <a:solidFill>
                  <a:srgbClr val="5B6770"/>
                </a:solidFill>
              </a:rPr>
              <a:t>@</a:t>
            </a:r>
            <a:r>
              <a:rPr lang="en-GB" sz="2000" dirty="0" err="1" smtClean="0">
                <a:solidFill>
                  <a:srgbClr val="5B6770"/>
                </a:solidFill>
              </a:rPr>
              <a:t>BLGDataResearch</a:t>
            </a:r>
            <a:endParaRPr lang="en-GB" sz="2000" dirty="0">
              <a:solidFill>
                <a:srgbClr val="5B6770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79458" y="3717032"/>
            <a:ext cx="8801100" cy="36004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081F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4077072"/>
            <a:ext cx="8801170" cy="36004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081F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Venue/Event, Date, Time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213100"/>
            <a:ext cx="8801100" cy="50323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81F2C"/>
                </a:solidFill>
              </a:defRPr>
            </a:lvl1pPr>
          </a:lstStyle>
          <a:p>
            <a:pPr lvl="0"/>
            <a:r>
              <a:rPr lang="en-US" dirty="0" smtClean="0"/>
              <a:t>Presenter </a:t>
            </a:r>
            <a:r>
              <a:rPr lang="en-US" dirty="0" err="1" smtClean="0"/>
              <a:t>Organisation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75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BL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B67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538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B67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65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4723" y="0"/>
            <a:ext cx="91587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6" b="13158"/>
          <a:stretch/>
        </p:blipFill>
        <p:spPr>
          <a:xfrm>
            <a:off x="272798" y="2431661"/>
            <a:ext cx="8707760" cy="3467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388" y="1455980"/>
            <a:ext cx="8779892" cy="864096"/>
          </a:xfrm>
          <a:solidFill>
            <a:srgbClr val="5B6770"/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Any Questions?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9388" y="2636912"/>
            <a:ext cx="8779892" cy="576064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rgbClr val="081F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066697"/>
            <a:ext cx="792212" cy="66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6059552"/>
            <a:ext cx="1727597" cy="62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211639" y="6066696"/>
            <a:ext cx="1015950" cy="55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932488" y="5910262"/>
            <a:ext cx="1512190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229600" y="6059551"/>
            <a:ext cx="657161" cy="65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54906"/>
            <a:ext cx="437356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200666" y="4877996"/>
            <a:ext cx="8779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5B6770"/>
                </a:solidFill>
              </a:rPr>
              <a:t>www.BLGdataresearch.org</a:t>
            </a:r>
          </a:p>
          <a:p>
            <a:pPr algn="ctr"/>
            <a:r>
              <a:rPr lang="en-GB" sz="2000" dirty="0" smtClean="0">
                <a:solidFill>
                  <a:srgbClr val="5B6770"/>
                </a:solidFill>
              </a:rPr>
              <a:t>@</a:t>
            </a:r>
            <a:r>
              <a:rPr lang="en-GB" sz="2000" dirty="0" err="1" smtClean="0">
                <a:solidFill>
                  <a:srgbClr val="5B6770"/>
                </a:solidFill>
              </a:rPr>
              <a:t>BLGDataResearch</a:t>
            </a:r>
            <a:endParaRPr lang="en-GB" sz="2000" dirty="0">
              <a:solidFill>
                <a:srgbClr val="5B6770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79458" y="3717032"/>
            <a:ext cx="8801100" cy="36004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081F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4077072"/>
            <a:ext cx="8801170" cy="36004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081F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Venue/Event, Date, Time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213100"/>
            <a:ext cx="8801100" cy="50323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81F2C"/>
                </a:solidFill>
              </a:defRPr>
            </a:lvl1pPr>
          </a:lstStyle>
          <a:p>
            <a:pPr lvl="0"/>
            <a:r>
              <a:rPr lang="en-US" dirty="0" smtClean="0"/>
              <a:t>Presenter </a:t>
            </a:r>
            <a:r>
              <a:rPr lang="en-US" dirty="0" err="1" smtClean="0"/>
              <a:t>Organisation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0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39480-F0A2-467B-B810-FB87AE342ECC}" type="datetimeFigureOut">
              <a:rPr lang="en-GB" smtClean="0"/>
              <a:t>25/06/2018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2B9D0-3611-4896-BACD-1134EDC8A5C1}" type="slidenum">
              <a:rPr lang="en-GB" smtClean="0"/>
              <a:t>‹#›</a:t>
            </a:fld>
            <a:endParaRPr lang="en-GB"/>
          </a:p>
        </p:txBody>
      </p:sp>
      <p:pic>
        <p:nvPicPr>
          <p:cNvPr id="26" name="Picture 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85217" y="5988596"/>
            <a:ext cx="2952328" cy="8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 userDrawn="1"/>
        </p:nvSpPr>
        <p:spPr>
          <a:xfrm>
            <a:off x="3721995" y="6084585"/>
            <a:ext cx="53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rgbClr val="5B6770"/>
                </a:solidFill>
              </a:rPr>
              <a:t>www.BLGdataresearch.org</a:t>
            </a:r>
          </a:p>
          <a:p>
            <a:pPr algn="r"/>
            <a:r>
              <a:rPr lang="en-GB" sz="1600" dirty="0" smtClean="0">
                <a:solidFill>
                  <a:srgbClr val="5B6770"/>
                </a:solidFill>
              </a:rPr>
              <a:t>@</a:t>
            </a:r>
            <a:r>
              <a:rPr lang="en-GB" sz="1600" dirty="0" err="1" smtClean="0">
                <a:solidFill>
                  <a:srgbClr val="5B6770"/>
                </a:solidFill>
              </a:rPr>
              <a:t>BLGDataResearch</a:t>
            </a:r>
            <a:endParaRPr lang="en-GB" sz="1600" dirty="0">
              <a:solidFill>
                <a:srgbClr val="5B6770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85000" y="5933096"/>
            <a:ext cx="8951495" cy="0"/>
          </a:xfrm>
          <a:prstGeom prst="line">
            <a:avLst/>
          </a:prstGeom>
          <a:ln w="28575">
            <a:solidFill>
              <a:srgbClr val="385E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1907704" y="1052736"/>
            <a:ext cx="5184576" cy="0"/>
          </a:xfrm>
          <a:prstGeom prst="line">
            <a:avLst/>
          </a:prstGeom>
          <a:ln w="28575">
            <a:solidFill>
              <a:srgbClr val="385E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40" b="652"/>
          <a:stretch/>
        </p:blipFill>
        <p:spPr>
          <a:xfrm>
            <a:off x="84048" y="980728"/>
            <a:ext cx="8976022" cy="481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1" r:id="rId3"/>
    <p:sldLayoutId id="214748368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5B677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author/Gillian-M.-Raab/199720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semanticscholar.org/author/Chris-Dibben/303423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09/DSAA.2016.4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b="0" dirty="0"/>
              <a:t>Artificial data in social science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Richard Skeggs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1450" y="3811359"/>
            <a:ext cx="8801100" cy="36004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rskeggs@essex.ac.uk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5326" y="4149080"/>
            <a:ext cx="8801170" cy="36004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rickskeggs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953" y="4177258"/>
            <a:ext cx="403870" cy="40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3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SynthPop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Syn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(data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Visit.sequence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k)</a:t>
            </a:r>
          </a:p>
          <a:p>
            <a:pPr marL="0" indent="0">
              <a:buNone/>
            </a:pP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Usage:</a:t>
            </a: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 – a 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dataframe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or matrix containing original data.</a:t>
            </a:r>
          </a:p>
          <a:p>
            <a:pPr marL="0" indent="0">
              <a:buNone/>
            </a:pP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Visit.sequence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column indices specifying the order of synthesis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 –  size of synthetic data (optional)</a:t>
            </a: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Method – 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meyhod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used for synthesising by default CART (optional)</a:t>
            </a:r>
          </a:p>
          <a:p>
            <a:pPr marL="0" indent="0">
              <a:buNone/>
            </a:pPr>
            <a:endParaRPr lang="en-GB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Example:</a:t>
            </a:r>
          </a:p>
          <a:p>
            <a:pPr marL="0" indent="0">
              <a:buNone/>
            </a:pP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syn.data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orig.data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[c(7:28),],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visit.sequence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=c(7:28), k=39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6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SynthPop</a:t>
            </a:r>
            <a:endParaRPr lang="en-GB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0246"/>
            <a:ext cx="25050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1881188"/>
            <a:ext cx="25050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1923973"/>
            <a:ext cx="24003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544522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Administrative Data Research Centre – Scotland | Chris Dibben| 20 June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953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SynthPop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5637623"/>
            <a:ext cx="62567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/>
              <a:t>synthpop</a:t>
            </a:r>
            <a:r>
              <a:rPr lang="en-GB" sz="900" dirty="0"/>
              <a:t>: Bespoke Creation of Synthetic Data in </a:t>
            </a:r>
            <a:r>
              <a:rPr lang="en-GB" sz="900" dirty="0" smtClean="0"/>
              <a:t>R Beata </a:t>
            </a:r>
            <a:r>
              <a:rPr lang="en-GB" sz="900" dirty="0" err="1"/>
              <a:t>Nowok</a:t>
            </a:r>
            <a:r>
              <a:rPr lang="en-GB" sz="900" dirty="0"/>
              <a:t>, </a:t>
            </a:r>
            <a:r>
              <a:rPr lang="en-GB" sz="900" u="sng" dirty="0">
                <a:hlinkClick r:id="rId3"/>
              </a:rPr>
              <a:t>Gillian M. </a:t>
            </a:r>
            <a:r>
              <a:rPr lang="en-GB" sz="900" u="sng" dirty="0" err="1">
                <a:hlinkClick r:id="rId3"/>
              </a:rPr>
              <a:t>Raab</a:t>
            </a:r>
            <a:r>
              <a:rPr lang="en-GB" sz="900" dirty="0"/>
              <a:t>, </a:t>
            </a:r>
            <a:r>
              <a:rPr lang="en-GB" sz="900" dirty="0">
                <a:hlinkClick r:id="rId4"/>
              </a:rPr>
              <a:t>Chris </a:t>
            </a:r>
            <a:r>
              <a:rPr lang="en-GB" sz="900" dirty="0" smtClean="0">
                <a:hlinkClick r:id="rId4"/>
              </a:rPr>
              <a:t>Dibben</a:t>
            </a:r>
            <a:r>
              <a:rPr lang="en-GB" sz="900" dirty="0"/>
              <a:t> </a:t>
            </a:r>
            <a:r>
              <a:rPr lang="en-GB" sz="900" dirty="0" smtClean="0"/>
              <a:t>Published </a:t>
            </a:r>
            <a:r>
              <a:rPr lang="en-GB" sz="900" dirty="0"/>
              <a:t>2015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80" y="1515049"/>
            <a:ext cx="6656240" cy="412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6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SynthPop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208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if(!require(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synthpop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))  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synthpop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") }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library(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synthpop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syn.data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(iris[c(1:150),],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visit.sequence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=c(1:150), k=150, proper=TRUE)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for(x in 1:nrow(iris)) 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if(x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==1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{   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synth.data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as.data.frame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syn.data$syn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[x,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 {   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synth.data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[x,]&lt;-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syn.data$syn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[x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,]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View(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synth.data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synth.data$Petal.Length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synth.data$Petal.Width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SynthPop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48478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Original Data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90406" y="15022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Synthetic Data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8279"/>
            <a:ext cx="4024313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61" y="2507576"/>
            <a:ext cx="3568203" cy="30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6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SynthPop</a:t>
            </a:r>
            <a:endParaRPr lang="en-GB" sz="36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71600"/>
            <a:ext cx="66659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9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SynthPop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syn.data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iris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visit.sequence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=c(1:150), k=150, proper=TRUE)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90691"/>
            <a:ext cx="4022033" cy="355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4068418" cy="322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SynthPop</a:t>
            </a:r>
            <a:endParaRPr lang="en-GB" sz="3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71600"/>
            <a:ext cx="66659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8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SynthPop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syn.data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(iris,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method="parametric"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visit.sequence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=c(1:150), k=150, proper=TRUE,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default.method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c("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normrank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logreg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polyreg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polr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276872"/>
            <a:ext cx="4022033" cy="355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67240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9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SynthPop</a:t>
            </a:r>
            <a:endParaRPr lang="en-GB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71600"/>
            <a:ext cx="66659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0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What is Artificial Data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r>
              <a:rPr lang="en-GB" dirty="0" smtClean="0"/>
              <a:t>First proposed in 1993.</a:t>
            </a:r>
          </a:p>
          <a:p>
            <a:r>
              <a:rPr lang="en-GB" dirty="0" smtClean="0"/>
              <a:t>Often referred to as Synthetic data.</a:t>
            </a:r>
          </a:p>
          <a:p>
            <a:r>
              <a:rPr lang="en-GB" dirty="0" smtClean="0"/>
              <a:t>In effect made up data.</a:t>
            </a:r>
          </a:p>
          <a:p>
            <a:r>
              <a:rPr lang="en-GB" dirty="0"/>
              <a:t>Mimics real data.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8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SynthPop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syn.data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(iris, method="parametric",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visit.sequence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=c(1:150), k=150, proper=TRUE,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default.method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= c("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normrank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logreg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polyreg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polr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"), 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seed=6000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276872"/>
            <a:ext cx="4022033" cy="355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204864"/>
            <a:ext cx="4262946" cy="362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7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SynthPop</a:t>
            </a:r>
            <a:endParaRPr lang="en-GB" sz="3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71600"/>
            <a:ext cx="66659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6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Richard Skeggs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rskeggs@essex.ac.uk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5 April 2018</a:t>
            </a:r>
          </a:p>
        </p:txBody>
      </p:sp>
    </p:spTree>
    <p:extLst>
      <p:ext uri="{BB962C8B-B14F-4D97-AF65-F5344CB8AC3E}">
        <p14:creationId xmlns:p14="http://schemas.microsoft.com/office/powerpoint/2010/main" val="5671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Why Use Artificial Data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r>
              <a:rPr lang="en-GB" dirty="0" smtClean="0"/>
              <a:t>Reduces privacy concerns.</a:t>
            </a:r>
          </a:p>
          <a:p>
            <a:r>
              <a:rPr lang="en-GB" dirty="0" smtClean="0"/>
              <a:t>Bolsters small datasets for models.</a:t>
            </a:r>
          </a:p>
          <a:p>
            <a:r>
              <a:rPr lang="en-GB" dirty="0" smtClean="0"/>
              <a:t>Used for developing and training a model.</a:t>
            </a:r>
          </a:p>
          <a:p>
            <a:r>
              <a:rPr lang="en-GB" dirty="0" smtClean="0"/>
              <a:t>Can be cheaper to obtain.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2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Creating Artificial Data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r>
              <a:rPr lang="en-GB" dirty="0" smtClean="0"/>
              <a:t>Python synthetic data tools.</a:t>
            </a:r>
          </a:p>
          <a:p>
            <a:pPr lvl="1"/>
            <a:r>
              <a:rPr lang="en-GB" dirty="0"/>
              <a:t>Synthetic Data </a:t>
            </a:r>
            <a:r>
              <a:rPr lang="en-GB" dirty="0" smtClean="0"/>
              <a:t>Vault</a:t>
            </a:r>
          </a:p>
          <a:p>
            <a:pPr lvl="1"/>
            <a:r>
              <a:rPr lang="en-GB" dirty="0" smtClean="0"/>
              <a:t>Python &amp; </a:t>
            </a:r>
            <a:r>
              <a:rPr lang="en-GB" dirty="0" err="1" smtClean="0"/>
              <a:t>Numpy</a:t>
            </a:r>
            <a:endParaRPr lang="en-GB" dirty="0" smtClean="0"/>
          </a:p>
          <a:p>
            <a:r>
              <a:rPr lang="en-GB" dirty="0" smtClean="0"/>
              <a:t>R synthetic data tools.</a:t>
            </a:r>
          </a:p>
          <a:p>
            <a:pPr lvl="1"/>
            <a:r>
              <a:rPr lang="en-GB" dirty="0" err="1" smtClean="0"/>
              <a:t>Synthpop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2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Synthetic Data Vault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14" y="2219325"/>
            <a:ext cx="73342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49411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spcBef>
                <a:spcPct val="30000"/>
              </a:spcBef>
              <a:defRPr/>
            </a:pPr>
            <a:r>
              <a:rPr lang="en-GB" sz="1200" dirty="0" err="1">
                <a:solidFill>
                  <a:prstClr val="black"/>
                </a:solidFill>
                <a:latin typeface="Calibri"/>
                <a:cs typeface="+mn-cs"/>
              </a:rPr>
              <a:t>Patki</a:t>
            </a:r>
            <a:r>
              <a:rPr lang="en-GB" sz="1200" dirty="0">
                <a:solidFill>
                  <a:prstClr val="black"/>
                </a:solidFill>
                <a:latin typeface="Calibri"/>
                <a:cs typeface="+mn-cs"/>
              </a:rPr>
              <a:t>, N., R. Wedge, and K. </a:t>
            </a:r>
            <a:r>
              <a:rPr lang="en-GB" sz="1200" dirty="0" err="1">
                <a:solidFill>
                  <a:prstClr val="black"/>
                </a:solidFill>
                <a:latin typeface="Calibri"/>
                <a:cs typeface="+mn-cs"/>
              </a:rPr>
              <a:t>Veeramachaneni</a:t>
            </a:r>
            <a:r>
              <a:rPr lang="en-GB" sz="1200" dirty="0">
                <a:solidFill>
                  <a:prstClr val="black"/>
                </a:solidFill>
                <a:latin typeface="Calibri"/>
                <a:cs typeface="+mn-cs"/>
              </a:rPr>
              <a:t>. “The Synthetic Data Vault.” In </a:t>
            </a:r>
            <a:r>
              <a:rPr lang="en-GB" sz="1200" i="1" dirty="0">
                <a:solidFill>
                  <a:prstClr val="black"/>
                </a:solidFill>
                <a:latin typeface="Calibri"/>
                <a:cs typeface="+mn-cs"/>
              </a:rPr>
              <a:t>2016 IEEE International Conference on Data Science and Advanced Analytics (DSAA)</a:t>
            </a:r>
            <a:r>
              <a:rPr lang="en-GB" sz="1200" dirty="0">
                <a:solidFill>
                  <a:prstClr val="black"/>
                </a:solidFill>
                <a:latin typeface="Calibri"/>
                <a:cs typeface="+mn-cs"/>
              </a:rPr>
              <a:t>, 399–410, 2016. </a:t>
            </a:r>
            <a:r>
              <a:rPr lang="en-GB" sz="1200" dirty="0">
                <a:solidFill>
                  <a:prstClr val="black"/>
                </a:solidFill>
                <a:latin typeface="Calibri"/>
                <a:cs typeface="+mn-cs"/>
                <a:hlinkClick r:id="rId4"/>
              </a:rPr>
              <a:t>https://doi.org/10.1109/DSAA.2016.49</a:t>
            </a:r>
            <a:r>
              <a:rPr lang="en-GB" sz="1200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7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Synthetic Data Vault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34 data scientist given datasets.</a:t>
            </a:r>
          </a:p>
          <a:p>
            <a:r>
              <a:rPr lang="en-GB" dirty="0" smtClean="0"/>
              <a:t>No statistically different result between synthetic &amp; control data.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2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Synthetic Data in Python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r>
              <a:rPr lang="en-GB" dirty="0" err="1" smtClean="0"/>
              <a:t>Trumania</a:t>
            </a:r>
            <a:r>
              <a:rPr lang="en-GB" dirty="0"/>
              <a:t>:</a:t>
            </a:r>
            <a:r>
              <a:rPr lang="en-GB" dirty="0" smtClean="0"/>
              <a:t> </a:t>
            </a:r>
            <a:r>
              <a:rPr lang="en-GB" sz="2800" dirty="0" smtClean="0"/>
              <a:t>Creates test data based on a scenario.</a:t>
            </a:r>
          </a:p>
          <a:p>
            <a:r>
              <a:rPr lang="en-GB" dirty="0" smtClean="0"/>
              <a:t>Synthetic-data-generator: </a:t>
            </a:r>
            <a:r>
              <a:rPr lang="en-GB" sz="2800" dirty="0"/>
              <a:t>generate random data follows uniform </a:t>
            </a:r>
            <a:r>
              <a:rPr lang="en-GB" sz="2800" dirty="0" smtClean="0"/>
              <a:t>distribution.</a:t>
            </a:r>
            <a:endParaRPr lang="en-GB" sz="28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1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Synthetic Data in 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r>
              <a:rPr lang="en-GB" dirty="0" err="1" smtClean="0"/>
              <a:t>SynthPop</a:t>
            </a:r>
            <a:r>
              <a:rPr lang="en-GB" dirty="0" smtClean="0"/>
              <a:t> – R package.</a:t>
            </a:r>
          </a:p>
          <a:p>
            <a:r>
              <a:rPr lang="en-GB" dirty="0" smtClean="0"/>
              <a:t>Uses a logistic model predict variables based on real data.</a:t>
            </a:r>
          </a:p>
          <a:p>
            <a:r>
              <a:rPr lang="en-GB" dirty="0" smtClean="0"/>
              <a:t>Recursive model building up variables.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7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SynthPop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r>
              <a:rPr lang="en-GB" dirty="0" smtClean="0"/>
              <a:t>Variables synthesised using CART.</a:t>
            </a:r>
          </a:p>
          <a:p>
            <a:r>
              <a:rPr lang="en-GB" dirty="0"/>
              <a:t>classification and regression </a:t>
            </a:r>
            <a:r>
              <a:rPr lang="en-GB" dirty="0" smtClean="0"/>
              <a:t>trees.</a:t>
            </a:r>
          </a:p>
          <a:p>
            <a:r>
              <a:rPr lang="en-GB" dirty="0" smtClean="0"/>
              <a:t>The model is created by binary recursive partitioning.</a:t>
            </a:r>
          </a:p>
          <a:p>
            <a:r>
              <a:rPr lang="en-GB" dirty="0" smtClean="0"/>
              <a:t>Missing values are modelled.</a:t>
            </a:r>
            <a:endParaRPr lang="en-GB" dirty="0"/>
          </a:p>
          <a:p>
            <a:r>
              <a:rPr lang="en-GB" dirty="0" smtClean="0"/>
              <a:t>A model is applied to each column.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2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31350</TotalTime>
  <Words>910</Words>
  <Application>Microsoft Office PowerPoint</Application>
  <PresentationFormat>On-screen Show (4:3)</PresentationFormat>
  <Paragraphs>109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1_Custom Design</vt:lpstr>
      <vt:lpstr>Artificial data in social science</vt:lpstr>
      <vt:lpstr>What is Artificial Data</vt:lpstr>
      <vt:lpstr>Why Use Artificial Data</vt:lpstr>
      <vt:lpstr>Creating Artificial Data</vt:lpstr>
      <vt:lpstr>Synthetic Data Vault</vt:lpstr>
      <vt:lpstr>Synthetic Data Vault</vt:lpstr>
      <vt:lpstr>Synthetic Data in Python</vt:lpstr>
      <vt:lpstr>Synthetic Data in R</vt:lpstr>
      <vt:lpstr>SynthPop</vt:lpstr>
      <vt:lpstr>SynthPop</vt:lpstr>
      <vt:lpstr>SynthPop</vt:lpstr>
      <vt:lpstr>SynthPop</vt:lpstr>
      <vt:lpstr>SynthPop</vt:lpstr>
      <vt:lpstr>SynthPop</vt:lpstr>
      <vt:lpstr>SynthPop</vt:lpstr>
      <vt:lpstr>SynthPop</vt:lpstr>
      <vt:lpstr>SynthPop</vt:lpstr>
      <vt:lpstr>SynthPop</vt:lpstr>
      <vt:lpstr>SynthPop</vt:lpstr>
      <vt:lpstr>SynthPop</vt:lpstr>
      <vt:lpstr>SynthPop</vt:lpstr>
      <vt:lpstr>Any Questions?</vt:lpstr>
    </vt:vector>
  </TitlesOfParts>
  <Company>University of Essex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Source GIS</dc:title>
  <dc:creator>Badcock, Kirsti A</dc:creator>
  <cp:lastModifiedBy>Skeggs, Richard S</cp:lastModifiedBy>
  <cp:revision>258</cp:revision>
  <cp:lastPrinted>2018-04-04T09:14:25Z</cp:lastPrinted>
  <dcterms:created xsi:type="dcterms:W3CDTF">2014-09-10T15:56:08Z</dcterms:created>
  <dcterms:modified xsi:type="dcterms:W3CDTF">2018-06-28T08:03:10Z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-1820000639</vt:i4>
  </property>
  <property fmtid="{D5CDD505-2E9C-101B-9397-08002B2CF9AE}" pid="4" name="_EmailSubject">
    <vt:lpwstr>Webinar Slides</vt:lpwstr>
  </property>
  <property fmtid="{D5CDD505-2E9C-101B-9397-08002B2CF9AE}" pid="5" name="_AuthorEmail">
    <vt:lpwstr>A.Lovett@uea.ac.uk</vt:lpwstr>
  </property>
  <property fmtid="{D5CDD505-2E9C-101B-9397-08002B2CF9AE}" pid="6" name="_AuthorEmailDisplayName">
    <vt:lpwstr>Andrew Lovett (ENV)</vt:lpwstr>
  </property>
</Properties>
</file>