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05" r:id="rId2"/>
    <p:sldId id="278" r:id="rId3"/>
    <p:sldId id="289" r:id="rId4"/>
    <p:sldId id="307" r:id="rId5"/>
    <p:sldId id="308" r:id="rId6"/>
    <p:sldId id="309" r:id="rId7"/>
    <p:sldId id="284" r:id="rId8"/>
    <p:sldId id="303" r:id="rId9"/>
    <p:sldId id="310" r:id="rId10"/>
    <p:sldId id="287" r:id="rId11"/>
    <p:sldId id="312" r:id="rId12"/>
    <p:sldId id="323" r:id="rId13"/>
    <p:sldId id="315" r:id="rId14"/>
    <p:sldId id="316" r:id="rId15"/>
    <p:sldId id="317" r:id="rId16"/>
    <p:sldId id="318" r:id="rId17"/>
    <p:sldId id="286" r:id="rId18"/>
    <p:sldId id="313" r:id="rId19"/>
    <p:sldId id="319" r:id="rId20"/>
    <p:sldId id="320" r:id="rId21"/>
    <p:sldId id="321" r:id="rId22"/>
    <p:sldId id="322" r:id="rId23"/>
    <p:sldId id="285" r:id="rId24"/>
    <p:sldId id="314" r:id="rId25"/>
    <p:sldId id="283" r:id="rId2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20000"/>
      </a:spcBef>
      <a:spcAft>
        <a:spcPct val="30000"/>
      </a:spcAft>
      <a:buSzPct val="90000"/>
      <a:buFont typeface="Arial" charset="0"/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30000"/>
      </a:spcAft>
      <a:buSzPct val="90000"/>
      <a:buFont typeface="Arial" charset="0"/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30000"/>
      </a:spcAft>
      <a:buSzPct val="90000"/>
      <a:buFont typeface="Arial" charset="0"/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30000"/>
      </a:spcAft>
      <a:buSzPct val="90000"/>
      <a:buFont typeface="Arial" charset="0"/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30000"/>
      </a:spcAft>
      <a:buSzPct val="90000"/>
      <a:buFont typeface="Arial" charset="0"/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Haenssgen" initials="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6" autoAdjust="0"/>
  </p:normalViewPr>
  <p:slideViewPr>
    <p:cSldViewPr snapToGrid="0">
      <p:cViewPr varScale="1">
        <p:scale>
          <a:sx n="77" d="100"/>
          <a:sy n="77" d="100"/>
        </p:scale>
        <p:origin x="15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E1CDB-0D52-40F5-A3A9-E7042F684D1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9910-7D44-4BFD-B1FA-8A41D61B0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5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Tx/>
              <a:buSzPct val="90000"/>
              <a:buFont typeface="Arial" charset="0"/>
              <a:buNone/>
              <a:tabLst/>
              <a:defRPr/>
            </a:pPr>
            <a:fld id="{AA9F9910-7D44-4BFD-B1FA-8A41D61B09FA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ＭＳ Ｐゴシック" pitchFamily="2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30000"/>
                </a:spcAft>
                <a:buClrTx/>
                <a:buSzPct val="90000"/>
                <a:buFont typeface="Arial" charset="0"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ＭＳ Ｐゴシック" pitchFamily="2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77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52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3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70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76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09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07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39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dirty="0"/>
              <a:t>Better chance</a:t>
            </a:r>
            <a:r>
              <a:rPr lang="en-GB" baseline="0" dirty="0"/>
              <a:t> of maximising the information in the cluster, which can reduce the required number of clusters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2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66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1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health: tech at our fingertips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03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0" dirty="0">
                <a:solidFill>
                  <a:srgbClr val="000000"/>
                </a:solidFill>
              </a:rPr>
              <a:t>£4,000 (PhD, 16 villages) and £39,000 (research project, 65 villages)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4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health: tech at our fingertips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04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health: tech at our fingertips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54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health: tech at our fingertips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4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context is a</a:t>
            </a:r>
            <a:r>
              <a:rPr lang="en-GB" baseline="0" dirty="0"/>
              <a:t> general adult population survey in rural Rajasthan and Gansu to better understand the link between healthcare access and phone use.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0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supervisors monitored the progress through random checks of the survey interviews, revisiting a sub-sample of the households, and checking all questionnaires before leaving the village. The supervisors further completed a village checklist that recorded the presence, characteristics, and location of selected village structures such as clinics and bus stops.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06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dirty="0"/>
              <a:t>I will show</a:t>
            </a:r>
            <a:r>
              <a:rPr lang="en-GB" baseline="0" dirty="0"/>
              <a:t> the counterfactual budget in a later slide. Suffice it to say that conventional strategy would have been unviable in most of these cases.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57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77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, indoor, wall, table&#10;&#10;Description generated with very high confidence">
            <a:extLst>
              <a:ext uri="{FF2B5EF4-FFF2-40B4-BE49-F238E27FC236}">
                <a16:creationId xmlns:a16="http://schemas.microsoft.com/office/drawing/2014/main" id="{BF155676-13CA-438E-A603-7196DFCBB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2964"/>
            <a:ext cx="9144000" cy="5325035"/>
          </a:xfrm>
          <a:prstGeom prst="rect">
            <a:avLst/>
          </a:prstGeom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41538"/>
            <a:ext cx="5399088" cy="1366837"/>
          </a:xfrm>
          <a:solidFill>
            <a:srgbClr val="002147">
              <a:alpha val="60000"/>
            </a:srgbClr>
          </a:solidFill>
        </p:spPr>
        <p:txBody>
          <a:bodyPr lIns="36000" tIns="36000" rIns="36000" bIns="36000"/>
          <a:lstStyle>
            <a:lvl1pPr>
              <a:lnSpc>
                <a:spcPts val="35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813" y="3645024"/>
            <a:ext cx="5399087" cy="1752600"/>
          </a:xfrm>
          <a:solidFill>
            <a:srgbClr val="002147">
              <a:alpha val="60000"/>
            </a:srgbClr>
          </a:solidFill>
        </p:spPr>
        <p:txBody>
          <a:bodyPr lIns="36000" tIns="36000" rIns="36000" bIns="36000"/>
          <a:lstStyle>
            <a:lvl1pPr marL="0" indent="0">
              <a:lnSpc>
                <a:spcPts val="1800"/>
              </a:lnSpc>
              <a:buFont typeface="Wingdings" pitchFamily="1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7675" y="332655"/>
            <a:ext cx="8368772" cy="867339"/>
            <a:chOff x="407675" y="332656"/>
            <a:chExt cx="7888656" cy="817580"/>
          </a:xfrm>
        </p:grpSpPr>
        <p:grpSp>
          <p:nvGrpSpPr>
            <p:cNvPr id="13" name="Group 12"/>
            <p:cNvGrpSpPr/>
            <p:nvPr/>
          </p:nvGrpSpPr>
          <p:grpSpPr>
            <a:xfrm>
              <a:off x="407675" y="332656"/>
              <a:ext cx="6127596" cy="817580"/>
              <a:chOff x="179512" y="540438"/>
              <a:chExt cx="8797115" cy="1173763"/>
            </a:xfrm>
          </p:grpSpPr>
          <p:pic>
            <p:nvPicPr>
              <p:cNvPr id="14" name="Picture 18" descr="ox_brand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541339"/>
                <a:ext cx="1159833" cy="1156990"/>
              </a:xfrm>
              <a:prstGeom prst="rect">
                <a:avLst/>
              </a:prstGeom>
              <a:noFill/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84279" y="540438"/>
                <a:ext cx="992348" cy="116037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75656" y="540439"/>
                <a:ext cx="2403622" cy="1157796"/>
              </a:xfrm>
              <a:prstGeom prst="rect">
                <a:avLst/>
              </a:prstGeom>
              <a:ln w="12700">
                <a:solidFill>
                  <a:srgbClr val="FFFFFF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26245" y="540439"/>
                <a:ext cx="3803859" cy="117376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2661" y="332656"/>
              <a:ext cx="1653670" cy="806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0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Satellite-Aided Survey Sampling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419872" y="6320490"/>
            <a:ext cx="2754084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75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7338"/>
            <a:ext cx="1943100" cy="5338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7338"/>
            <a:ext cx="5676900" cy="5338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Satellite-Aided Survey Sampling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419872" y="6320490"/>
            <a:ext cx="2754084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31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2575" indent="-282575">
              <a:buFont typeface="Wingdings" pitchFamily="2" charset="2"/>
              <a:buChar char="§"/>
              <a:defRPr/>
            </a:lvl1pPr>
            <a:lvl2pPr marL="530225" indent="-188913">
              <a:buFont typeface="Wingdings" pitchFamily="2" charset="2"/>
              <a:buChar char="§"/>
              <a:defRPr sz="1600"/>
            </a:lvl2pPr>
            <a:lvl3pPr marL="808038" indent="-187325">
              <a:buFont typeface="Wingdings" pitchFamily="2" charset="2"/>
              <a:buChar char="§"/>
              <a:defRPr sz="1600"/>
            </a:lvl3pPr>
            <a:lvl4pPr marL="1069975" indent="-187325">
              <a:buSzPct val="80000"/>
              <a:buFont typeface="Wingdings" pitchFamily="2" charset="2"/>
              <a:buChar char="§"/>
              <a:defRPr sz="1600"/>
            </a:lvl4pPr>
            <a:lvl5pPr marL="1346200" indent="-188913">
              <a:buSzPct val="80000"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981025" y="6543583"/>
            <a:ext cx="911455" cy="192751"/>
          </a:xfrm>
        </p:spPr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Satellite-Aided Survey Sampling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981025" y="6320490"/>
            <a:ext cx="911456" cy="164784"/>
          </a:xfrm>
        </p:spPr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419872" y="6320490"/>
            <a:ext cx="2754084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536" y="813498"/>
            <a:ext cx="8280920" cy="383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49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002147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Satellite-Aided Survey Sampling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419872" y="6320490"/>
            <a:ext cx="2754084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81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2853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28256" cy="42853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Satellite-Aided Survey Sampling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419872" y="6320490"/>
            <a:ext cx="2754084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536" y="813498"/>
            <a:ext cx="8280920" cy="383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44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1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3285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1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Satellite-Aided Survey Sampling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419872" y="6320490"/>
            <a:ext cx="2754084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87339"/>
            <a:ext cx="8280920" cy="47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536" y="813498"/>
            <a:ext cx="8280920" cy="383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62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Satellite-Aided Survey Sampling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419872" y="6320490"/>
            <a:ext cx="2754084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536" y="813498"/>
            <a:ext cx="8280920" cy="383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96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Satellite-Aided Survey Sampling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419872" y="6320490"/>
            <a:ext cx="2754084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14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Satellite-Aided Survey Sampling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419872" y="6320490"/>
            <a:ext cx="2754084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33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Satellite-Aided Survey Sampling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419872" y="6320490"/>
            <a:ext cx="2754084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86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3175" y="6165304"/>
            <a:ext cx="9148763" cy="6958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87339"/>
            <a:ext cx="8280920" cy="47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6398" y="6323902"/>
            <a:ext cx="1582110" cy="41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ts val="1200"/>
              </a:lnSpc>
              <a:defRPr sz="900">
                <a:solidFill>
                  <a:srgbClr val="002147"/>
                </a:solidFill>
              </a:defRPr>
            </a:lvl1pPr>
          </a:lstStyle>
          <a:p>
            <a:r>
              <a:rPr lang="en-US"/>
              <a:t>Satellite-Aided Survey Sampling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060950" y="6543583"/>
            <a:ext cx="831530" cy="19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900" smtClean="0">
                <a:solidFill>
                  <a:srgbClr val="002147"/>
                </a:solidFill>
              </a:defRPr>
            </a:lvl1pPr>
          </a:lstStyle>
          <a:p>
            <a:r>
              <a:rPr lang="en-US"/>
              <a:t>3 July 2018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60949" y="6320490"/>
            <a:ext cx="831531" cy="1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900" smtClean="0">
                <a:solidFill>
                  <a:srgbClr val="002147"/>
                </a:solidFill>
              </a:defRPr>
            </a:lvl1pPr>
          </a:lstStyle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7" name="Picture 14" descr="ox_rect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979"/>
          <a:stretch/>
        </p:blipFill>
        <p:spPr bwMode="auto">
          <a:xfrm>
            <a:off x="1917818" y="6317234"/>
            <a:ext cx="410335" cy="419100"/>
          </a:xfrm>
          <a:prstGeom prst="rect">
            <a:avLst/>
          </a:prstGeom>
          <a:noFill/>
        </p:spPr>
      </p:pic>
      <p:pic>
        <p:nvPicPr>
          <p:cNvPr id="18" name="officeArt object" descr="http://www.ndm.ox.ac.uk/_asset/image/multi-coloured-men-square-large.jpeg/"/>
          <p:cNvPicPr/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6320488"/>
            <a:ext cx="712258" cy="420880"/>
          </a:xfrm>
          <a:prstGeom prst="rect">
            <a:avLst/>
          </a:prstGeom>
          <a:ln w="9525" cap="flat">
            <a:noFill/>
            <a:prstDash val="solid"/>
            <a:bevel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136" y="6323768"/>
            <a:ext cx="357131" cy="417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93" y="6323584"/>
            <a:ext cx="418203" cy="417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633" y="6323585"/>
            <a:ext cx="846357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9pPr>
    </p:titleStyle>
    <p:bodyStyle>
      <a:lvl1pPr marL="282575" indent="-2825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 lang="en-US" sz="18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188913" algn="l" rtl="0" eaLnBrk="1" fontAlgn="base" hangingPunct="1">
        <a:spcBef>
          <a:spcPct val="2000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 lang="en-US" sz="16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187325" algn="l" rtl="0" eaLnBrk="1" fontAlgn="base" hangingPunct="1">
        <a:spcBef>
          <a:spcPct val="2000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 lang="en-US" sz="16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187325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lang="en-US" sz="16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188913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lang="en-US" sz="1600" dirty="0">
          <a:solidFill>
            <a:schemeClr val="tx1"/>
          </a:solidFill>
          <a:latin typeface="+mn-lt"/>
          <a:ea typeface="+mn-ea"/>
          <a:cs typeface="+mn-cs"/>
        </a:defRPr>
      </a:lvl5pPr>
      <a:lvl6pPr marL="2355850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813050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70250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727450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te-online.biomedcentral.com/articles/10.1186/s12982-015-0041-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enssgenJ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874" y="2162175"/>
            <a:ext cx="6645995" cy="1933836"/>
          </a:xfrm>
        </p:spPr>
        <p:txBody>
          <a:bodyPr anchor="ctr"/>
          <a:lstStyle/>
          <a:p>
            <a:pPr algn="ctr"/>
            <a:r>
              <a:rPr lang="en-US" b="1" dirty="0"/>
              <a:t>Satellite-Aided </a:t>
            </a:r>
            <a:br>
              <a:rPr lang="en-US" b="1" dirty="0"/>
            </a:br>
            <a:r>
              <a:rPr lang="en-US" b="1" dirty="0"/>
              <a:t>Household Survey Sampling </a:t>
            </a:r>
            <a:br>
              <a:rPr lang="en-US" b="1" dirty="0"/>
            </a:br>
            <a:r>
              <a:rPr lang="en-US" b="1" dirty="0"/>
              <a:t>in Low- and Middle-Income Settings</a:t>
            </a:r>
            <a:r>
              <a:rPr lang="en-GB" b="1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1" y="4334004"/>
            <a:ext cx="6635027" cy="1275059"/>
          </a:xfrm>
        </p:spPr>
        <p:txBody>
          <a:bodyPr anchor="ctr"/>
          <a:lstStyle/>
          <a:p>
            <a:pPr algn="ctr"/>
            <a:r>
              <a:rPr lang="en-GB" b="1" dirty="0"/>
              <a:t>Marco J Haenssgen</a:t>
            </a:r>
            <a:r>
              <a:rPr lang="en-GB" dirty="0"/>
              <a:t>, University of Oxford</a:t>
            </a:r>
            <a:endParaRPr lang="en-GB" b="1" dirty="0"/>
          </a:p>
          <a:p>
            <a:pPr algn="ctr"/>
            <a:endParaRPr lang="en-GB" dirty="0"/>
          </a:p>
          <a:p>
            <a:pPr algn="ctr"/>
            <a:r>
              <a:rPr lang="en-GB" dirty="0"/>
              <a:t>ESRC Research Methods Festival 2018</a:t>
            </a:r>
          </a:p>
          <a:p>
            <a:pPr algn="ctr"/>
            <a:r>
              <a:rPr lang="en-US" dirty="0"/>
              <a:t>Recent Advances in Rural Health Survey Methodology</a:t>
            </a:r>
            <a:endParaRPr lang="en-GB" dirty="0"/>
          </a:p>
          <a:p>
            <a:pPr algn="ctr"/>
            <a:r>
              <a:rPr lang="en-GB" dirty="0"/>
              <a:t>Bath, 3 July 2018</a:t>
            </a:r>
          </a:p>
        </p:txBody>
      </p:sp>
      <p:sp>
        <p:nvSpPr>
          <p:cNvPr id="4" name="Heart 3"/>
          <p:cNvSpPr/>
          <p:nvPr/>
        </p:nvSpPr>
        <p:spPr bwMode="auto">
          <a:xfrm>
            <a:off x="97971" y="6709634"/>
            <a:ext cx="68400" cy="684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69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639" y="-52854"/>
            <a:ext cx="9316811" cy="624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500"/>
              </a:lnSpc>
            </a:pPr>
            <a:r>
              <a:rPr lang="en-GB" dirty="0">
                <a:solidFill>
                  <a:schemeClr val="bg1"/>
                </a:solidFill>
              </a:rPr>
              <a:t>Process 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ts val="3500"/>
              </a:lnSpc>
              <a:buSzTx/>
              <a:buFontTx/>
            </a:pP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lang="en-US"/>
              <a:t>3 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dirty="0"/>
              <a:t>Slide </a:t>
            </a:r>
            <a:fld id="{5565B0EE-4F83-4084-AFD9-78B85BF886FD}" type="slidenum">
              <a:rPr smtClean="0"/>
              <a:pPr>
                <a:lnSpc>
                  <a:spcPts val="1200"/>
                </a:lnSpc>
              </a:pPr>
              <a:t>10</a:t>
            </a:fld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8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1800" kern="0" dirty="0">
                <a:solidFill>
                  <a:srgbClr val="000000"/>
                </a:solidFill>
              </a:rPr>
              <a:t>Satellite maps were used to extract village locations for spatial stratification.</a:t>
            </a:r>
          </a:p>
          <a:p>
            <a:pPr marL="0" lvl="1" indent="0">
              <a:spcBef>
                <a:spcPct val="0"/>
              </a:spcBef>
              <a:buNone/>
            </a:pPr>
            <a:endParaRPr lang="en-US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  <a:spcAft>
                <a:spcPts val="50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1,736 sites in eight sub-districts in register</a:t>
            </a:r>
          </a:p>
          <a:p>
            <a:pPr marL="342900" lvl="1" indent="-342900">
              <a:spcBef>
                <a:spcPct val="0"/>
              </a:spcBef>
              <a:spcAft>
                <a:spcPts val="50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Locate villages in Google Maps using Chinese names</a:t>
            </a:r>
          </a:p>
          <a:p>
            <a:pPr marL="342900" lvl="1" indent="-342900">
              <a:spcBef>
                <a:spcPct val="0"/>
              </a:spcBef>
              <a:spcAft>
                <a:spcPts val="50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Manually extract coordinates into Microsoft Excel</a:t>
            </a:r>
          </a:p>
          <a:p>
            <a:pPr marL="342900" lvl="1" indent="-342900">
              <a:spcBef>
                <a:spcPct val="0"/>
              </a:spcBef>
              <a:spcAft>
                <a:spcPts val="500"/>
              </a:spcAft>
            </a:pPr>
            <a:r>
              <a:rPr lang="en-US" sz="1800" kern="0" dirty="0">
                <a:solidFill>
                  <a:srgbClr val="000000"/>
                </a:solidFill>
              </a:rPr>
              <a:t>Calculate distance to assigned and nearest township</a:t>
            </a:r>
          </a:p>
          <a:p>
            <a:pPr marL="342900" lvl="1" indent="-342900">
              <a:spcBef>
                <a:spcPct val="0"/>
              </a:spcBef>
              <a:spcAft>
                <a:spcPts val="500"/>
              </a:spcAft>
            </a:pPr>
            <a:r>
              <a:rPr lang="en-US" sz="1800" kern="0" dirty="0">
                <a:solidFill>
                  <a:srgbClr val="000000"/>
                </a:solidFill>
              </a:rPr>
              <a:t>Drop or reclassify outliers</a:t>
            </a:r>
          </a:p>
          <a:p>
            <a:pPr marL="342900" lvl="1" indent="-342900">
              <a:spcBef>
                <a:spcPct val="0"/>
              </a:spcBef>
              <a:spcAft>
                <a:spcPts val="500"/>
              </a:spcAft>
            </a:pPr>
            <a:r>
              <a:rPr lang="en-US" sz="1800" kern="0" dirty="0">
                <a:solidFill>
                  <a:srgbClr val="000000"/>
                </a:solidFill>
              </a:rPr>
              <a:t>1,553 villages in sampling frame, 16 plus 32 replacements drawn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Description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Village Selection (China)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C894C8-3663-463A-B993-79D75EDC0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4437112"/>
            <a:ext cx="7772400" cy="1368152"/>
          </a:xfrm>
          <a:prstGeom prst="rect">
            <a:avLst/>
          </a:prstGeom>
          <a:ln w="28575">
            <a:solidFill>
              <a:srgbClr val="002147"/>
            </a:solidFill>
          </a:ln>
        </p:spPr>
      </p:pic>
    </p:spTree>
    <p:extLst>
      <p:ext uri="{BB962C8B-B14F-4D97-AF65-F5344CB8AC3E}">
        <p14:creationId xmlns:p14="http://schemas.microsoft.com/office/powerpoint/2010/main" val="65000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1800" kern="0" dirty="0">
                <a:solidFill>
                  <a:srgbClr val="000000"/>
                </a:solidFill>
              </a:rPr>
              <a:t>Satellite maps were used to extract village locations for spatial stratification.</a:t>
            </a:r>
          </a:p>
          <a:p>
            <a:pPr marL="0" lvl="1" indent="0">
              <a:spcBef>
                <a:spcPct val="0"/>
              </a:spcBef>
              <a:buNone/>
            </a:pPr>
            <a:endParaRPr lang="en-US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  <a:spcAft>
                <a:spcPts val="50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No local administrative register but Country Files from US National Geospatial-Intelligence Agency</a:t>
            </a:r>
          </a:p>
          <a:p>
            <a:pPr marL="342900" lvl="1" indent="-342900">
              <a:spcBef>
                <a:spcPct val="0"/>
              </a:spcBef>
              <a:spcAft>
                <a:spcPts val="500"/>
              </a:spcAft>
            </a:pPr>
            <a:r>
              <a:rPr lang="en-US" sz="1800" kern="0" dirty="0">
                <a:solidFill>
                  <a:srgbClr val="000000"/>
                </a:solidFill>
              </a:rPr>
              <a:t>Calculate distance of 3,100 villages to nearest district town</a:t>
            </a:r>
          </a:p>
          <a:p>
            <a:pPr marL="342900" lvl="1" indent="-342900">
              <a:spcBef>
                <a:spcPct val="0"/>
              </a:spcBef>
              <a:spcAft>
                <a:spcPts val="500"/>
              </a:spcAft>
            </a:pPr>
            <a:r>
              <a:rPr lang="en-US" sz="1800" kern="0" dirty="0">
                <a:solidFill>
                  <a:srgbClr val="000000"/>
                </a:solidFill>
              </a:rPr>
              <a:t>Stratify and select sample</a:t>
            </a:r>
          </a:p>
          <a:p>
            <a:pPr marL="342900" lvl="1" indent="-342900">
              <a:spcBef>
                <a:spcPct val="0"/>
              </a:spcBef>
              <a:spcAft>
                <a:spcPts val="500"/>
              </a:spcAft>
            </a:pPr>
            <a:r>
              <a:rPr lang="en-US" sz="1800" kern="0" dirty="0">
                <a:solidFill>
                  <a:srgbClr val="000000"/>
                </a:solidFill>
              </a:rPr>
              <a:t>Locate sample on satellite maps and resample if non-existent or unclear</a:t>
            </a:r>
          </a:p>
          <a:p>
            <a:pPr marL="342900" lvl="1" indent="-342900">
              <a:spcBef>
                <a:spcPct val="0"/>
              </a:spcBef>
              <a:spcAft>
                <a:spcPts val="500"/>
              </a:spcAft>
            </a:pPr>
            <a:r>
              <a:rPr lang="en-US" sz="1800" kern="0" dirty="0">
                <a:solidFill>
                  <a:srgbClr val="000000"/>
                </a:solidFill>
              </a:rPr>
              <a:t>60 PSUs drawn, 54 PSUs resampled (16/30 in Lao </a:t>
            </a:r>
            <a:r>
              <a:rPr lang="en-US" sz="1800" kern="0" dirty="0" err="1">
                <a:solidFill>
                  <a:srgbClr val="000000"/>
                </a:solidFill>
              </a:rPr>
              <a:t>Ngam</a:t>
            </a:r>
            <a:r>
              <a:rPr lang="en-US" sz="1800" kern="0" dirty="0">
                <a:solidFill>
                  <a:srgbClr val="000000"/>
                </a:solidFill>
              </a:rPr>
              <a:t> / Ta Oy, Salavan)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Description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Village Selection (Laos, Thailand)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A8F633-04C4-4A11-9FB7-24CBC29A6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82937"/>
            <a:ext cx="7772400" cy="1476502"/>
          </a:xfrm>
          <a:prstGeom prst="rect">
            <a:avLst/>
          </a:prstGeom>
          <a:ln w="28575">
            <a:solidFill>
              <a:srgbClr val="002147"/>
            </a:solidFill>
          </a:ln>
        </p:spPr>
      </p:pic>
    </p:spTree>
    <p:extLst>
      <p:ext uri="{BB962C8B-B14F-4D97-AF65-F5344CB8AC3E}">
        <p14:creationId xmlns:p14="http://schemas.microsoft.com/office/powerpoint/2010/main" val="23910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GB" sz="1800" kern="0" dirty="0">
                <a:solidFill>
                  <a:srgbClr val="000000"/>
                </a:solidFill>
              </a:rPr>
              <a:t>High-resolution aerial maps of selected villages were extracted to build village-level sampling frames.</a:t>
            </a:r>
          </a:p>
          <a:p>
            <a:pPr marL="0" lvl="1" indent="0">
              <a:spcBef>
                <a:spcPct val="0"/>
              </a:spcBef>
              <a:buNone/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High-resolution village maps on Google Maps or Bing Maps</a:t>
            </a:r>
          </a:p>
          <a:p>
            <a:pPr marL="342900" lvl="1" indent="-342900">
              <a:spcBef>
                <a:spcPct val="0"/>
              </a:spcBef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Screen-cap highest-resolution maps (up to 1:670), 1km catchment</a:t>
            </a:r>
          </a:p>
          <a:p>
            <a:pPr marL="342900" lvl="1" indent="-342900">
              <a:spcBef>
                <a:spcPct val="0"/>
              </a:spcBef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Paste screenshots into Microsoft PowerPoint </a:t>
            </a:r>
          </a:p>
          <a:p>
            <a:pPr marL="342900" lvl="1" indent="-342900">
              <a:spcBef>
                <a:spcPct val="0"/>
              </a:spcBef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Assemble complete high-resolution area map (5-50 individual maps)</a:t>
            </a:r>
          </a:p>
          <a:p>
            <a:pPr marL="342900" lvl="1" indent="-342900">
              <a:spcBef>
                <a:spcPct val="0"/>
              </a:spcBef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Village maps contained total of 37,000 houses (up to 1,500 per village, 380 on average)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Description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Household Selection</a:t>
            </a:r>
          </a:p>
        </p:txBody>
      </p:sp>
    </p:spTree>
    <p:extLst>
      <p:ext uri="{BB962C8B-B14F-4D97-AF65-F5344CB8AC3E}">
        <p14:creationId xmlns:p14="http://schemas.microsoft.com/office/powerpoint/2010/main" val="287699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Description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Google Inc. (2014), 2014 map data from Google, </a:t>
            </a:r>
            <a:r>
              <a:rPr lang="en-GB" dirty="0" err="1">
                <a:solidFill>
                  <a:srgbClr val="000000"/>
                </a:solidFill>
              </a:rPr>
              <a:t>DigitalGlobe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Household Selection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674308-94E7-478C-9A0A-A42B5C5D3E08}"/>
              </a:ext>
            </a:extLst>
          </p:cNvPr>
          <p:cNvGrpSpPr/>
          <p:nvPr/>
        </p:nvGrpSpPr>
        <p:grpSpPr>
          <a:xfrm>
            <a:off x="611560" y="1369516"/>
            <a:ext cx="8106668" cy="4231357"/>
            <a:chOff x="251520" y="1340768"/>
            <a:chExt cx="8106668" cy="42313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79B7E9-6AD5-4D1A-BD9B-FB9475AAD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1340768"/>
              <a:ext cx="4752528" cy="3280506"/>
            </a:xfrm>
            <a:prstGeom prst="rect">
              <a:avLst/>
            </a:prstGeom>
            <a:ln w="28575">
              <a:solidFill>
                <a:srgbClr val="002147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62D2B1-CCF1-4674-B913-BC6BC857CC02}"/>
                </a:ext>
              </a:extLst>
            </p:cNvPr>
            <p:cNvSpPr/>
            <p:nvPr/>
          </p:nvSpPr>
          <p:spPr bwMode="auto">
            <a:xfrm>
              <a:off x="3851920" y="1902194"/>
              <a:ext cx="936104" cy="606734"/>
            </a:xfrm>
            <a:prstGeom prst="rect">
              <a:avLst/>
            </a:prstGeom>
            <a:solidFill>
              <a:srgbClr val="C5D2E0">
                <a:alpha val="38039"/>
              </a:srgbClr>
            </a:solidFill>
            <a:ln w="28575" cap="flat" cmpd="sng" algn="ctr">
              <a:solidFill>
                <a:srgbClr val="0021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D34FDC-EB6E-4F82-9721-C50716274BE3}"/>
                </a:ext>
              </a:extLst>
            </p:cNvPr>
            <p:cNvCxnSpPr/>
            <p:nvPr/>
          </p:nvCxnSpPr>
          <p:spPr bwMode="auto">
            <a:xfrm>
              <a:off x="3851920" y="2508928"/>
              <a:ext cx="629593" cy="306319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1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DA2A5D-525D-485C-898B-020F523C8FAC}"/>
                </a:ext>
              </a:extLst>
            </p:cNvPr>
            <p:cNvCxnSpPr/>
            <p:nvPr/>
          </p:nvCxnSpPr>
          <p:spPr bwMode="auto">
            <a:xfrm>
              <a:off x="4788024" y="2508928"/>
              <a:ext cx="3565885" cy="3057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1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61C301-FA7F-4D07-B7D6-EF6E4C37CBCA}"/>
                </a:ext>
              </a:extLst>
            </p:cNvPr>
            <p:cNvCxnSpPr/>
            <p:nvPr/>
          </p:nvCxnSpPr>
          <p:spPr bwMode="auto">
            <a:xfrm>
              <a:off x="4788024" y="1902194"/>
              <a:ext cx="3570164" cy="11600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1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1727E7-3B34-4D51-980C-CD79596BD4D9}"/>
                </a:ext>
              </a:extLst>
            </p:cNvPr>
            <p:cNvCxnSpPr/>
            <p:nvPr/>
          </p:nvCxnSpPr>
          <p:spPr bwMode="auto">
            <a:xfrm>
              <a:off x="3859076" y="1902194"/>
              <a:ext cx="622437" cy="11600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1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72954D4-F970-410E-94B6-B92E278A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9992" y="3065591"/>
              <a:ext cx="3853917" cy="2500922"/>
            </a:xfrm>
            <a:prstGeom prst="rect">
              <a:avLst/>
            </a:prstGeom>
            <a:ln w="28575">
              <a:solidFill>
                <a:srgbClr val="002147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9951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1800" dirty="0"/>
              <a:t>Village-level sampling frames were built through complete enumeration of identifiable housing structures.</a:t>
            </a:r>
          </a:p>
          <a:p>
            <a:pPr marL="0" lvl="1" indent="0">
              <a:spcBef>
                <a:spcPct val="0"/>
              </a:spcBef>
              <a:buNone/>
            </a:pPr>
            <a:endParaRPr lang="en-US" sz="1800" dirty="0"/>
          </a:p>
          <a:p>
            <a:pPr marL="342900" lvl="1" indent="-342900">
              <a:spcBef>
                <a:spcPct val="0"/>
              </a:spcBef>
            </a:pPr>
            <a:r>
              <a:rPr lang="en-GB" sz="1800" dirty="0"/>
              <a:t>Homogeneous housing conditions, absence of apartment buildings</a:t>
            </a:r>
          </a:p>
          <a:p>
            <a:pPr marL="342900" lvl="1" indent="-342900">
              <a:spcBef>
                <a:spcPct val="0"/>
              </a:spcBef>
            </a:pPr>
            <a:endParaRPr lang="en-GB" sz="1800" dirty="0"/>
          </a:p>
          <a:p>
            <a:pPr marL="342900" lvl="1" indent="-342900">
              <a:spcBef>
                <a:spcPct val="0"/>
              </a:spcBef>
            </a:pPr>
            <a:r>
              <a:rPr lang="en-GB" sz="1800" dirty="0"/>
              <a:t>Segment village maps to ensure spatial representativeness</a:t>
            </a:r>
          </a:p>
          <a:p>
            <a:pPr marL="342900" lvl="1" indent="-342900">
              <a:spcBef>
                <a:spcPct val="0"/>
              </a:spcBef>
            </a:pPr>
            <a:endParaRPr lang="en-GB" sz="1800" dirty="0"/>
          </a:p>
          <a:p>
            <a:pPr marL="342900" lvl="1" indent="-342900">
              <a:spcBef>
                <a:spcPct val="0"/>
              </a:spcBef>
            </a:pPr>
            <a:r>
              <a:rPr lang="en-US" sz="1800" dirty="0"/>
              <a:t>Number housing structures consecutively in PowerPoint </a:t>
            </a:r>
          </a:p>
          <a:p>
            <a:pPr marL="342900" lvl="1" indent="-342900">
              <a:spcBef>
                <a:spcPct val="0"/>
              </a:spcBef>
            </a:pPr>
            <a:endParaRPr lang="en-US" sz="1800" dirty="0"/>
          </a:p>
          <a:p>
            <a:pPr marL="342900" lvl="1" indent="-342900">
              <a:spcBef>
                <a:spcPct val="0"/>
              </a:spcBef>
            </a:pPr>
            <a:r>
              <a:rPr lang="en-US" sz="1800" dirty="0"/>
              <a:t>Assign placeholders for unidentified structures</a:t>
            </a:r>
          </a:p>
          <a:p>
            <a:pPr marL="342900" lvl="1" indent="-342900">
              <a:spcBef>
                <a:spcPct val="0"/>
              </a:spcBef>
            </a:pPr>
            <a:endParaRPr lang="en-US" sz="1800" dirty="0"/>
          </a:p>
          <a:p>
            <a:pPr marL="342900" lvl="1" indent="-342900">
              <a:spcBef>
                <a:spcPct val="0"/>
              </a:spcBef>
            </a:pPr>
            <a:r>
              <a:rPr lang="en-US" sz="1800" dirty="0"/>
              <a:t>Interval-sample (optionally plus replacement households) based on number of structures per segment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Description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15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Household Selection</a:t>
            </a:r>
          </a:p>
        </p:txBody>
      </p:sp>
    </p:spTree>
    <p:extLst>
      <p:ext uri="{BB962C8B-B14F-4D97-AF65-F5344CB8AC3E}">
        <p14:creationId xmlns:p14="http://schemas.microsoft.com/office/powerpoint/2010/main" val="195128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GB" sz="1800" kern="0" dirty="0">
                <a:solidFill>
                  <a:srgbClr val="000000"/>
                </a:solidFill>
              </a:rPr>
              <a:t>Not only sample selection but also implementation logistics benefitted from digital aides.</a:t>
            </a:r>
          </a:p>
          <a:p>
            <a:pPr marL="0" lvl="1" indent="0">
              <a:spcBef>
                <a:spcPct val="0"/>
              </a:spcBef>
              <a:buNone/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Satellite maps facilitated upfront planning</a:t>
            </a:r>
          </a:p>
          <a:p>
            <a:pPr marL="620713" lvl="2" indent="-342900">
              <a:spcBef>
                <a:spcPts val="600"/>
              </a:spcBef>
            </a:pPr>
            <a:r>
              <a:rPr lang="en-GB" b="0" kern="0" dirty="0">
                <a:solidFill>
                  <a:srgbClr val="000000"/>
                </a:solidFill>
              </a:rPr>
              <a:t>Village approach via chartered unchartered roads using Bing/Here Maps </a:t>
            </a:r>
          </a:p>
          <a:p>
            <a:pPr marL="620713" lvl="2" indent="-342900">
              <a:spcBef>
                <a:spcPts val="600"/>
              </a:spcBef>
            </a:pPr>
            <a:r>
              <a:rPr lang="en-GB" b="0" kern="0" dirty="0">
                <a:solidFill>
                  <a:srgbClr val="000000"/>
                </a:solidFill>
              </a:rPr>
              <a:t>Plan deployment/drop-off and pick-up</a:t>
            </a:r>
          </a:p>
          <a:p>
            <a:pPr marL="620713" lvl="2" indent="-342900">
              <a:spcBef>
                <a:spcPts val="600"/>
              </a:spcBef>
            </a:pPr>
            <a:r>
              <a:rPr lang="en-GB" b="0" kern="0" dirty="0">
                <a:solidFill>
                  <a:srgbClr val="000000"/>
                </a:solidFill>
              </a:rPr>
              <a:t>Assign investigators according to fitness in difficult terrain</a:t>
            </a:r>
          </a:p>
          <a:p>
            <a:pPr marL="620713" lvl="2" indent="-342900">
              <a:spcBef>
                <a:spcPts val="600"/>
              </a:spcBef>
            </a:pPr>
            <a:endParaRPr lang="en-GB" b="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60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Village maps to facilitate field investigator work</a:t>
            </a:r>
          </a:p>
          <a:p>
            <a:pPr marL="620713" lvl="2" indent="-342900">
              <a:spcBef>
                <a:spcPts val="600"/>
              </a:spcBef>
            </a:pPr>
            <a:r>
              <a:rPr lang="en-GB" b="0" kern="0" dirty="0">
                <a:solidFill>
                  <a:srgbClr val="000000"/>
                </a:solidFill>
              </a:rPr>
              <a:t>Facilitate household location for fieldworkers</a:t>
            </a:r>
          </a:p>
          <a:p>
            <a:pPr marL="620713" lvl="2" indent="-342900">
              <a:spcBef>
                <a:spcPts val="600"/>
              </a:spcBef>
            </a:pPr>
            <a:r>
              <a:rPr lang="en-GB" b="0" kern="0" dirty="0">
                <a:solidFill>
                  <a:srgbClr val="000000"/>
                </a:solidFill>
              </a:rPr>
              <a:t>Field investigators to record GPS coordinates using dongles or tablets</a:t>
            </a:r>
          </a:p>
          <a:p>
            <a:pPr marL="620713" lvl="2" indent="-342900">
              <a:spcBef>
                <a:spcPts val="600"/>
              </a:spcBef>
            </a:pPr>
            <a:r>
              <a:rPr lang="en-GB" b="0" kern="0" dirty="0">
                <a:solidFill>
                  <a:srgbClr val="000000"/>
                </a:solidFill>
              </a:rPr>
              <a:t>Supervisors using geo-coordinates to verify correct households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Description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16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Implementation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213751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172" y="-60959"/>
            <a:ext cx="9329195" cy="623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500"/>
              </a:lnSpc>
            </a:pPr>
            <a:r>
              <a:rPr lang="en-GB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ts val="3500"/>
              </a:lnSpc>
              <a:buSzTx/>
              <a:buFontTx/>
            </a:pP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lang="en-US"/>
              <a:t>3 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dirty="0"/>
              <a:t>Slide </a:t>
            </a:r>
            <a:fld id="{5565B0EE-4F83-4084-AFD9-78B85BF886FD}" type="slidenum">
              <a:rPr smtClean="0"/>
              <a:pPr>
                <a:lnSpc>
                  <a:spcPts val="1200"/>
                </a:lnSpc>
              </a:pPr>
              <a:t>17</a:t>
            </a:fld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89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GB" sz="1800" kern="0" dirty="0">
                <a:solidFill>
                  <a:srgbClr val="000000"/>
                </a:solidFill>
              </a:rPr>
              <a:t>Digital aides enabled low-cost sampling and streamlined logistics.</a:t>
            </a:r>
          </a:p>
          <a:p>
            <a:pPr marL="0" lvl="1" indent="0">
              <a:spcBef>
                <a:spcPct val="0"/>
              </a:spcBef>
              <a:buNone/>
            </a:pPr>
            <a:endParaRPr lang="en-GB" sz="180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spcAft>
                <a:spcPts val="400"/>
              </a:spcAft>
              <a:buNone/>
            </a:pPr>
            <a:r>
              <a:rPr lang="en-GB" sz="1800" u="sng" kern="0" dirty="0">
                <a:solidFill>
                  <a:srgbClr val="000000"/>
                </a:solidFill>
              </a:rPr>
              <a:t>PhD Research Scenario (16 villages, 400 households, mountainous areas)</a:t>
            </a:r>
          </a:p>
          <a:p>
            <a:pPr marL="285750" lvl="1" indent="-285750">
              <a:spcBef>
                <a:spcPct val="0"/>
              </a:spcBef>
              <a:spcAft>
                <a:spcPts val="40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Savings (“realistic” scenario):</a:t>
            </a:r>
          </a:p>
          <a:p>
            <a:pPr marL="563563" lvl="2" indent="-285750">
              <a:spcBef>
                <a:spcPct val="0"/>
              </a:spcBef>
              <a:spcAft>
                <a:spcPts val="400"/>
              </a:spcAft>
            </a:pPr>
            <a:r>
              <a:rPr lang="en-GB" sz="1800" b="0" kern="0" dirty="0">
                <a:solidFill>
                  <a:srgbClr val="000000"/>
                </a:solidFill>
              </a:rPr>
              <a:t>Reduced travel, investigator work, insurance, researcher allowance</a:t>
            </a:r>
          </a:p>
          <a:p>
            <a:pPr marL="563563" lvl="2" indent="-285750">
              <a:spcBef>
                <a:spcPct val="0"/>
              </a:spcBef>
              <a:spcAft>
                <a:spcPts val="400"/>
              </a:spcAft>
            </a:pPr>
            <a:r>
              <a:rPr lang="en-GB" sz="1800" b="0" kern="0" dirty="0">
                <a:solidFill>
                  <a:srgbClr val="000000"/>
                </a:solidFill>
              </a:rPr>
              <a:t>Saved 25% of main survey time, 80 labour days</a:t>
            </a:r>
          </a:p>
          <a:p>
            <a:pPr marL="563563" lvl="2" indent="-285750">
              <a:spcBef>
                <a:spcPct val="0"/>
              </a:spcBef>
              <a:spcAft>
                <a:spcPts val="40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Total savings: </a:t>
            </a:r>
            <a:r>
              <a:rPr lang="en-US" sz="1800" kern="0" dirty="0">
                <a:solidFill>
                  <a:srgbClr val="000000"/>
                </a:solidFill>
              </a:rPr>
              <a:t>£4,300</a:t>
            </a:r>
            <a:endParaRPr lang="en-GB" sz="1800" kern="0" dirty="0">
              <a:solidFill>
                <a:srgbClr val="000000"/>
              </a:solidFill>
            </a:endParaRPr>
          </a:p>
          <a:p>
            <a:pPr marL="285750" lvl="1" indent="-285750">
              <a:spcBef>
                <a:spcPct val="0"/>
              </a:spcBef>
              <a:spcAft>
                <a:spcPts val="400"/>
              </a:spcAft>
            </a:pPr>
            <a:endParaRPr lang="en-GB" sz="1800" kern="0" dirty="0">
              <a:solidFill>
                <a:srgbClr val="000000"/>
              </a:solidFill>
            </a:endParaRPr>
          </a:p>
          <a:p>
            <a:pPr marL="285750" lvl="1" indent="-285750">
              <a:spcBef>
                <a:spcPct val="0"/>
              </a:spcBef>
              <a:spcAft>
                <a:spcPts val="40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Expenses</a:t>
            </a:r>
          </a:p>
          <a:p>
            <a:pPr marL="563563" lvl="2" indent="-285750">
              <a:spcBef>
                <a:spcPct val="0"/>
              </a:spcBef>
              <a:spcAft>
                <a:spcPts val="400"/>
              </a:spcAft>
            </a:pPr>
            <a:r>
              <a:rPr lang="en-GB" sz="1800" b="0" kern="0" dirty="0">
                <a:solidFill>
                  <a:srgbClr val="000000"/>
                </a:solidFill>
              </a:rPr>
              <a:t>Actual: Smartphone, printing, network charges</a:t>
            </a:r>
          </a:p>
          <a:p>
            <a:pPr marL="563563" lvl="2" indent="-285750">
              <a:spcBef>
                <a:spcPct val="0"/>
              </a:spcBef>
              <a:spcAft>
                <a:spcPts val="400"/>
              </a:spcAft>
            </a:pPr>
            <a:r>
              <a:rPr lang="en-GB" sz="1800" b="0" kern="0" dirty="0">
                <a:solidFill>
                  <a:srgbClr val="000000"/>
                </a:solidFill>
              </a:rPr>
              <a:t>Optional: Touchscreen laptop, labour, GPS units, tablets for data collection</a:t>
            </a:r>
          </a:p>
          <a:p>
            <a:pPr marL="563563" lvl="2" indent="-285750">
              <a:spcBef>
                <a:spcPct val="0"/>
              </a:spcBef>
              <a:spcAft>
                <a:spcPts val="40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Total expenditures: £170 to £2,000</a:t>
            </a:r>
          </a:p>
          <a:p>
            <a:pPr marL="285750" lvl="1" indent="-285750">
              <a:spcBef>
                <a:spcPct val="0"/>
              </a:spcBef>
              <a:spcAft>
                <a:spcPts val="400"/>
              </a:spcAft>
            </a:pPr>
            <a:endParaRPr lang="en-GB" sz="1800" kern="0" dirty="0">
              <a:solidFill>
                <a:srgbClr val="000000"/>
              </a:solidFill>
            </a:endParaRPr>
          </a:p>
          <a:p>
            <a:pPr marL="285750" lvl="1" indent="-285750">
              <a:spcBef>
                <a:spcPct val="0"/>
              </a:spcBef>
              <a:spcAft>
                <a:spcPts val="40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Bottom line: Savings of £2,300 to £4,100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18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Benefits: Financial</a:t>
            </a:r>
          </a:p>
        </p:txBody>
      </p:sp>
    </p:spTree>
    <p:extLst>
      <p:ext uri="{BB962C8B-B14F-4D97-AF65-F5344CB8AC3E}">
        <p14:creationId xmlns:p14="http://schemas.microsoft.com/office/powerpoint/2010/main" val="307233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GB" sz="1800" dirty="0"/>
              <a:t>ICT-aided sampling and implementation can also improve survey quality</a:t>
            </a:r>
            <a:r>
              <a:rPr lang="en-US" sz="1800" dirty="0"/>
              <a:t>.</a:t>
            </a:r>
          </a:p>
          <a:p>
            <a:pPr marL="0" lvl="1" indent="0">
              <a:spcBef>
                <a:spcPct val="0"/>
              </a:spcBef>
              <a:buNone/>
            </a:pPr>
            <a:endParaRPr lang="en-US" sz="1800" dirty="0"/>
          </a:p>
          <a:p>
            <a:pPr marL="0" lvl="1" indent="0">
              <a:spcBef>
                <a:spcPct val="0"/>
              </a:spcBef>
              <a:buNone/>
            </a:pPr>
            <a:endParaRPr lang="en-US" sz="1800" dirty="0"/>
          </a:p>
          <a:p>
            <a:pPr marL="342900" lvl="1" indent="-342900">
              <a:spcBef>
                <a:spcPct val="0"/>
              </a:spcBef>
            </a:pPr>
            <a:r>
              <a:rPr lang="en-GB" sz="1800" dirty="0"/>
              <a:t>Complete listing, even for spatially marginalised households</a:t>
            </a:r>
          </a:p>
          <a:p>
            <a:pPr marL="342900" lvl="1" indent="-342900">
              <a:spcBef>
                <a:spcPct val="0"/>
              </a:spcBef>
            </a:pPr>
            <a:endParaRPr lang="en-GB" sz="1800" dirty="0"/>
          </a:p>
          <a:p>
            <a:pPr marL="342900" lvl="1" indent="-342900">
              <a:spcBef>
                <a:spcPct val="0"/>
              </a:spcBef>
            </a:pPr>
            <a:endParaRPr lang="en-GB" sz="1800" dirty="0"/>
          </a:p>
          <a:p>
            <a:pPr marL="342900" lvl="1" indent="-342900">
              <a:spcBef>
                <a:spcPct val="0"/>
              </a:spcBef>
            </a:pPr>
            <a:r>
              <a:rPr lang="en-US" sz="1800" dirty="0"/>
              <a:t>Spatial representativeness (superimposed grids)</a:t>
            </a:r>
          </a:p>
          <a:p>
            <a:pPr marL="342900" lvl="1" indent="-342900">
              <a:spcBef>
                <a:spcPct val="0"/>
              </a:spcBef>
            </a:pPr>
            <a:endParaRPr lang="en-US" sz="1800" dirty="0"/>
          </a:p>
          <a:p>
            <a:pPr marL="342900" lvl="1" indent="-342900">
              <a:spcBef>
                <a:spcPct val="0"/>
              </a:spcBef>
            </a:pPr>
            <a:endParaRPr lang="en-US" sz="1800" dirty="0"/>
          </a:p>
          <a:p>
            <a:pPr marL="342900" lvl="1" indent="-342900">
              <a:spcBef>
                <a:spcPct val="0"/>
              </a:spcBef>
            </a:pPr>
            <a:r>
              <a:rPr lang="en-US" sz="1800" dirty="0"/>
              <a:t>Less clustering, thereby improving effective sample size</a:t>
            </a:r>
          </a:p>
          <a:p>
            <a:pPr marL="342900" lvl="1" indent="-342900">
              <a:spcBef>
                <a:spcPct val="0"/>
              </a:spcBef>
            </a:pPr>
            <a:endParaRPr lang="en-US" sz="1800" dirty="0"/>
          </a:p>
          <a:p>
            <a:pPr marL="342900" lvl="1" indent="-342900">
              <a:spcBef>
                <a:spcPct val="0"/>
              </a:spcBef>
            </a:pPr>
            <a:endParaRPr lang="en-US" sz="1800" dirty="0"/>
          </a:p>
          <a:p>
            <a:pPr marL="342900" lvl="1" indent="-342900">
              <a:spcBef>
                <a:spcPct val="0"/>
              </a:spcBef>
            </a:pPr>
            <a:r>
              <a:rPr lang="en-US" sz="1800" dirty="0"/>
              <a:t>Stronger adherence to pre-selected households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19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Benefits: Methodological</a:t>
            </a:r>
          </a:p>
        </p:txBody>
      </p:sp>
    </p:spTree>
    <p:extLst>
      <p:ext uri="{BB962C8B-B14F-4D97-AF65-F5344CB8AC3E}">
        <p14:creationId xmlns:p14="http://schemas.microsoft.com/office/powerpoint/2010/main" val="381101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321" y="-180570"/>
            <a:ext cx="9375494" cy="634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500"/>
              </a:lnSpc>
            </a:pPr>
            <a:r>
              <a:rPr lang="en-GB" dirty="0">
                <a:solidFill>
                  <a:schemeClr val="bg1"/>
                </a:solidFill>
              </a:rPr>
              <a:t>Approaches to Survey Sampling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ts val="3500"/>
              </a:lnSpc>
              <a:buSzTx/>
              <a:buFontTx/>
            </a:pP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lang="en-US"/>
              <a:t>3 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dirty="0"/>
              <a:t>Slide </a:t>
            </a:r>
            <a:fld id="{5565B0EE-4F83-4084-AFD9-78B85BF886FD}" type="slidenum">
              <a:rPr smtClean="0"/>
              <a:pPr>
                <a:lnSpc>
                  <a:spcPts val="1200"/>
                </a:lnSpc>
              </a:pPr>
              <a:t>2</a:t>
            </a:fld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10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GB" sz="1800" dirty="0"/>
              <a:t>In the absence of spatial autocorrelation, spatial stratification / segmentation is at least as accurate as simple random sampling.</a:t>
            </a:r>
            <a:endParaRPr lang="en-US" sz="1800" dirty="0"/>
          </a:p>
          <a:p>
            <a:pPr marL="0" lvl="1" indent="0">
              <a:spcBef>
                <a:spcPct val="0"/>
              </a:spcBef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20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Delmelle</a:t>
            </a:r>
            <a:r>
              <a:rPr lang="en-GB" dirty="0">
                <a:solidFill>
                  <a:srgbClr val="000000"/>
                </a:solidFill>
              </a:rPr>
              <a:t> (2009: 186-189)</a:t>
            </a:r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Benefits: Methodological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83A9F-B715-4B50-B886-2D87CAA891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489350"/>
            <a:ext cx="3414020" cy="2702936"/>
          </a:xfrm>
          <a:prstGeom prst="rect">
            <a:avLst/>
          </a:prstGeom>
          <a:ln w="28575">
            <a:solidFill>
              <a:srgbClr val="002147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DB3155-F39C-4025-B9EA-12CF01C62A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513" y="2489350"/>
            <a:ext cx="3453006" cy="2702936"/>
          </a:xfrm>
          <a:prstGeom prst="rect">
            <a:avLst/>
          </a:prstGeom>
          <a:ln w="28575">
            <a:solidFill>
              <a:srgbClr val="002147"/>
            </a:solidFill>
          </a:ln>
        </p:spPr>
      </p:pic>
    </p:spTree>
    <p:extLst>
      <p:ext uri="{BB962C8B-B14F-4D97-AF65-F5344CB8AC3E}">
        <p14:creationId xmlns:p14="http://schemas.microsoft.com/office/powerpoint/2010/main" val="83313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GB" sz="1800" kern="0" dirty="0">
                <a:solidFill>
                  <a:srgbClr val="000000"/>
                </a:solidFill>
              </a:rPr>
              <a:t>Researchers need to meet specific conditions to realise these benefits.</a:t>
            </a:r>
            <a:endParaRPr lang="en-US" sz="180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endParaRPr lang="en-US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Locational requirements</a:t>
            </a:r>
          </a:p>
          <a:p>
            <a:pPr marL="620713" lvl="2" indent="-342900">
              <a:spcBef>
                <a:spcPct val="0"/>
              </a:spcBef>
            </a:pPr>
            <a:r>
              <a:rPr lang="en-GB" b="0" kern="0" dirty="0">
                <a:solidFill>
                  <a:srgbClr val="000000"/>
                </a:solidFill>
              </a:rPr>
              <a:t>Local knowledge of field sites</a:t>
            </a:r>
          </a:p>
          <a:p>
            <a:pPr marL="620713" lvl="2" indent="-342900">
              <a:spcBef>
                <a:spcPct val="0"/>
              </a:spcBef>
            </a:pPr>
            <a:r>
              <a:rPr lang="en-GB" b="0" kern="0" dirty="0">
                <a:solidFill>
                  <a:srgbClr val="000000"/>
                </a:solidFill>
              </a:rPr>
              <a:t>Up-to-date, high resolution imagery</a:t>
            </a:r>
          </a:p>
          <a:p>
            <a:pPr marL="620713" lvl="2" indent="-342900">
              <a:spcBef>
                <a:spcPct val="0"/>
              </a:spcBef>
            </a:pPr>
            <a:r>
              <a:rPr lang="en-GB" b="0" kern="0" dirty="0">
                <a:solidFill>
                  <a:srgbClr val="000000"/>
                </a:solidFill>
              </a:rPr>
              <a:t>Identifiable, consistent, stable living conditions</a:t>
            </a:r>
          </a:p>
          <a:p>
            <a:pPr marL="620713" lvl="2" indent="-342900">
              <a:spcBef>
                <a:spcPct val="0"/>
              </a:spcBef>
            </a:pPr>
            <a:r>
              <a:rPr lang="en-GB" b="0" kern="0" dirty="0">
                <a:solidFill>
                  <a:srgbClr val="000000"/>
                </a:solidFill>
              </a:rPr>
              <a:t>Economic viability</a:t>
            </a:r>
          </a:p>
          <a:p>
            <a:pPr marL="620713" lvl="2" indent="-342900">
              <a:spcBef>
                <a:spcPct val="0"/>
              </a:spcBef>
            </a:pPr>
            <a:endParaRPr lang="en-GB" sz="1100" b="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US" sz="1800" kern="0" dirty="0">
                <a:solidFill>
                  <a:srgbClr val="000000"/>
                </a:solidFill>
              </a:rPr>
              <a:t>Technical requirements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Off-the-shelf ICT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2G connectivity (not needed for GPS signals)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Optional: Lowest-cost GPS units, compasses, tablets</a:t>
            </a:r>
          </a:p>
          <a:p>
            <a:pPr marL="620713" lvl="2" indent="-342900">
              <a:spcBef>
                <a:spcPct val="0"/>
              </a:spcBef>
            </a:pPr>
            <a:endParaRPr lang="en-US" sz="1100" b="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US" sz="1800" kern="0" dirty="0">
                <a:solidFill>
                  <a:srgbClr val="000000"/>
                </a:solidFill>
              </a:rPr>
              <a:t>Logistical requirements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Training on map reading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Detailed team instructions prior to village visit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Information from local leaders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21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41606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GB" sz="1800" kern="0" dirty="0">
                <a:solidFill>
                  <a:srgbClr val="000000"/>
                </a:solidFill>
              </a:rPr>
              <a:t>Reliance on technical aides can have methodological implications.</a:t>
            </a:r>
            <a:endParaRPr lang="en-US" sz="180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endParaRPr lang="en-US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Village selection</a:t>
            </a:r>
          </a:p>
          <a:p>
            <a:pPr marL="620713" lvl="2" indent="-342900">
              <a:spcBef>
                <a:spcPct val="0"/>
              </a:spcBef>
            </a:pPr>
            <a:r>
              <a:rPr lang="en-GB" b="0" kern="0" dirty="0">
                <a:solidFill>
                  <a:srgbClr val="000000"/>
                </a:solidFill>
              </a:rPr>
              <a:t>Use of official but incomplete village registers can curtail sampling frame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Insensitivity of population size can produce bias towards smaller villages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Sensitivity towards population size can explode survey costs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Villages outside of selected district need separate permission for access</a:t>
            </a:r>
          </a:p>
          <a:p>
            <a:pPr marL="620713" lvl="2" indent="-342900">
              <a:spcBef>
                <a:spcPct val="0"/>
              </a:spcBef>
            </a:pPr>
            <a:endParaRPr lang="en-US" sz="1100" kern="0" dirty="0">
              <a:solidFill>
                <a:srgbClr val="000000"/>
              </a:solidFill>
            </a:endParaRPr>
          </a:p>
          <a:p>
            <a:pPr marL="620713" lvl="2" indent="-342900">
              <a:spcBef>
                <a:spcPct val="0"/>
              </a:spcBef>
            </a:pPr>
            <a:r>
              <a:rPr lang="en-US" kern="0" dirty="0">
                <a:solidFill>
                  <a:srgbClr val="000000"/>
                </a:solidFill>
              </a:rPr>
              <a:t>Remedies: </a:t>
            </a:r>
            <a:r>
              <a:rPr lang="en-US" b="0" kern="0" dirty="0">
                <a:solidFill>
                  <a:srgbClr val="000000"/>
                </a:solidFill>
              </a:rPr>
              <a:t>Visual inspection of maps, expand catchment areas, ex-post weighting, replacement village list (readily sampled)</a:t>
            </a:r>
          </a:p>
          <a:p>
            <a:pPr marL="342900" lvl="1" indent="-342900">
              <a:spcBef>
                <a:spcPct val="0"/>
              </a:spcBef>
            </a:pPr>
            <a:endParaRPr lang="en-US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US" sz="1800" kern="0" dirty="0">
                <a:solidFill>
                  <a:srgbClr val="000000"/>
                </a:solidFill>
              </a:rPr>
              <a:t>Household selection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Hit rates between 50% and 94%, average of 79% are residential buildings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Abandoned and shared housing units can influence sampling interval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Manual household listing can create trust that is forgone in ICT-aided sampling</a:t>
            </a:r>
            <a:br>
              <a:rPr lang="en-US" b="0" kern="0" dirty="0">
                <a:solidFill>
                  <a:srgbClr val="000000"/>
                </a:solidFill>
              </a:rPr>
            </a:br>
            <a:r>
              <a:rPr lang="en-US" b="0" kern="0" dirty="0">
                <a:solidFill>
                  <a:srgbClr val="000000"/>
                </a:solidFill>
              </a:rPr>
              <a:t>(total of 61 refusals or up to 4 per village)</a:t>
            </a:r>
          </a:p>
          <a:p>
            <a:pPr marL="620713" lvl="2" indent="-342900">
              <a:spcBef>
                <a:spcPct val="0"/>
              </a:spcBef>
            </a:pPr>
            <a:endParaRPr lang="en-US" sz="1100" b="0" kern="0" dirty="0">
              <a:solidFill>
                <a:srgbClr val="000000"/>
              </a:solidFill>
            </a:endParaRPr>
          </a:p>
          <a:p>
            <a:pPr marL="620713" lvl="2" indent="-342900">
              <a:spcBef>
                <a:spcPct val="0"/>
              </a:spcBef>
            </a:pPr>
            <a:r>
              <a:rPr lang="en-US" kern="0" dirty="0">
                <a:solidFill>
                  <a:srgbClr val="000000"/>
                </a:solidFill>
              </a:rPr>
              <a:t>Remedies: </a:t>
            </a:r>
            <a:r>
              <a:rPr lang="en-US" b="0" kern="0" dirty="0">
                <a:solidFill>
                  <a:srgbClr val="000000"/>
                </a:solidFill>
              </a:rPr>
              <a:t>on-the-spot updates of village maps, revisits, drone reconnaissance</a:t>
            </a:r>
            <a:endParaRPr lang="en-US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22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3818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023" y="0"/>
            <a:ext cx="9306046" cy="6174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500"/>
              </a:lnSpc>
            </a:pPr>
            <a:r>
              <a:rPr lang="en-GB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ts val="3500"/>
              </a:lnSpc>
              <a:buSzTx/>
              <a:buFontTx/>
            </a:pP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lang="en-US"/>
              <a:t>3 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dirty="0"/>
              <a:t>Slide </a:t>
            </a:r>
            <a:fld id="{5565B0EE-4F83-4084-AFD9-78B85BF886FD}" type="slidenum">
              <a:rPr smtClean="0"/>
              <a:pPr>
                <a:lnSpc>
                  <a:spcPts val="1200"/>
                </a:lnSpc>
              </a:pPr>
              <a:t>23</a:t>
            </a:fld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81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Useful approach in contexts that have</a:t>
            </a:r>
          </a:p>
          <a:p>
            <a:pPr marL="620713" lvl="2" indent="-342900">
              <a:spcBef>
                <a:spcPct val="0"/>
              </a:spcBef>
            </a:pPr>
            <a:r>
              <a:rPr lang="en-GB" sz="1800" b="0" kern="0" dirty="0">
                <a:solidFill>
                  <a:srgbClr val="000000"/>
                </a:solidFill>
              </a:rPr>
              <a:t>Lack of administrative data for sampling frame</a:t>
            </a:r>
          </a:p>
          <a:p>
            <a:pPr marL="620713" lvl="2" indent="-342900">
              <a:spcBef>
                <a:spcPct val="0"/>
              </a:spcBef>
            </a:pPr>
            <a:r>
              <a:rPr lang="en-GB" sz="1800" b="0" kern="0" dirty="0">
                <a:solidFill>
                  <a:srgbClr val="000000"/>
                </a:solidFill>
              </a:rPr>
              <a:t>High survey costs</a:t>
            </a:r>
          </a:p>
          <a:p>
            <a:pPr marL="620713" lvl="2" indent="-342900">
              <a:spcBef>
                <a:spcPct val="0"/>
              </a:spcBef>
            </a:pPr>
            <a:r>
              <a:rPr lang="en-GB" sz="1800" b="0" kern="0" dirty="0">
                <a:solidFill>
                  <a:srgbClr val="000000"/>
                </a:solidFill>
              </a:rPr>
              <a:t>Homogeneous and identifiable dwelling units</a:t>
            </a:r>
          </a:p>
          <a:p>
            <a:pPr marL="620713" lvl="2" indent="-342900">
              <a:spcBef>
                <a:spcPct val="0"/>
              </a:spcBef>
            </a:pPr>
            <a:r>
              <a:rPr lang="en-GB" sz="1800" b="0" kern="0" dirty="0">
                <a:solidFill>
                  <a:srgbClr val="000000"/>
                </a:solidFill>
              </a:rPr>
              <a:t>Quality satellite maps (Google, Bing/Here, Apple, …?)</a:t>
            </a:r>
          </a:p>
          <a:p>
            <a:pPr marL="342900" lvl="1" indent="-342900">
              <a:spcBef>
                <a:spcPct val="0"/>
              </a:spcBef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Transparent, efficient, low-cost alternative to random walk and household listing</a:t>
            </a:r>
          </a:p>
          <a:p>
            <a:pPr marL="342900" lvl="1" indent="-342900">
              <a:spcBef>
                <a:spcPct val="0"/>
              </a:spcBef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Saved between £4,000 and £39,000, making surveys feasible</a:t>
            </a:r>
          </a:p>
          <a:p>
            <a:pPr marL="342900" lvl="1" indent="-342900">
              <a:spcBef>
                <a:spcPct val="0"/>
              </a:spcBef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No specialised equipment / skills required</a:t>
            </a:r>
          </a:p>
          <a:p>
            <a:pPr marL="342900" lvl="1" indent="-342900">
              <a:spcBef>
                <a:spcPct val="0"/>
              </a:spcBef>
            </a:pPr>
            <a:endParaRPr lang="en-GB" sz="18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GB" sz="1800" kern="0" dirty="0">
                <a:solidFill>
                  <a:srgbClr val="000000"/>
                </a:solidFill>
              </a:rPr>
              <a:t>Suitable for student researchers and resource-constrained studies</a:t>
            </a:r>
          </a:p>
          <a:p>
            <a:pPr marL="342900" lvl="1" indent="-342900">
              <a:spcBef>
                <a:spcPct val="0"/>
              </a:spcBef>
            </a:pPr>
            <a:endParaRPr lang="en-GB" sz="180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US" sz="1400" dirty="0"/>
              <a:t>More detail here (open access): </a:t>
            </a:r>
            <a:r>
              <a:rPr lang="en-US" sz="1400" b="0" dirty="0"/>
              <a:t>Haenssgen, M. J. (2015). Satellite-aided survey sampling and implementation in low- and middle-income contexts: a low-cost/low-tech alternative. </a:t>
            </a:r>
            <a:r>
              <a:rPr lang="en-US" sz="1400" b="0" i="1" dirty="0"/>
              <a:t>Emerging Themes in Epidemiology, 12</a:t>
            </a:r>
            <a:r>
              <a:rPr lang="en-US" sz="1400" b="0" dirty="0"/>
              <a:t>(20). </a:t>
            </a:r>
            <a:r>
              <a:rPr lang="en-US" sz="1400" b="0" dirty="0" err="1"/>
              <a:t>doi</a:t>
            </a:r>
            <a:r>
              <a:rPr lang="en-US" sz="1400" b="0" dirty="0"/>
              <a:t>: </a:t>
            </a:r>
            <a:r>
              <a:rPr lang="en-US" sz="1400" b="0" dirty="0">
                <a:hlinkClick r:id="rId3"/>
              </a:rPr>
              <a:t>10.1186/s12982-015-0041-8</a:t>
            </a:r>
            <a:endParaRPr lang="en-GB" b="0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 to Survey Sampling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Satellite-Aided Approaches</a:t>
            </a:r>
          </a:p>
        </p:txBody>
      </p:sp>
    </p:spTree>
    <p:extLst>
      <p:ext uri="{BB962C8B-B14F-4D97-AF65-F5344CB8AC3E}">
        <p14:creationId xmlns:p14="http://schemas.microsoft.com/office/powerpoint/2010/main" val="4169673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1"/>
            <a:ext cx="9144000" cy="6332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6852"/>
            <a:ext cx="7772400" cy="3622124"/>
          </a:xfr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t" anchorCtr="0" compatLnSpc="1">
            <a:prstTxWarp prst="textNoShape">
              <a:avLst/>
            </a:prstTxWarp>
          </a:bodyPr>
          <a:lstStyle/>
          <a:p>
            <a:pPr algn="ctr"/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Thank you.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Questions?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sz="3200" cap="none" dirty="0">
                <a:solidFill>
                  <a:schemeClr val="bg1"/>
                </a:solidFill>
              </a:rPr>
              <a:t>marco.haenssgen@ndm.ox.ac.uk</a:t>
            </a:r>
            <a:br>
              <a:rPr lang="en-GB" sz="3200" cap="none" dirty="0">
                <a:solidFill>
                  <a:schemeClr val="bg1"/>
                </a:solidFill>
              </a:rPr>
            </a:br>
            <a:br>
              <a:rPr lang="en-GB" sz="3200" cap="none" dirty="0">
                <a:solidFill>
                  <a:schemeClr val="bg1"/>
                </a:solidFill>
              </a:rPr>
            </a:br>
            <a:r>
              <a:rPr lang="en-GB" sz="3200" cap="none" dirty="0">
                <a:solidFill>
                  <a:schemeClr val="bg1"/>
                </a:solidFill>
              </a:rPr>
              <a:t>Twitter: </a:t>
            </a:r>
            <a:r>
              <a:rPr lang="en-GB" sz="3200" cap="none" dirty="0">
                <a:solidFill>
                  <a:schemeClr val="bg1"/>
                </a:solidFill>
                <a:hlinkClick r:id="rId3"/>
              </a:rPr>
              <a:t>@</a:t>
            </a:r>
            <a:r>
              <a:rPr lang="en-GB" sz="3200" cap="none" dirty="0" err="1">
                <a:solidFill>
                  <a:schemeClr val="bg1"/>
                </a:solidFill>
                <a:hlinkClick r:id="rId3"/>
              </a:rPr>
              <a:t>HaenssgenJ</a:t>
            </a:r>
            <a:br>
              <a:rPr lang="en-GB" sz="3200" cap="none" dirty="0">
                <a:solidFill>
                  <a:schemeClr val="bg1"/>
                </a:solidFill>
              </a:rPr>
            </a:br>
            <a:endParaRPr lang="en-GB" sz="3200" cap="none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lang="en-US"/>
              <a:t>3 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dirty="0"/>
              <a:t>Slide </a:t>
            </a:r>
            <a:fld id="{5565B0EE-4F83-4084-AFD9-78B85BF886FD}" type="slidenum">
              <a:rPr smtClean="0"/>
              <a:pPr>
                <a:lnSpc>
                  <a:spcPts val="1200"/>
                </a:lnSpc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8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ts val="2400"/>
              </a:lnSpc>
              <a:spcBef>
                <a:spcPct val="0"/>
              </a:spcBef>
              <a:buNone/>
            </a:pPr>
            <a:r>
              <a:rPr lang="en-US" sz="1800" kern="0" dirty="0">
                <a:solidFill>
                  <a:srgbClr val="000000"/>
                </a:solidFill>
              </a:rPr>
              <a:t>In absence of registers as sampling frames, rural household surveys in LMICs are often based on random walk procedures or household listing. For example, health surveys in LMICs:</a:t>
            </a:r>
          </a:p>
          <a:p>
            <a:pPr marL="0" lvl="1" indent="0">
              <a:lnSpc>
                <a:spcPts val="2400"/>
              </a:lnSpc>
              <a:spcBef>
                <a:spcPct val="0"/>
              </a:spcBef>
              <a:buNone/>
            </a:pPr>
            <a:endParaRPr lang="en-US" sz="180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US" sz="1800" kern="0" dirty="0">
                <a:solidFill>
                  <a:srgbClr val="000000"/>
                </a:solidFill>
              </a:rPr>
              <a:t>First-level cluster selection</a:t>
            </a:r>
          </a:p>
          <a:p>
            <a:pPr marL="563563" lvl="2" indent="-28575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Based on census data, proportional to population size</a:t>
            </a:r>
          </a:p>
          <a:p>
            <a:pPr marL="563563" lvl="2" indent="-285750">
              <a:spcBef>
                <a:spcPct val="0"/>
              </a:spcBef>
            </a:pPr>
            <a:endParaRPr lang="en-US" sz="1100" b="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US" sz="1800" kern="0" dirty="0">
                <a:solidFill>
                  <a:srgbClr val="000000"/>
                </a:solidFill>
              </a:rPr>
              <a:t>Second-level household selection</a:t>
            </a:r>
          </a:p>
          <a:p>
            <a:pPr marL="0" lvl="1" indent="0">
              <a:spcBef>
                <a:spcPct val="0"/>
              </a:spcBef>
              <a:buNone/>
            </a:pPr>
            <a:endParaRPr lang="en-US" sz="11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</a:pPr>
            <a:r>
              <a:rPr lang="en-US" sz="1800" kern="0" dirty="0">
                <a:solidFill>
                  <a:srgbClr val="000000"/>
                </a:solidFill>
              </a:rPr>
              <a:t>Household listing and mapping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Select segments and list every inhabited structure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Choose starting point and interval</a:t>
            </a:r>
          </a:p>
          <a:p>
            <a:pPr marL="620713" lvl="2" indent="-342900">
              <a:spcBef>
                <a:spcPct val="0"/>
              </a:spcBef>
            </a:pPr>
            <a:endParaRPr lang="en-US" sz="1100" b="0" kern="0" dirty="0">
              <a:solidFill>
                <a:srgbClr val="000000"/>
              </a:solidFill>
            </a:endParaRPr>
          </a:p>
          <a:p>
            <a:pPr marL="285750" lvl="1" indent="-285750">
              <a:spcBef>
                <a:spcPct val="0"/>
              </a:spcBef>
            </a:pPr>
            <a:r>
              <a:rPr lang="en-US" sz="1800" kern="0" dirty="0">
                <a:solidFill>
                  <a:srgbClr val="000000"/>
                </a:solidFill>
              </a:rPr>
              <a:t>Random walk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Drop pin to select starting household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Choose interval and follow road, “spin the bottle” at each intersection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 to Survey Sampling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Traditional Approaches</a:t>
            </a:r>
          </a:p>
        </p:txBody>
      </p:sp>
    </p:spTree>
    <p:extLst>
      <p:ext uri="{BB962C8B-B14F-4D97-AF65-F5344CB8AC3E}">
        <p14:creationId xmlns:p14="http://schemas.microsoft.com/office/powerpoint/2010/main" val="5240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ts val="2400"/>
              </a:lnSpc>
              <a:spcBef>
                <a:spcPct val="0"/>
              </a:spcBef>
              <a:buNone/>
            </a:pPr>
            <a:r>
              <a:rPr lang="en-US" sz="1800" kern="0" dirty="0">
                <a:solidFill>
                  <a:srgbClr val="000000"/>
                </a:solidFill>
              </a:rPr>
              <a:t>Satellite-based approaches are gradually emerging in research.</a:t>
            </a:r>
          </a:p>
          <a:p>
            <a:pPr marL="0" lvl="1" indent="0">
              <a:lnSpc>
                <a:spcPts val="2400"/>
              </a:lnSpc>
              <a:spcBef>
                <a:spcPct val="0"/>
              </a:spcBef>
              <a:buNone/>
            </a:pPr>
            <a:endParaRPr lang="en-US" sz="180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US" sz="1800" kern="0" dirty="0">
                <a:solidFill>
                  <a:srgbClr val="000000"/>
                </a:solidFill>
              </a:rPr>
              <a:t>Cluster random sampling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cap="small" dirty="0">
                <a:solidFill>
                  <a:srgbClr val="000000"/>
                </a:solidFill>
              </a:rPr>
              <a:t>Wampler et al. (2013)</a:t>
            </a:r>
            <a:r>
              <a:rPr lang="en-US" b="0" kern="0" dirty="0">
                <a:solidFill>
                  <a:srgbClr val="000000"/>
                </a:solidFill>
              </a:rPr>
              <a:t> in Haiti</a:t>
            </a:r>
          </a:p>
          <a:p>
            <a:pPr marL="620713" lvl="2" indent="-342900">
              <a:spcBef>
                <a:spcPct val="0"/>
              </a:spcBef>
              <a:spcAft>
                <a:spcPts val="600"/>
              </a:spcAft>
            </a:pPr>
            <a:r>
              <a:rPr lang="en-US" b="0" kern="0" dirty="0">
                <a:solidFill>
                  <a:srgbClr val="000000"/>
                </a:solidFill>
              </a:rPr>
              <a:t>Google Earth </a:t>
            </a:r>
            <a:r>
              <a:rPr lang="en-US" b="0" kern="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b="0" kern="0" dirty="0">
                <a:solidFill>
                  <a:srgbClr val="000000"/>
                </a:solidFill>
              </a:rPr>
              <a:t> ArcMap </a:t>
            </a:r>
            <a:r>
              <a:rPr lang="en-US" b="0" kern="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b="0" kern="0" dirty="0">
                <a:solidFill>
                  <a:srgbClr val="000000"/>
                </a:solidFill>
              </a:rPr>
              <a:t> Excel </a:t>
            </a:r>
            <a:r>
              <a:rPr lang="en-US" b="0" kern="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b="0" kern="0" dirty="0">
                <a:solidFill>
                  <a:srgbClr val="000000"/>
                </a:solidFill>
              </a:rPr>
              <a:t> GPS units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en-US" sz="1800" kern="0" dirty="0">
                <a:solidFill>
                  <a:srgbClr val="000000"/>
                </a:solidFill>
              </a:rPr>
              <a:t>Simple random sampling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cap="small" dirty="0">
                <a:solidFill>
                  <a:srgbClr val="000000"/>
                </a:solidFill>
              </a:rPr>
              <a:t>Escamilla et al. (2014) </a:t>
            </a:r>
            <a:r>
              <a:rPr lang="en-US" b="0" kern="0" dirty="0">
                <a:solidFill>
                  <a:srgbClr val="000000"/>
                </a:solidFill>
              </a:rPr>
              <a:t>in Malawi; </a:t>
            </a:r>
            <a:r>
              <a:rPr lang="en-US" b="0" kern="0" cap="small" dirty="0">
                <a:solidFill>
                  <a:srgbClr val="000000"/>
                </a:solidFill>
              </a:rPr>
              <a:t>Shannon et al. (2012) </a:t>
            </a:r>
            <a:r>
              <a:rPr lang="en-US" b="0" kern="0" dirty="0">
                <a:solidFill>
                  <a:srgbClr val="000000"/>
                </a:solidFill>
              </a:rPr>
              <a:t>in Lebanon</a:t>
            </a:r>
          </a:p>
          <a:p>
            <a:pPr marL="620713" lvl="2" indent="-342900">
              <a:spcBef>
                <a:spcPct val="0"/>
              </a:spcBef>
              <a:spcAft>
                <a:spcPts val="600"/>
              </a:spcAft>
            </a:pPr>
            <a:r>
              <a:rPr lang="en-US" b="0" kern="0" dirty="0">
                <a:solidFill>
                  <a:srgbClr val="000000"/>
                </a:solidFill>
              </a:rPr>
              <a:t>GPS </a:t>
            </a:r>
            <a:r>
              <a:rPr lang="en-US" b="0" kern="0" dirty="0">
                <a:solidFill>
                  <a:srgbClr val="000000"/>
                </a:solidFill>
                <a:sym typeface="Wingdings" panose="05000000000000000000" pitchFamily="2" charset="2"/>
              </a:rPr>
              <a:t> GIS  Google Earth  </a:t>
            </a:r>
            <a:r>
              <a:rPr lang="en-US" b="0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Digipoint</a:t>
            </a:r>
            <a:r>
              <a:rPr lang="en-US" b="0" kern="0" dirty="0">
                <a:solidFill>
                  <a:srgbClr val="000000"/>
                </a:solidFill>
                <a:sym typeface="Wingdings" panose="05000000000000000000" pitchFamily="2" charset="2"/>
              </a:rPr>
              <a:t> 2  GIS  </a:t>
            </a:r>
            <a:r>
              <a:rPr lang="en-US" b="0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Hawth’s</a:t>
            </a:r>
            <a:r>
              <a:rPr lang="en-US" b="0" kern="0" dirty="0">
                <a:solidFill>
                  <a:srgbClr val="000000"/>
                </a:solidFill>
                <a:sym typeface="Wingdings" panose="05000000000000000000" pitchFamily="2" charset="2"/>
              </a:rPr>
              <a:t> Tools  GPS</a:t>
            </a:r>
            <a:endParaRPr lang="en-US" b="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US" sz="1800" kern="0" dirty="0">
                <a:solidFill>
                  <a:srgbClr val="000000"/>
                </a:solidFill>
              </a:rPr>
              <a:t>Selection of starting point for random walk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cap="small" dirty="0">
                <a:solidFill>
                  <a:srgbClr val="000000"/>
                </a:solidFill>
              </a:rPr>
              <a:t>Galway et al. (2012) </a:t>
            </a:r>
            <a:r>
              <a:rPr lang="en-US" b="0" kern="0" dirty="0">
                <a:solidFill>
                  <a:srgbClr val="000000"/>
                </a:solidFill>
              </a:rPr>
              <a:t>in Iraq; </a:t>
            </a:r>
            <a:r>
              <a:rPr lang="en-US" b="0" kern="0" cap="small" dirty="0">
                <a:solidFill>
                  <a:srgbClr val="000000"/>
                </a:solidFill>
              </a:rPr>
              <a:t>Flynn et al. (2013) </a:t>
            </a:r>
            <a:r>
              <a:rPr lang="en-US" b="0" kern="0" dirty="0">
                <a:solidFill>
                  <a:srgbClr val="000000"/>
                </a:solidFill>
              </a:rPr>
              <a:t>in Canada</a:t>
            </a:r>
          </a:p>
          <a:p>
            <a:pPr marL="620713" lvl="2" indent="-342900">
              <a:spcBef>
                <a:spcPct val="0"/>
              </a:spcBef>
              <a:spcAft>
                <a:spcPts val="600"/>
              </a:spcAft>
            </a:pPr>
            <a:r>
              <a:rPr lang="en-US" b="0" kern="0" dirty="0">
                <a:solidFill>
                  <a:srgbClr val="000000"/>
                </a:solidFill>
              </a:rPr>
              <a:t>GIS </a:t>
            </a:r>
            <a:r>
              <a:rPr lang="en-US" b="0" kern="0" dirty="0">
                <a:solidFill>
                  <a:srgbClr val="000000"/>
                </a:solidFill>
                <a:sym typeface="Wingdings" panose="05000000000000000000" pitchFamily="2" charset="2"/>
              </a:rPr>
              <a:t> Google Earth / Maps  Printed maps (</a:t>
            </a:r>
            <a:r>
              <a:rPr lang="en-US" b="0" kern="0" cap="small" dirty="0">
                <a:solidFill>
                  <a:srgbClr val="000000"/>
                </a:solidFill>
                <a:sym typeface="Wingdings" panose="05000000000000000000" pitchFamily="2" charset="2"/>
              </a:rPr>
              <a:t>Galway et al., 2012</a:t>
            </a:r>
            <a:r>
              <a:rPr lang="en-US" b="0" kern="0" dirty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  <a:endParaRPr lang="en-US" b="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US" sz="1800" kern="0" dirty="0">
                <a:solidFill>
                  <a:srgbClr val="000000"/>
                </a:solidFill>
              </a:rPr>
              <a:t>Other (Disease and </a:t>
            </a:r>
            <a:r>
              <a:rPr lang="en-US" sz="1800" kern="0" dirty="0" err="1">
                <a:solidFill>
                  <a:srgbClr val="000000"/>
                </a:solidFill>
              </a:rPr>
              <a:t>programme</a:t>
            </a:r>
            <a:r>
              <a:rPr lang="en-US" sz="1800" kern="0" dirty="0">
                <a:solidFill>
                  <a:srgbClr val="000000"/>
                </a:solidFill>
              </a:rPr>
              <a:t> surveillance)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cap="small" dirty="0">
                <a:solidFill>
                  <a:srgbClr val="000000"/>
                </a:solidFill>
              </a:rPr>
              <a:t>Chang et al. (2009), </a:t>
            </a:r>
            <a:r>
              <a:rPr lang="en-US" b="0" kern="0" cap="small" dirty="0" err="1">
                <a:solidFill>
                  <a:srgbClr val="000000"/>
                </a:solidFill>
              </a:rPr>
              <a:t>Gammino</a:t>
            </a:r>
            <a:r>
              <a:rPr lang="en-US" b="0" kern="0" cap="small" dirty="0">
                <a:solidFill>
                  <a:srgbClr val="000000"/>
                </a:solidFill>
              </a:rPr>
              <a:t> et al. (2014), Morland &amp; Evenson (2009)</a:t>
            </a:r>
          </a:p>
          <a:p>
            <a:pPr marL="620713" lvl="2" indent="-342900">
              <a:spcBef>
                <a:spcPct val="0"/>
              </a:spcBef>
            </a:pPr>
            <a:r>
              <a:rPr lang="en-US" b="0" kern="0" dirty="0">
                <a:solidFill>
                  <a:srgbClr val="000000"/>
                </a:solidFill>
              </a:rPr>
              <a:t>GPS </a:t>
            </a:r>
            <a:r>
              <a:rPr lang="en-US" b="0" kern="0" dirty="0">
                <a:solidFill>
                  <a:srgbClr val="000000"/>
                </a:solidFill>
                <a:sym typeface="Wingdings" panose="05000000000000000000" pitchFamily="2" charset="2"/>
              </a:rPr>
              <a:t> Google Maps / GIS  GPS</a:t>
            </a:r>
            <a:endParaRPr lang="en-US" b="0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 to Survey Sampling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Satellite-Aided Approaches</a:t>
            </a:r>
          </a:p>
        </p:txBody>
      </p:sp>
    </p:spTree>
    <p:extLst>
      <p:ext uri="{BB962C8B-B14F-4D97-AF65-F5344CB8AC3E}">
        <p14:creationId xmlns:p14="http://schemas.microsoft.com/office/powerpoint/2010/main" val="195439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94F1E8-D90C-4CE0-83AC-44984A177C4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ts val="2400"/>
              </a:lnSpc>
              <a:spcBef>
                <a:spcPct val="0"/>
              </a:spcBef>
              <a:buNone/>
            </a:pPr>
            <a:r>
              <a:rPr lang="en-US" sz="1800" dirty="0"/>
              <a:t>Researchers have started to incorporate satellite-based approaches in survey research.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 to Survey Sampling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9872" y="6231961"/>
            <a:ext cx="2754084" cy="415844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Wampler et al. (2013)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Escamilla et al. (2014)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Galway et al. (2012)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 err="1">
                <a:solidFill>
                  <a:srgbClr val="000000"/>
                </a:solidFill>
              </a:rPr>
              <a:t>Gammino</a:t>
            </a:r>
            <a:r>
              <a:rPr lang="en-GB" dirty="0">
                <a:solidFill>
                  <a:srgbClr val="000000"/>
                </a:solidFill>
              </a:rPr>
              <a:t> et al. (2014)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Satellite-Aided Approaches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4DAE7B-DDE8-408E-9F1E-FC14FBE5A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46" y="2350100"/>
            <a:ext cx="1914394" cy="3276000"/>
          </a:xfrm>
          <a:prstGeom prst="rect">
            <a:avLst/>
          </a:prstGeom>
          <a:ln w="28575">
            <a:solidFill>
              <a:srgbClr val="002147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2B4653-53E6-48D0-A639-7483280EE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185" y="2350100"/>
            <a:ext cx="1877322" cy="3276000"/>
          </a:xfrm>
          <a:prstGeom prst="rect">
            <a:avLst/>
          </a:prstGeom>
          <a:ln w="28575">
            <a:solidFill>
              <a:srgbClr val="002147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8FF64A-AC20-4625-947F-A599509B7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752" y="2348880"/>
            <a:ext cx="2032986" cy="3276831"/>
          </a:xfrm>
          <a:prstGeom prst="rect">
            <a:avLst/>
          </a:prstGeom>
          <a:ln w="28575">
            <a:solidFill>
              <a:srgbClr val="002147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13AD49-DADC-4B28-B0C6-B3818FD19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983" y="2350100"/>
            <a:ext cx="1749101" cy="3276000"/>
          </a:xfrm>
          <a:prstGeom prst="rect">
            <a:avLst/>
          </a:prstGeom>
          <a:ln w="28575">
            <a:solidFill>
              <a:srgbClr val="002147"/>
            </a:solidFill>
          </a:ln>
        </p:spPr>
      </p:pic>
    </p:spTree>
    <p:extLst>
      <p:ext uri="{BB962C8B-B14F-4D97-AF65-F5344CB8AC3E}">
        <p14:creationId xmlns:p14="http://schemas.microsoft.com/office/powerpoint/2010/main" val="90980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 to Survey Sampling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C9C6-7A56-4ACD-A04C-71CFAEB20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Issues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B323603-B49B-4C62-B91F-5006262B8FCB}"/>
              </a:ext>
            </a:extLst>
          </p:cNvPr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82575" indent="-282575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fontAlgn="base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fontAlgn="base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r>
              <a:rPr lang="en-GB" kern="0" dirty="0"/>
              <a:t>Traditional Approaches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A0D1F19-01AA-4795-B0F2-6014AF3BCCE4}"/>
              </a:ext>
            </a:extLst>
          </p:cNvPr>
          <p:cNvSpPr txBox="1">
            <a:spLocks/>
          </p:cNvSpPr>
          <p:nvPr/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b="0" kern="0"/>
          </a:p>
          <a:p>
            <a:r>
              <a:rPr lang="en-GB" b="0" kern="0"/>
              <a:t>Time and money intensive</a:t>
            </a:r>
          </a:p>
          <a:p>
            <a:endParaRPr lang="en-GB" b="0" kern="0"/>
          </a:p>
          <a:p>
            <a:r>
              <a:rPr lang="en-GB" b="0" kern="0"/>
              <a:t>Segmentation to manage workload</a:t>
            </a:r>
          </a:p>
          <a:p>
            <a:endParaRPr lang="en-GB" b="0" kern="0"/>
          </a:p>
          <a:p>
            <a:r>
              <a:rPr lang="en-GB" b="0" kern="0"/>
              <a:t>Clustering, high street bias in random walk</a:t>
            </a:r>
          </a:p>
          <a:p>
            <a:endParaRPr lang="en-GB" b="0" kern="0"/>
          </a:p>
          <a:p>
            <a:r>
              <a:rPr lang="en-GB" b="0" kern="0"/>
              <a:t>Verification problems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0F13AD4-B0A4-40A9-AACA-C219BB0AC15A}"/>
              </a:ext>
            </a:extLst>
          </p:cNvPr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ctr"/>
          <a:lstStyle>
            <a:lvl1pPr marL="282575" indent="-282575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fontAlgn="base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fontAlgn="base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r>
              <a:rPr lang="en-GB" kern="0" dirty="0"/>
              <a:t>Satellite-Aided Approaches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9B372C45-7815-4EE3-84A2-A1A192AFBE5A}"/>
              </a:ext>
            </a:extLst>
          </p:cNvPr>
          <p:cNvSpPr txBox="1">
            <a:spLocks/>
          </p:cNvSpPr>
          <p:nvPr/>
        </p:nvSpPr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b="0" kern="0"/>
          </a:p>
          <a:p>
            <a:r>
              <a:rPr lang="en-GB" b="0" kern="0"/>
              <a:t>Specialised (though open-source) software/s</a:t>
            </a:r>
          </a:p>
          <a:p>
            <a:endParaRPr lang="en-GB" b="0" kern="0"/>
          </a:p>
          <a:p>
            <a:r>
              <a:rPr lang="en-GB" b="0" kern="0"/>
              <a:t>Professional equipment</a:t>
            </a:r>
          </a:p>
          <a:p>
            <a:endParaRPr lang="en-GB" b="0" kern="0"/>
          </a:p>
          <a:p>
            <a:r>
              <a:rPr lang="en-GB" b="0" kern="0"/>
              <a:t>Spatial considerations focus mainly on catchment</a:t>
            </a:r>
          </a:p>
          <a:p>
            <a:endParaRPr lang="en-GB" b="0" kern="0"/>
          </a:p>
          <a:p>
            <a:r>
              <a:rPr lang="en-GB" b="0" kern="0"/>
              <a:t>Random walk issues remain</a:t>
            </a:r>
          </a:p>
        </p:txBody>
      </p:sp>
    </p:spTree>
    <p:extLst>
      <p:ext uri="{BB962C8B-B14F-4D97-AF65-F5344CB8AC3E}">
        <p14:creationId xmlns:p14="http://schemas.microsoft.com/office/powerpoint/2010/main" val="285374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5746" y="-198431"/>
            <a:ext cx="9352344" cy="6363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500"/>
              </a:lnSpc>
            </a:pPr>
            <a:r>
              <a:rPr lang="en-GB" dirty="0">
                <a:solidFill>
                  <a:schemeClr val="bg1"/>
                </a:solidFill>
              </a:rPr>
              <a:t>Setting and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ts val="3500"/>
              </a:lnSpc>
              <a:buSzTx/>
              <a:buFontTx/>
            </a:pP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lang="en-US"/>
              <a:t>3 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dirty="0"/>
              <a:t>Slide </a:t>
            </a:r>
            <a:fld id="{5565B0EE-4F83-4084-AFD9-78B85BF886FD}" type="slidenum">
              <a:rPr smtClean="0"/>
              <a:pPr>
                <a:lnSpc>
                  <a:spcPts val="1200"/>
                </a:lnSpc>
              </a:pPr>
              <a:t>7</a:t>
            </a:fld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7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9005238-63FE-47BB-A501-2BADF00D742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9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1800" dirty="0">
                <a:solidFill>
                  <a:srgbClr val="000000"/>
                </a:solidFill>
              </a:rPr>
              <a:t>Survey data collected from 6,685 respondents across 97 PSUs (171 villages) in Gansu (16), Lao PDR (32), Rajasthan (16), and Thailand (33).</a:t>
            </a:r>
          </a:p>
          <a:p>
            <a:pPr marL="0" lvl="1" indent="0">
              <a:spcBef>
                <a:spcPct val="0"/>
              </a:spcBef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</a:pPr>
            <a:r>
              <a:rPr lang="en-US" sz="1800" kern="0" dirty="0">
                <a:solidFill>
                  <a:srgbClr val="000000"/>
                </a:solidFill>
              </a:rPr>
              <a:t>Eligibility: Ordinary village resident (&gt;6m), 18 years and above</a:t>
            </a:r>
          </a:p>
          <a:p>
            <a:pPr marL="342900" lvl="1" indent="-342900">
              <a:spcBef>
                <a:spcPts val="600"/>
              </a:spcBef>
            </a:pPr>
            <a:r>
              <a:rPr lang="en-US" sz="1800" kern="0" dirty="0">
                <a:solidFill>
                  <a:srgbClr val="000000"/>
                </a:solidFill>
              </a:rPr>
              <a:t>4 steps in sample selection process</a:t>
            </a:r>
          </a:p>
          <a:p>
            <a:pPr marL="620713" lvl="2" indent="-342900">
              <a:spcBef>
                <a:spcPts val="600"/>
              </a:spcBef>
            </a:pPr>
            <a:r>
              <a:rPr lang="en-GB" b="0" kern="0" dirty="0">
                <a:solidFill>
                  <a:srgbClr val="000000"/>
                </a:solidFill>
              </a:rPr>
              <a:t>Purposive selection of representative sub-districts in two districts</a:t>
            </a:r>
          </a:p>
          <a:p>
            <a:pPr marL="620713" lvl="2" indent="-342900">
              <a:spcBef>
                <a:spcPts val="600"/>
              </a:spcBef>
            </a:pPr>
            <a:r>
              <a:rPr lang="en-GB" b="0" kern="0" dirty="0">
                <a:solidFill>
                  <a:srgbClr val="000000"/>
                </a:solidFill>
              </a:rPr>
              <a:t>Random selection of 16/30 villages in these districts</a:t>
            </a:r>
          </a:p>
          <a:p>
            <a:pPr marL="620713" lvl="2" indent="-342900">
              <a:spcBef>
                <a:spcPts val="600"/>
              </a:spcBef>
            </a:pPr>
            <a:r>
              <a:rPr lang="en-GB" b="0" kern="0" dirty="0">
                <a:solidFill>
                  <a:srgbClr val="000000"/>
                </a:solidFill>
              </a:rPr>
              <a:t>Random selection of households in each village through interval sampling</a:t>
            </a:r>
          </a:p>
          <a:p>
            <a:pPr marL="620713" lvl="2" indent="-342900">
              <a:spcBef>
                <a:spcPts val="600"/>
              </a:spcBef>
              <a:spcAft>
                <a:spcPts val="1200"/>
              </a:spcAft>
            </a:pPr>
            <a:r>
              <a:rPr lang="en-GB" b="0" kern="0" dirty="0">
                <a:solidFill>
                  <a:srgbClr val="000000"/>
                </a:solidFill>
              </a:rPr>
              <a:t>Random selection of respondents for each household</a:t>
            </a:r>
            <a:endParaRPr lang="en-US" b="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</a:pPr>
            <a:r>
              <a:rPr lang="en-US" sz="1800" kern="0" dirty="0">
                <a:solidFill>
                  <a:srgbClr val="000000"/>
                </a:solidFill>
              </a:rPr>
              <a:t>60-minute questionnaires + PSU checklists</a:t>
            </a:r>
          </a:p>
          <a:p>
            <a:pPr marL="342900" lvl="1" indent="-342900">
              <a:spcBef>
                <a:spcPts val="600"/>
              </a:spcBef>
            </a:pPr>
            <a:r>
              <a:rPr lang="en-US" sz="1800" kern="0" dirty="0">
                <a:solidFill>
                  <a:srgbClr val="000000"/>
                </a:solidFill>
              </a:rPr>
              <a:t>Teams of 6 fieldworkers plus two supervisors</a:t>
            </a:r>
          </a:p>
          <a:p>
            <a:pPr marL="0" lvl="1" indent="0">
              <a:spcBef>
                <a:spcPct val="0"/>
              </a:spcBef>
              <a:buNone/>
            </a:pPr>
            <a:endParaRPr lang="en-GB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and Challenges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Survey Data Collection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106075-F037-4B82-8A6A-49235F72A092}"/>
              </a:ext>
            </a:extLst>
          </p:cNvPr>
          <p:cNvGrpSpPr/>
          <p:nvPr/>
        </p:nvGrpSpPr>
        <p:grpSpPr>
          <a:xfrm>
            <a:off x="4839066" y="211557"/>
            <a:ext cx="3909398" cy="999324"/>
            <a:chOff x="395536" y="3722441"/>
            <a:chExt cx="8473488" cy="2166002"/>
          </a:xfrm>
        </p:grpSpPr>
        <p:pic>
          <p:nvPicPr>
            <p:cNvPr id="15" name="Picture 14" descr="A picture containing text, map&#10;&#10;Description generated with very high confidence">
              <a:extLst>
                <a:ext uri="{FF2B5EF4-FFF2-40B4-BE49-F238E27FC236}">
                  <a16:creationId xmlns:a16="http://schemas.microsoft.com/office/drawing/2014/main" id="{20591C1C-3727-41D6-B483-BC2912511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722441"/>
              <a:ext cx="2721330" cy="2166002"/>
            </a:xfrm>
            <a:prstGeom prst="rect">
              <a:avLst/>
            </a:prstGeom>
            <a:ln w="28575">
              <a:solidFill>
                <a:srgbClr val="002147"/>
              </a:solidFill>
            </a:ln>
          </p:spPr>
        </p:pic>
        <p:pic>
          <p:nvPicPr>
            <p:cNvPr id="17" name="Picture 16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E27A8BBB-65CF-45EE-A9C1-E92D73433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9597" y="3722441"/>
              <a:ext cx="1841008" cy="2166000"/>
            </a:xfrm>
            <a:prstGeom prst="rect">
              <a:avLst/>
            </a:prstGeom>
            <a:ln w="28575">
              <a:solidFill>
                <a:srgbClr val="002147"/>
              </a:solidFill>
            </a:ln>
          </p:spPr>
        </p:pic>
        <p:pic>
          <p:nvPicPr>
            <p:cNvPr id="19" name="Picture 18" descr="A picture containing text, map&#10;&#10;Description generated with very high confidence">
              <a:extLst>
                <a:ext uri="{FF2B5EF4-FFF2-40B4-BE49-F238E27FC236}">
                  <a16:creationId xmlns:a16="http://schemas.microsoft.com/office/drawing/2014/main" id="{7E1228FF-0B03-4854-B1EF-ADEDDD18F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834" y="3722441"/>
              <a:ext cx="1231190" cy="2166002"/>
            </a:xfrm>
            <a:prstGeom prst="rect">
              <a:avLst/>
            </a:prstGeom>
            <a:ln w="28575">
              <a:solidFill>
                <a:srgbClr val="002147"/>
              </a:solidFill>
            </a:ln>
          </p:spPr>
        </p:pic>
        <p:pic>
          <p:nvPicPr>
            <p:cNvPr id="21" name="Picture 20" descr="A picture containing text, map&#10;&#10;Description generated with very high confidence">
              <a:extLst>
                <a:ext uri="{FF2B5EF4-FFF2-40B4-BE49-F238E27FC236}">
                  <a16:creationId xmlns:a16="http://schemas.microsoft.com/office/drawing/2014/main" id="{7D56CC29-A986-4169-8159-FEF3745BE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3336" y="3722441"/>
              <a:ext cx="2011768" cy="2166002"/>
            </a:xfrm>
            <a:prstGeom prst="rect">
              <a:avLst/>
            </a:prstGeom>
            <a:ln w="28575">
              <a:solidFill>
                <a:srgbClr val="002147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289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9005238-63FE-47BB-A501-2BADF00D742C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7"/>
            <a:ext cx="8280920" cy="440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1800" kern="0" dirty="0">
                <a:solidFill>
                  <a:srgbClr val="000000"/>
                </a:solidFill>
              </a:rPr>
              <a:t>The rural surveys faced common administrative and resource constraints.</a:t>
            </a:r>
          </a:p>
          <a:p>
            <a:pPr marL="0" lvl="1" indent="0">
              <a:spcBef>
                <a:spcPct val="0"/>
              </a:spcBef>
              <a:buNone/>
            </a:pPr>
            <a:endParaRPr lang="en-US" sz="180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endParaRPr lang="en-US" sz="180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GB" sz="1800" kern="0" dirty="0">
                <a:solidFill>
                  <a:srgbClr val="000000"/>
                </a:solidFill>
              </a:rPr>
              <a:t>Administrative Challenges</a:t>
            </a:r>
          </a:p>
          <a:p>
            <a:pPr marL="620713" lvl="2" indent="-342900">
              <a:spcBef>
                <a:spcPct val="0"/>
              </a:spcBef>
            </a:pPr>
            <a:endParaRPr lang="en-GB" b="0" kern="0" dirty="0">
              <a:solidFill>
                <a:srgbClr val="000000"/>
              </a:solidFill>
            </a:endParaRPr>
          </a:p>
          <a:p>
            <a:pPr marL="620713" lvl="2" indent="-342900">
              <a:spcBef>
                <a:spcPct val="0"/>
              </a:spcBef>
            </a:pPr>
            <a:r>
              <a:rPr lang="en-GB" sz="1800" b="0" kern="0" dirty="0">
                <a:solidFill>
                  <a:srgbClr val="000000"/>
                </a:solidFill>
              </a:rPr>
              <a:t>Absence of village population data (village name register from census)</a:t>
            </a:r>
          </a:p>
          <a:p>
            <a:pPr marL="620713" lvl="2" indent="-342900">
              <a:spcBef>
                <a:spcPct val="0"/>
              </a:spcBef>
            </a:pPr>
            <a:endParaRPr lang="en-GB" b="0" kern="0" dirty="0">
              <a:solidFill>
                <a:srgbClr val="000000"/>
              </a:solidFill>
            </a:endParaRPr>
          </a:p>
          <a:p>
            <a:pPr marL="620713" lvl="2" indent="-342900">
              <a:spcBef>
                <a:spcPct val="0"/>
              </a:spcBef>
            </a:pPr>
            <a:r>
              <a:rPr lang="en-GB" sz="1800" b="0" kern="0" dirty="0">
                <a:solidFill>
                  <a:srgbClr val="000000"/>
                </a:solidFill>
              </a:rPr>
              <a:t>Mixed access to geographical information of villages</a:t>
            </a:r>
          </a:p>
          <a:p>
            <a:pPr marL="620713" lvl="2" indent="-342900">
              <a:spcBef>
                <a:spcPct val="0"/>
              </a:spcBef>
            </a:pPr>
            <a:endParaRPr lang="en-GB" b="0" kern="0" dirty="0">
              <a:solidFill>
                <a:srgbClr val="000000"/>
              </a:solidFill>
            </a:endParaRPr>
          </a:p>
          <a:p>
            <a:pPr marL="620713" lvl="2" indent="-342900">
              <a:spcBef>
                <a:spcPct val="0"/>
              </a:spcBef>
            </a:pPr>
            <a:endParaRPr lang="en-GB" b="0" kern="0" dirty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GB" sz="1800" kern="0" dirty="0">
                <a:solidFill>
                  <a:srgbClr val="000000"/>
                </a:solidFill>
              </a:rPr>
              <a:t>Resource challenges</a:t>
            </a:r>
          </a:p>
          <a:p>
            <a:pPr marL="620713" lvl="2" indent="-342900">
              <a:spcBef>
                <a:spcPct val="0"/>
              </a:spcBef>
            </a:pPr>
            <a:endParaRPr lang="en-GB" b="0" kern="0" dirty="0">
              <a:solidFill>
                <a:srgbClr val="000000"/>
              </a:solidFill>
            </a:endParaRPr>
          </a:p>
          <a:p>
            <a:pPr marL="620713" lvl="2" indent="-342900">
              <a:spcBef>
                <a:spcPct val="0"/>
              </a:spcBef>
            </a:pPr>
            <a:r>
              <a:rPr lang="en-GB" sz="1800" b="0" kern="0" dirty="0">
                <a:solidFill>
                  <a:srgbClr val="000000"/>
                </a:solidFill>
              </a:rPr>
              <a:t>Varying labour and transportation costs</a:t>
            </a:r>
          </a:p>
          <a:p>
            <a:pPr marL="620713" lvl="2" indent="-342900">
              <a:spcBef>
                <a:spcPct val="0"/>
              </a:spcBef>
            </a:pPr>
            <a:endParaRPr lang="en-GB" b="0" kern="0" dirty="0">
              <a:solidFill>
                <a:srgbClr val="000000"/>
              </a:solidFill>
            </a:endParaRPr>
          </a:p>
          <a:p>
            <a:pPr marL="620713" lvl="2" indent="-342900">
              <a:spcBef>
                <a:spcPct val="0"/>
              </a:spcBef>
            </a:pPr>
            <a:r>
              <a:rPr lang="en-US" sz="1800" b="0" kern="0" dirty="0">
                <a:solidFill>
                  <a:srgbClr val="000000"/>
                </a:solidFill>
              </a:rPr>
              <a:t>Limited team time per village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and Challenges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Satellite-Aided Survey Sampling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Survey Data Collection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106075-F037-4B82-8A6A-49235F72A092}"/>
              </a:ext>
            </a:extLst>
          </p:cNvPr>
          <p:cNvGrpSpPr/>
          <p:nvPr/>
        </p:nvGrpSpPr>
        <p:grpSpPr>
          <a:xfrm>
            <a:off x="4839066" y="211557"/>
            <a:ext cx="3909398" cy="999324"/>
            <a:chOff x="395536" y="3722441"/>
            <a:chExt cx="8473488" cy="2166002"/>
          </a:xfrm>
        </p:grpSpPr>
        <p:pic>
          <p:nvPicPr>
            <p:cNvPr id="15" name="Picture 14" descr="A picture containing text, map&#10;&#10;Description generated with very high confidence">
              <a:extLst>
                <a:ext uri="{FF2B5EF4-FFF2-40B4-BE49-F238E27FC236}">
                  <a16:creationId xmlns:a16="http://schemas.microsoft.com/office/drawing/2014/main" id="{20591C1C-3727-41D6-B483-BC2912511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722441"/>
              <a:ext cx="2721330" cy="2166002"/>
            </a:xfrm>
            <a:prstGeom prst="rect">
              <a:avLst/>
            </a:prstGeom>
            <a:ln w="28575">
              <a:solidFill>
                <a:srgbClr val="002147"/>
              </a:solidFill>
            </a:ln>
          </p:spPr>
        </p:pic>
        <p:pic>
          <p:nvPicPr>
            <p:cNvPr id="17" name="Picture 16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E27A8BBB-65CF-45EE-A9C1-E92D73433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9597" y="3722441"/>
              <a:ext cx="1841008" cy="2166000"/>
            </a:xfrm>
            <a:prstGeom prst="rect">
              <a:avLst/>
            </a:prstGeom>
            <a:ln w="28575">
              <a:solidFill>
                <a:srgbClr val="002147"/>
              </a:solidFill>
            </a:ln>
          </p:spPr>
        </p:pic>
        <p:pic>
          <p:nvPicPr>
            <p:cNvPr id="19" name="Picture 18" descr="A picture containing text, map&#10;&#10;Description generated with very high confidence">
              <a:extLst>
                <a:ext uri="{FF2B5EF4-FFF2-40B4-BE49-F238E27FC236}">
                  <a16:creationId xmlns:a16="http://schemas.microsoft.com/office/drawing/2014/main" id="{7E1228FF-0B03-4854-B1EF-ADEDDD18F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7834" y="3722441"/>
              <a:ext cx="1231190" cy="2166002"/>
            </a:xfrm>
            <a:prstGeom prst="rect">
              <a:avLst/>
            </a:prstGeom>
            <a:ln w="28575">
              <a:solidFill>
                <a:srgbClr val="002147"/>
              </a:solidFill>
            </a:ln>
          </p:spPr>
        </p:pic>
        <p:pic>
          <p:nvPicPr>
            <p:cNvPr id="21" name="Picture 20" descr="A picture containing text, map&#10;&#10;Description generated with very high confidence">
              <a:extLst>
                <a:ext uri="{FF2B5EF4-FFF2-40B4-BE49-F238E27FC236}">
                  <a16:creationId xmlns:a16="http://schemas.microsoft.com/office/drawing/2014/main" id="{7D56CC29-A986-4169-8159-FEF3745BE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3336" y="3722441"/>
              <a:ext cx="2011768" cy="2166002"/>
            </a:xfrm>
            <a:prstGeom prst="rect">
              <a:avLst/>
            </a:prstGeom>
            <a:ln w="28575">
              <a:solidFill>
                <a:srgbClr val="002147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61766183"/>
      </p:ext>
    </p:extLst>
  </p:cSld>
  <p:clrMapOvr>
    <a:masterClrMapping/>
  </p:clrMapOvr>
</p:sld>
</file>

<file path=ppt/theme/theme1.xml><?xml version="1.0" encoding="utf-8"?>
<a:theme xmlns:a="http://schemas.openxmlformats.org/drawingml/2006/main" name="1_CTMGH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TMGH" id="{B9F7A1BA-6127-486B-84DB-35B3EF215A82}" vid="{488EB9E4-9A56-491A-8177-E3A71225F4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6768</TotalTime>
  <Words>1722</Words>
  <Application>Microsoft Office PowerPoint</Application>
  <PresentationFormat>On-screen Show (4:3)</PresentationFormat>
  <Paragraphs>355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Wingdings</vt:lpstr>
      <vt:lpstr>1_CTMGH</vt:lpstr>
      <vt:lpstr>Satellite-Aided  Household Survey Sampling  in Low- and Middle-Income Settings </vt:lpstr>
      <vt:lpstr>Approaches to Survey Sampling</vt:lpstr>
      <vt:lpstr>Approaches to Survey Sampling</vt:lpstr>
      <vt:lpstr>Approaches to Survey Sampling</vt:lpstr>
      <vt:lpstr>Approaches to Survey Sampling</vt:lpstr>
      <vt:lpstr>Approaches to Survey Sampling</vt:lpstr>
      <vt:lpstr>Setting and Challenges</vt:lpstr>
      <vt:lpstr>Setting and Challenges</vt:lpstr>
      <vt:lpstr>Setting and Challenges</vt:lpstr>
      <vt:lpstr>Process Description</vt:lpstr>
      <vt:lpstr>Process Description</vt:lpstr>
      <vt:lpstr>Process Description</vt:lpstr>
      <vt:lpstr>Process Description</vt:lpstr>
      <vt:lpstr>Process Description</vt:lpstr>
      <vt:lpstr>Process Description</vt:lpstr>
      <vt:lpstr>Process Description</vt:lpstr>
      <vt:lpstr>Discussion</vt:lpstr>
      <vt:lpstr>Discussion</vt:lpstr>
      <vt:lpstr>Discussion</vt:lpstr>
      <vt:lpstr>Discussion</vt:lpstr>
      <vt:lpstr>Discussion</vt:lpstr>
      <vt:lpstr>Discussion</vt:lpstr>
      <vt:lpstr>Conclusion</vt:lpstr>
      <vt:lpstr>Approaches to Survey Sampling</vt:lpstr>
      <vt:lpstr> Thank you. Questions?  marco.haenssgen@ndm.ox.ac.uk  Twitter: @HaenssgenJ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Haenssgen</dc:creator>
  <cp:lastModifiedBy>Marco Haenssgen</cp:lastModifiedBy>
  <cp:revision>378</cp:revision>
  <dcterms:created xsi:type="dcterms:W3CDTF">2016-07-29T10:45:01Z</dcterms:created>
  <dcterms:modified xsi:type="dcterms:W3CDTF">2018-06-27T20:36:29Z</dcterms:modified>
</cp:coreProperties>
</file>