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9" r:id="rId7"/>
    <p:sldId id="260" r:id="rId8"/>
    <p:sldId id="265" r:id="rId9"/>
    <p:sldId id="266" r:id="rId10"/>
    <p:sldId id="273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12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7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7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7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6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8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AB63-FFAB-CA48-A7F2-87543876097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8A61-A90A-CA45-88CA-D8E70C80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j.d.bell@Sheffield.ac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4850" y="2026762"/>
            <a:ext cx="85972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Using real world media examples to teach statistical literacy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850" y="4303615"/>
            <a:ext cx="101867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TUOS Blake" panose="020B0503040000020004" pitchFamily="34" charset="0"/>
              </a:rPr>
              <a:t>Andrew Bell, Sheffield Methods Institute, University of Sheffield</a:t>
            </a:r>
          </a:p>
          <a:p>
            <a:r>
              <a:rPr lang="en-GB" sz="2800" dirty="0" smtClean="0">
                <a:latin typeface="TUOS Blake" panose="020B0503040000020004" pitchFamily="34" charset="0"/>
              </a:rPr>
              <a:t>Email: </a:t>
            </a:r>
            <a:r>
              <a:rPr lang="en-GB" sz="2800" dirty="0" smtClean="0">
                <a:latin typeface="TUOS Blake" panose="020B0503040000020004" pitchFamily="34" charset="0"/>
                <a:hlinkClick r:id="rId3"/>
              </a:rPr>
              <a:t>Andrew.j.d.bell@Sheffield.ac.uk</a:t>
            </a:r>
            <a:endParaRPr lang="en-GB" sz="2800" dirty="0" smtClean="0">
              <a:latin typeface="TUOS Blake" panose="020B0503040000020004" pitchFamily="34" charset="0"/>
            </a:endParaRPr>
          </a:p>
          <a:p>
            <a:r>
              <a:rPr lang="en-GB" sz="2800" dirty="0" smtClean="0">
                <a:latin typeface="TUOS Blake" panose="020B0503040000020004" pitchFamily="34" charset="0"/>
              </a:rPr>
              <a:t>Tweet: @</a:t>
            </a:r>
            <a:r>
              <a:rPr lang="en-GB" sz="2800" dirty="0" err="1" smtClean="0">
                <a:latin typeface="TUOS Blake" panose="020B0503040000020004" pitchFamily="34" charset="0"/>
              </a:rPr>
              <a:t>andrewjdbell</a:t>
            </a:r>
            <a:endParaRPr lang="en-GB" sz="2800" dirty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0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59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problem with this (1)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9571" y="2133204"/>
            <a:ext cx="1676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Concept sometimes lost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99008" y="2868008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to do a method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9571" y="3781327"/>
            <a:ext cx="1676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Why it matters usually lost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12285" y="2498676"/>
            <a:ext cx="204040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Example based on whatever data available (often boring)</a:t>
            </a:r>
            <a:endParaRPr lang="en-GB" sz="2400" dirty="0"/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3875408" y="3283506"/>
            <a:ext cx="43687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3" idx="1"/>
          </p:cNvCxnSpPr>
          <p:nvPr/>
        </p:nvCxnSpPr>
        <p:spPr>
          <a:xfrm flipV="1">
            <a:off x="6352694" y="2733369"/>
            <a:ext cx="436877" cy="5501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1"/>
          </p:cNvCxnSpPr>
          <p:nvPr/>
        </p:nvCxnSpPr>
        <p:spPr>
          <a:xfrm>
            <a:off x="6352694" y="3265006"/>
            <a:ext cx="436877" cy="11164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4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problem with this (2)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Textbooks teach in a specific order – and that isn’t always the order you want to teach 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This means I rarely end up using them (I’m aware this isn’t everyone’s view)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45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Our view of teaching statistics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1649412"/>
            <a:ext cx="104920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Need to turn statistics on it’s head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Start with </a:t>
            </a:r>
            <a:r>
              <a:rPr lang="en-GB" sz="2800" i="1" dirty="0" smtClean="0">
                <a:latin typeface="TUOS Blake" panose="020B0503040000020004" pitchFamily="34" charset="0"/>
              </a:rPr>
              <a:t>why statistical concepts matter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Start with examples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Start with the principles of statistics without maths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Statistics as ‘Advanced Common Sense’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Attempting to make statistics easier is usually counterproductive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Students end up not knowing why they are doing what they are doing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Students don’t enjoy it / engage because they don’t understand why they are pressing the buttons that they 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6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Our book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1649412"/>
            <a:ext cx="8314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No (or very few)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No (or very little)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Chapters based around statistical concepts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Is a number big or small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Graphs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Maps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Good and bad data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Representativeness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Uncertainty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Causality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Rankings</a:t>
            </a:r>
          </a:p>
        </p:txBody>
      </p:sp>
    </p:spTree>
    <p:extLst>
      <p:ext uri="{BB962C8B-B14F-4D97-AF65-F5344CB8AC3E}">
        <p14:creationId xmlns:p14="http://schemas.microsoft.com/office/powerpoint/2010/main" val="59443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Our book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1649412"/>
            <a:ext cx="8314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No (or very few)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No (or very little)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Chapters based around statistical concepts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Is a number big or small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Graphs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Maps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Good and bad data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Representativeness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Uncertainty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Causality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Rankings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926" y="1379811"/>
            <a:ext cx="7157075" cy="467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49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44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Our book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1649412"/>
            <a:ext cx="8314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Each chapters start with (an) example(s) from the media (broadly defined) which are used to explain the theory</a:t>
            </a:r>
            <a:endParaRPr lang="en-GB" sz="2400" dirty="0" smtClean="0">
              <a:latin typeface="TUOS Blake" panose="020B0503040000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5299" y="3613665"/>
            <a:ext cx="1676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Example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05019" y="3429000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Why it matters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31068" y="3613664"/>
            <a:ext cx="1676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Concept</a:t>
            </a:r>
            <a:endParaRPr lang="en-GB" sz="2400" dirty="0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3891699" y="3844496"/>
            <a:ext cx="613320" cy="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6181419" y="3844499"/>
            <a:ext cx="549649" cy="24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7569268" y="4075329"/>
            <a:ext cx="1446395" cy="9779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015663" y="4637764"/>
            <a:ext cx="19892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to do it happens next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2260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44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Our book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1649412"/>
            <a:ext cx="83144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Each chapters start with (an) example(s) from the media (broadly defined) which are used to explain the theory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Can get to quite advanced topics – but only if they can be taught with no equations, using media examples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All in ‘plain language’ – but that isn’t the same as dumbing down</a:t>
            </a:r>
            <a:endParaRPr lang="en-GB" sz="2800" dirty="0">
              <a:latin typeface="TUOS Blake" panose="020B05030400000200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Help students understand data in the media – become responsible data consumers in the world of Trump, Russian media interference, </a:t>
            </a:r>
            <a:r>
              <a:rPr lang="en-GB" sz="2800" dirty="0" err="1" smtClean="0">
                <a:latin typeface="TUOS Blake" panose="020B0503040000020004" pitchFamily="34" charset="0"/>
              </a:rPr>
              <a:t>etc</a:t>
            </a:r>
            <a:endParaRPr lang="en-GB" sz="2400" dirty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37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44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Example chapter: league tables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1649412"/>
            <a:ext cx="83144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Start with school league tables published in the 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Explain why it matters (parents choice, schools closed down, </a:t>
            </a:r>
            <a:r>
              <a:rPr lang="en-GB" sz="2800" dirty="0" err="1" smtClean="0">
                <a:latin typeface="TUOS Blake" panose="020B0503040000020004" pitchFamily="34" charset="0"/>
              </a:rPr>
              <a:t>etc</a:t>
            </a:r>
            <a:r>
              <a:rPr lang="en-GB" sz="2800" dirty="0" smtClean="0">
                <a:latin typeface="TUOS Blake" panose="020B05030400000200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Think about statistical concepts underlying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Subjectivity of measurement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Uncertainty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Bayesian shrinkage in multilevel models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UOS Blake" panose="020B0503040000020004" pitchFamily="34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135388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44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How does it fit in quants methods teaching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8779" y="1987568"/>
            <a:ext cx="8314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An enjoyable book to 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First year modules like those at Bristol / Cardiff / Sheffield – lies damned lies and statistics – this could be a course book!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Supplementary reading to keep students interested in the concepts / methods learned in a more standard quants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Chapters as the basis of seminar/tutorial discussion</a:t>
            </a:r>
            <a:endParaRPr lang="en-GB" sz="24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9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44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It won’t replace good stats teaching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8779" y="1987568"/>
            <a:ext cx="8314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Still need to teach the concepts and not just the buttons to press in SPSS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Dumbing down makes students like courses less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There isn’t a shortcut for this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But: the book provides a mechanism for discussion / understanding of statistics applying to real life.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Can augment the hard stuff so it’s actually learned properly</a:t>
            </a:r>
            <a:endParaRPr lang="en-GB" sz="24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9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This talk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An introduction to a new book (nearly finished writing) on </a:t>
            </a:r>
            <a:r>
              <a:rPr lang="en-GB" sz="2800" i="1" dirty="0" smtClean="0">
                <a:latin typeface="TUOS Blake" panose="020B0503040000020004" pitchFamily="34" charset="0"/>
              </a:rPr>
              <a:t>Making Sense of Data in the Media</a:t>
            </a:r>
            <a:r>
              <a:rPr lang="en-GB" sz="2800" dirty="0" smtClean="0">
                <a:latin typeface="TUOS Blake" panose="020B0503040000020004" pitchFamily="34" charset="0"/>
              </a:rPr>
              <a:t>, to be published by Sage</a:t>
            </a:r>
            <a:endParaRPr lang="en-GB" sz="2800" i="1" dirty="0" smtClean="0">
              <a:latin typeface="TUOS Blake" panose="020B05030400000200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With </a:t>
            </a:r>
            <a:r>
              <a:rPr lang="en-GB" sz="2800" dirty="0" smtClean="0">
                <a:latin typeface="TUOS Blake" panose="020B0503040000020004" pitchFamily="34" charset="0"/>
              </a:rPr>
              <a:t>Todd Hartman, </a:t>
            </a:r>
            <a:r>
              <a:rPr lang="en-GB" sz="2800" dirty="0" err="1" smtClean="0">
                <a:latin typeface="TUOS Blake" panose="020B0503040000020004" pitchFamily="34" charset="0"/>
              </a:rPr>
              <a:t>A</a:t>
            </a:r>
            <a:r>
              <a:rPr lang="en-GB" sz="2800" dirty="0" err="1" smtClean="0">
                <a:latin typeface="TUOS Blake" panose="020B0503040000020004" pitchFamily="34" charset="0"/>
              </a:rPr>
              <a:t>neta</a:t>
            </a:r>
            <a:r>
              <a:rPr lang="en-GB" sz="2800" dirty="0" smtClean="0">
                <a:latin typeface="TUOS Blake" panose="020B0503040000020004" pitchFamily="34" charset="0"/>
              </a:rPr>
              <a:t> </a:t>
            </a:r>
            <a:r>
              <a:rPr lang="en-GB" sz="2800" dirty="0" err="1" smtClean="0">
                <a:latin typeface="TUOS Blake" panose="020B0503040000020004" pitchFamily="34" charset="0"/>
              </a:rPr>
              <a:t>Piekut</a:t>
            </a:r>
            <a:r>
              <a:rPr lang="en-GB" sz="2800" dirty="0" smtClean="0">
                <a:latin typeface="TUOS Blake" panose="020B0503040000020004" pitchFamily="34" charset="0"/>
              </a:rPr>
              <a:t>, Alasdair Rae, Mark </a:t>
            </a:r>
            <a:r>
              <a:rPr lang="en-GB" sz="2800" dirty="0" smtClean="0">
                <a:latin typeface="TUOS Blake" panose="020B0503040000020004" pitchFamily="34" charset="0"/>
              </a:rPr>
              <a:t>Taylor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The </a:t>
            </a:r>
            <a:r>
              <a:rPr lang="en-GB" sz="2800" dirty="0" smtClean="0">
                <a:latin typeface="TUOS Blake" panose="020B0503040000020004" pitchFamily="34" charset="0"/>
              </a:rPr>
              <a:t>approach to teaching statistics that it encompasses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Why that approach is important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How you can fit it into your statistics teaching</a:t>
            </a:r>
            <a:endParaRPr lang="en-GB" sz="2800" dirty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88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Thanks for listening!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3409" y="2628780"/>
            <a:ext cx="6047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Contact me:</a:t>
            </a:r>
          </a:p>
          <a:p>
            <a:r>
              <a:rPr lang="en-GB" sz="2800" dirty="0" smtClean="0"/>
              <a:t>Twitter: @</a:t>
            </a:r>
            <a:r>
              <a:rPr lang="en-GB" sz="2800" dirty="0" err="1" smtClean="0"/>
              <a:t>andrewjdbell</a:t>
            </a:r>
            <a:endParaRPr lang="en-GB" sz="2800" dirty="0" smtClean="0"/>
          </a:p>
          <a:p>
            <a:r>
              <a:rPr lang="en-GB" sz="2800" dirty="0" smtClean="0"/>
              <a:t>Email: Andrew.j.d.bell@Sheffield.ac.uk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0614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current situation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Quantitative methods taught separately from substantive subject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‘Standard’ textbooks help with these courses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How to do t-tests, Mann-Whitney tests, etc… through to regression and then sometimes some more complex things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The good ones will use non-technical language (but still some equations / technical language needed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Often based on specific software packages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Other USPs (</a:t>
            </a:r>
            <a:r>
              <a:rPr lang="en-GB" sz="2800" dirty="0" err="1" smtClean="0">
                <a:latin typeface="TUOS Blake" panose="020B0503040000020004" pitchFamily="34" charset="0"/>
              </a:rPr>
              <a:t>eg</a:t>
            </a:r>
            <a:r>
              <a:rPr lang="en-GB" sz="2800" dirty="0" smtClean="0">
                <a:latin typeface="TUOS Blake" panose="020B0503040000020004" pitchFamily="34" charset="0"/>
              </a:rPr>
              <a:t> An Adventure in Statistics)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2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current situation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Quantitative methods taught separately from substantive subject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‘Standard’ textbooks help with these courses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How to do t-tests, Mann-Whitney tests, etc… through to regression and then sometimes some more complex things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The good ones will use non-technical language (but still some equations / technical language needed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Often based on specific software packages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Other USPs (</a:t>
            </a:r>
            <a:r>
              <a:rPr lang="en-GB" sz="2800" dirty="0" err="1" smtClean="0">
                <a:latin typeface="TUOS Blake" panose="020B0503040000020004" pitchFamily="34" charset="0"/>
              </a:rPr>
              <a:t>eg</a:t>
            </a:r>
            <a:r>
              <a:rPr lang="en-GB" sz="2800" dirty="0" smtClean="0">
                <a:latin typeface="TUOS Blake" panose="020B0503040000020004" pitchFamily="34" charset="0"/>
              </a:rPr>
              <a:t> An Adventure in Statistics)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  <p:pic>
        <p:nvPicPr>
          <p:cNvPr id="2050" name="Picture 2" descr="Image result for an adventure in statis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477" y="1678905"/>
            <a:ext cx="3197826" cy="415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discovering statistics using sp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7" y="1678905"/>
            <a:ext cx="3131480" cy="424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22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current situation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5099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Some books organised more by concepts rather than </a:t>
            </a:r>
            <a:r>
              <a:rPr lang="en-GB" sz="2800" dirty="0" smtClean="0">
                <a:latin typeface="TUOS Blake" panose="020B0503040000020004" pitchFamily="34" charset="0"/>
              </a:rPr>
              <a:t>methods</a:t>
            </a:r>
            <a:endParaRPr lang="en-GB" sz="2800" dirty="0" smtClean="0">
              <a:latin typeface="TUOS Blake" panose="020B05030400000200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  <p:pic>
        <p:nvPicPr>
          <p:cNvPr id="3074" name="Picture 2" descr="https://press.princeton.edu/sites/default/files/styles/large/public/covers/9780691167039.png?itok=LTsXM9l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288" y="1791671"/>
            <a:ext cx="31432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81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current situation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0" y="2067850"/>
            <a:ext cx="8625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Attempts to make it easier for students – adapt to a fear of maths, student dissatisfaction (and subsequent module evaluations)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4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current situation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Also some general audience books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  <p:pic>
        <p:nvPicPr>
          <p:cNvPr id="1026" name="Picture 2" descr="Image result for tiger that isn'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5" r="17471"/>
          <a:stretch/>
        </p:blipFill>
        <p:spPr bwMode="auto">
          <a:xfrm>
            <a:off x="8088198" y="2067850"/>
            <a:ext cx="2526384" cy="387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d sci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627" y="2752626"/>
            <a:ext cx="2285589" cy="349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Lie with Statistic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25" y="2650670"/>
            <a:ext cx="24384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76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problem with this (1)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Students aren’t easily taught </a:t>
            </a:r>
            <a:r>
              <a:rPr lang="en-GB" sz="2800" i="1" dirty="0" smtClean="0">
                <a:latin typeface="TUOS Blake" panose="020B0503040000020004" pitchFamily="34" charset="0"/>
              </a:rPr>
              <a:t>why</a:t>
            </a:r>
            <a:r>
              <a:rPr lang="en-GB" sz="2800" dirty="0" smtClean="0">
                <a:latin typeface="TUOS Blake" panose="020B0503040000020004" pitchFamily="34" charset="0"/>
              </a:rPr>
              <a:t> they are doing what they are doing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fake datasets used (for good reason often)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Students learn formulaic ways of doing things, not the concepts behind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My masters student “my intro module taught me how to do stuff but not what it meant”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144" y="527901"/>
            <a:ext cx="8116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UOS Stephenson" panose="02070503080000020004" pitchFamily="18" charset="0"/>
              </a:rPr>
              <a:t>The problem with this (1)</a:t>
            </a:r>
            <a:endParaRPr lang="en-GB" sz="4400" dirty="0">
              <a:latin typeface="TUOS Stephenson" panose="020705030800000200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461" y="2067850"/>
            <a:ext cx="104920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Students aren’t easily taught </a:t>
            </a:r>
            <a:r>
              <a:rPr lang="en-GB" sz="2800" i="1" dirty="0" smtClean="0">
                <a:latin typeface="TUOS Blake" panose="020B0503040000020004" pitchFamily="34" charset="0"/>
              </a:rPr>
              <a:t>why</a:t>
            </a:r>
            <a:r>
              <a:rPr lang="en-GB" sz="2800" dirty="0" smtClean="0">
                <a:latin typeface="TUOS Blake" panose="020B0503040000020004" pitchFamily="34" charset="0"/>
              </a:rPr>
              <a:t> they are doing what they are doing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fake datasets used (for good reason often)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Students learn formulaic ways of doing things, not the concepts behind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UOS Blake" panose="020B0503040000020004" pitchFamily="34" charset="0"/>
              </a:rPr>
              <a:t>My masters student “my intro module taught me how to do stuff but not what it meant”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UOS Blake" panose="020B0503040000020004" pitchFamily="34" charset="0"/>
            </a:endParaRPr>
          </a:p>
        </p:txBody>
      </p:sp>
      <p:pic>
        <p:nvPicPr>
          <p:cNvPr id="5" name="Picture 4" descr="/Users/andrewbell/Desktop/Screen Shot 2018-06-22 at 10.18.0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24" y="1794473"/>
            <a:ext cx="5762845" cy="4712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54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915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TUOS Blake</vt:lpstr>
      <vt:lpstr>TUOS Stephenson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Johnstone</dc:creator>
  <cp:lastModifiedBy>Andrew Bell</cp:lastModifiedBy>
  <cp:revision>17</cp:revision>
  <dcterms:created xsi:type="dcterms:W3CDTF">2017-09-08T11:33:41Z</dcterms:created>
  <dcterms:modified xsi:type="dcterms:W3CDTF">2018-06-22T14:55:46Z</dcterms:modified>
</cp:coreProperties>
</file>