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2" r:id="rId2"/>
    <p:sldId id="263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D6E"/>
    <a:srgbClr val="8BBD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71490-FDCB-4A37-9BFB-7C54AE6C92B5}" type="datetimeFigureOut">
              <a:rPr lang="en-GB" smtClean="0"/>
              <a:t>05/07/2016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58875-FACD-408C-BAF5-56A99F921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168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088">
              <a:defRPr sz="55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1363" indent="-284163" defTabSz="954088">
              <a:defRPr sz="55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1413" indent="-227013" defTabSz="954088">
              <a:defRPr sz="55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598613" indent="-227013" defTabSz="954088">
              <a:defRPr sz="55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5813" indent="-227013" defTabSz="954088">
              <a:defRPr sz="55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3013" indent="-227013" algn="ctr" defTabSz="954088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0213" indent="-227013" algn="ctr" defTabSz="954088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7413" indent="-227013" algn="ctr" defTabSz="954088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4613" indent="-227013" algn="ctr" defTabSz="954088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fld id="{FD4A904E-7D90-4AAA-AA9B-70AEB6FB1658}" type="slidenum">
              <a:rPr lang="en-GB" altLang="en-US" sz="1300" smtClean="0">
                <a:latin typeface="Arial" charset="0"/>
              </a:rPr>
              <a:pPr/>
              <a:t>1</a:t>
            </a:fld>
            <a:endParaRPr lang="en-GB" altLang="en-US" sz="1300" smtClean="0">
              <a:latin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dirty="0" smtClean="0"/>
              <a:t>Team: Patrick Sturgis, Peter Smith 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3883EF5B-DE88-4AF6-866F-52FC7F472B64}" type="slidenum">
              <a:rPr lang="en-GB" altLang="en-US"/>
              <a:pPr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3883EF5B-DE88-4AF6-866F-52FC7F472B64}" type="slidenum">
              <a:rPr lang="en-GB" altLang="en-US"/>
              <a:pPr/>
              <a:t>3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3872" y="1988840"/>
            <a:ext cx="7270576" cy="1512168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600" baseline="0">
                <a:solidFill>
                  <a:srgbClr val="003D6E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6984776" cy="151216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1027" name="Picture 3" descr="Z:\SocialSciences\CENTRES\NCRM\Website\Website Oct14\background_bottomright@2x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566" y="4461970"/>
            <a:ext cx="2808312" cy="2407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:\CENTRES\NCRM\Publicity\Logos\NCRM Logo\NCRM logo for Word and PowerPoint\NCRM Logo Horizontal (CMYK)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2656"/>
            <a:ext cx="3096344" cy="378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R:\CENTRES\NCRM\Publicity\Logos\ESRC\JPG RGB Large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57205"/>
            <a:ext cx="581845" cy="48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:\CENTRES\NCRM\Publicity\Logos\University of Southampton\university logo copy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391078"/>
            <a:ext cx="1944216" cy="422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R:\CENTRES\NCRM\Publicity\Logos\Other\TAB_col_white_background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381328"/>
            <a:ext cx="936104" cy="39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:\CENTRES\NCRM\Publicity\Logos\Other\298px-University_of_Edinburgh_logo.svg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6305938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\\soton.ac.uk\ude\personalfiles\users\kjph1a06\mydesktop\pattern.pn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56" y="-8877"/>
            <a:ext cx="3263641" cy="285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044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91264" cy="792088"/>
          </a:xfrm>
        </p:spPr>
        <p:txBody>
          <a:bodyPr anchor="t">
            <a:noAutofit/>
          </a:bodyPr>
          <a:lstStyle>
            <a:lvl1pPr>
              <a:defRPr sz="3200" baseline="0">
                <a:solidFill>
                  <a:srgbClr val="003D6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248472"/>
          </a:xfrm>
        </p:spPr>
        <p:txBody>
          <a:bodyPr/>
          <a:lstStyle>
            <a:lvl1pPr>
              <a:buClr>
                <a:schemeClr val="bg1">
                  <a:lumMod val="75000"/>
                </a:schemeClr>
              </a:buClr>
              <a:defRPr sz="2800"/>
            </a:lvl1pPr>
            <a:lvl2pPr>
              <a:buClr>
                <a:schemeClr val="bg1">
                  <a:lumMod val="75000"/>
                </a:schemeClr>
              </a:buClr>
              <a:defRPr sz="2400"/>
            </a:lvl2pPr>
            <a:lvl3pPr>
              <a:buClr>
                <a:schemeClr val="bg1">
                  <a:lumMod val="75000"/>
                </a:schemeClr>
              </a:buClr>
              <a:defRPr sz="2000"/>
            </a:lvl3pPr>
            <a:lvl4pPr>
              <a:buClr>
                <a:schemeClr val="bg1">
                  <a:lumMod val="75000"/>
                </a:schemeClr>
              </a:buClr>
              <a:defRPr sz="1800"/>
            </a:lvl4pPr>
            <a:lvl5pPr>
              <a:buClr>
                <a:schemeClr val="bg1">
                  <a:lumMod val="75000"/>
                </a:schemeClr>
              </a:buCl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9" name="Picture 4" descr="R:\CENTRES\NCRM\Publicity\Logos\NCRM Logo\NCRM logo for Word and PowerPoint\NCRM Logo Horizontal (CMYK)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2656"/>
            <a:ext cx="3096344" cy="378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88230" y="6304235"/>
            <a:ext cx="2133600" cy="365125"/>
          </a:xfrm>
        </p:spPr>
        <p:txBody>
          <a:bodyPr/>
          <a:lstStyle>
            <a:lvl1pPr>
              <a:defRPr sz="1200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FA53D53-8024-485A-AF10-8351CA8F8D5E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2" descr="\\soton.ac.uk\ude\personalfiles\users\kjph1a06\mydesktop\pattern_small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00" y="235"/>
            <a:ext cx="1794212" cy="2132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4167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Z:\SocialSciences\CENTRES\NCRM\Website\Website Oct14\background_bottomright@2x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566" y="4454868"/>
            <a:ext cx="2808312" cy="2407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4149080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3800" u="none" baseline="0">
                <a:solidFill>
                  <a:srgbClr val="8BBD3A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6BA3B-96CA-4DEA-A85B-351F07F12EB3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4" descr="R:\CENTRES\NCRM\Publicity\Logos\NCRM Logo\NCRM logo for Word and PowerPoint\NCRM Logo Horizontal (CMYK)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2656"/>
            <a:ext cx="3096344" cy="378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5376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6BA3B-96CA-4DEA-A85B-351F07F12EB3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 descr="R:\CENTRES\NCRM\Publicity\Logos\NCRM Logo\NCRM logo for Word and PowerPoint\NCRM Logo Horizontal (CMYK)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2656"/>
            <a:ext cx="3096344" cy="378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1520" y="710648"/>
            <a:ext cx="4968552" cy="918152"/>
          </a:xfrm>
        </p:spPr>
        <p:txBody>
          <a:bodyPr anchor="t">
            <a:noAutofit/>
          </a:bodyPr>
          <a:lstStyle>
            <a:lvl1pPr>
              <a:defRPr sz="2800">
                <a:solidFill>
                  <a:srgbClr val="003D6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203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91890"/>
            <a:ext cx="8291264" cy="580926"/>
          </a:xfrm>
        </p:spPr>
        <p:txBody>
          <a:bodyPr anchor="t">
            <a:noAutofit/>
          </a:bodyPr>
          <a:lstStyle>
            <a:lvl1pPr>
              <a:defRPr sz="3200" baseline="0">
                <a:solidFill>
                  <a:srgbClr val="003D6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988840"/>
            <a:ext cx="4038600" cy="4320480"/>
          </a:xfrm>
        </p:spPr>
        <p:txBody>
          <a:bodyPr/>
          <a:lstStyle>
            <a:lvl1pPr>
              <a:buClr>
                <a:schemeClr val="bg1">
                  <a:lumMod val="75000"/>
                </a:schemeClr>
              </a:buClr>
              <a:defRPr sz="2800"/>
            </a:lvl1pPr>
            <a:lvl2pPr>
              <a:buClr>
                <a:schemeClr val="bg1">
                  <a:lumMod val="75000"/>
                </a:schemeClr>
              </a:buClr>
              <a:defRPr sz="2400"/>
            </a:lvl2pPr>
            <a:lvl3pPr>
              <a:buClr>
                <a:schemeClr val="bg1">
                  <a:lumMod val="75000"/>
                </a:schemeClr>
              </a:buClr>
              <a:defRPr sz="2000"/>
            </a:lvl3pPr>
            <a:lvl4pPr>
              <a:buClr>
                <a:schemeClr val="bg1">
                  <a:lumMod val="75000"/>
                </a:schemeClr>
              </a:buClr>
              <a:defRPr sz="1800"/>
            </a:lvl4pPr>
            <a:lvl5pPr>
              <a:buClr>
                <a:schemeClr val="bg1">
                  <a:lumMod val="75000"/>
                </a:schemeClr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4320480"/>
          </a:xfrm>
        </p:spPr>
        <p:txBody>
          <a:bodyPr/>
          <a:lstStyle>
            <a:lvl1pPr>
              <a:buClr>
                <a:schemeClr val="bg1">
                  <a:lumMod val="75000"/>
                </a:schemeClr>
              </a:buClr>
              <a:defRPr sz="2800"/>
            </a:lvl1pPr>
            <a:lvl2pPr>
              <a:buClr>
                <a:schemeClr val="bg1">
                  <a:lumMod val="75000"/>
                </a:schemeClr>
              </a:buClr>
              <a:defRPr sz="2400"/>
            </a:lvl2pPr>
            <a:lvl3pPr>
              <a:buClr>
                <a:schemeClr val="bg1">
                  <a:lumMod val="75000"/>
                </a:schemeClr>
              </a:buClr>
              <a:defRPr sz="2000"/>
            </a:lvl3pPr>
            <a:lvl4pPr>
              <a:buClr>
                <a:schemeClr val="bg1">
                  <a:lumMod val="75000"/>
                </a:schemeClr>
              </a:buClr>
              <a:defRPr sz="1800"/>
            </a:lvl4pPr>
            <a:lvl5pPr>
              <a:buClr>
                <a:schemeClr val="bg1">
                  <a:lumMod val="75000"/>
                </a:schemeClr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6BA3B-96CA-4DEA-A85B-351F07F12EB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R:\CENTRES\NCRM\Publicity\Logos\NCRM Logo\NCRM logo for Word and PowerPoint\NCRM Logo Horizontal (CMYK)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2656"/>
            <a:ext cx="3096344" cy="378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soton.ac.uk\ude\personalfiles\users\kjph1a06\mydesktop\pattern_small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00" y="235"/>
            <a:ext cx="1794212" cy="2132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472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BD830-2B73-47E2-B7C6-7ED86D7FD57B}" type="datetimeFigureOut">
              <a:rPr lang="en-GB" smtClean="0"/>
              <a:t>05/07/2016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6BA3B-96CA-4DEA-A85B-351F07F12EB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512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  <p:sldLayoutId id="2147483652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rgbClr val="003D6E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•"/>
        <a:defRPr sz="32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3"/>
          <p:cNvSpPr>
            <a:spLocks noGrp="1" noChangeAspect="1" noChangeArrowheads="1"/>
          </p:cNvSpPr>
          <p:nvPr>
            <p:ph type="ctrTitle"/>
          </p:nvPr>
        </p:nvSpPr>
        <p:spPr>
          <a:xfrm>
            <a:off x="560284" y="2204864"/>
            <a:ext cx="8435394" cy="1388514"/>
          </a:xfrm>
        </p:spPr>
        <p:txBody>
          <a:bodyPr>
            <a:normAutofit fontScale="90000"/>
          </a:bodyPr>
          <a:lstStyle/>
          <a:p>
            <a:pPr algn="ctr"/>
            <a:r>
              <a:rPr lang="en-GB" altLang="en-US" sz="3200" dirty="0">
                <a:latin typeface="Calibri" panose="020F0502020204030204" pitchFamily="34" charset="0"/>
              </a:rPr>
              <a:t/>
            </a:r>
            <a:br>
              <a:rPr lang="en-GB" altLang="en-US" sz="3200" dirty="0">
                <a:latin typeface="Calibri" panose="020F0502020204030204" pitchFamily="34" charset="0"/>
              </a:rPr>
            </a:br>
            <a:r>
              <a:rPr lang="en-GB" altLang="en-US" sz="3200" dirty="0" smtClean="0">
                <a:latin typeface="Calibri" panose="020F0502020204030204" pitchFamily="34" charset="0"/>
              </a:rPr>
              <a:t>Session: </a:t>
            </a:r>
            <a:r>
              <a:rPr lang="en-GB" altLang="en-US" sz="3200" dirty="0" smtClean="0">
                <a:latin typeface="Calibri" panose="020F0502020204030204" pitchFamily="34" charset="0"/>
              </a:rPr>
              <a:t>Enhancing </a:t>
            </a:r>
            <a:r>
              <a:rPr lang="en-GB" altLang="en-US" sz="3200" dirty="0">
                <a:latin typeface="Calibri" panose="020F0502020204030204" pitchFamily="34" charset="0"/>
              </a:rPr>
              <a:t>Data Collection to Improve </a:t>
            </a:r>
            <a:r>
              <a:rPr lang="en-GB" altLang="en-US" sz="3200" dirty="0" smtClean="0">
                <a:latin typeface="Calibri" panose="020F0502020204030204" pitchFamily="34" charset="0"/>
              </a:rPr>
              <a:t/>
            </a:r>
            <a:br>
              <a:rPr lang="en-GB" altLang="en-US" sz="3200" dirty="0" smtClean="0">
                <a:latin typeface="Calibri" panose="020F0502020204030204" pitchFamily="34" charset="0"/>
              </a:rPr>
            </a:br>
            <a:r>
              <a:rPr lang="en-GB" altLang="en-US" sz="3200" dirty="0" smtClean="0">
                <a:latin typeface="Calibri" panose="020F0502020204030204" pitchFamily="34" charset="0"/>
              </a:rPr>
              <a:t>Survey </a:t>
            </a:r>
            <a:r>
              <a:rPr lang="en-GB" altLang="en-US" sz="3200" dirty="0">
                <a:latin typeface="Calibri" panose="020F0502020204030204" pitchFamily="34" charset="0"/>
              </a:rPr>
              <a:t>Data Quality</a:t>
            </a:r>
            <a:endParaRPr lang="en-GB" altLang="en-US" sz="3200" dirty="0">
              <a:latin typeface="Calibri" panose="020F0502020204030204" pitchFamily="34" charset="0"/>
            </a:endParaRPr>
          </a:p>
        </p:txBody>
      </p:sp>
      <p:sp>
        <p:nvSpPr>
          <p:cNvPr id="6147" name="Text Box 25"/>
          <p:cNvSpPr txBox="1">
            <a:spLocks noChangeArrowheads="1"/>
          </p:cNvSpPr>
          <p:nvPr/>
        </p:nvSpPr>
        <p:spPr bwMode="auto">
          <a:xfrm>
            <a:off x="755575" y="3933056"/>
            <a:ext cx="7992855" cy="2215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algn="l" defTabSz="1044575">
              <a:spcAft>
                <a:spcPct val="70000"/>
              </a:spcAft>
              <a:buChar char="•"/>
              <a:defRPr sz="27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1pPr>
            <a:lvl2pPr marL="742950" indent="-285750" algn="l" defTabSz="1044575">
              <a:lnSpc>
                <a:spcPct val="90000"/>
              </a:lnSpc>
              <a:spcAft>
                <a:spcPct val="50000"/>
              </a:spcAft>
              <a:buChar char="–"/>
              <a:defRPr sz="27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2pPr>
            <a:lvl3pPr marL="1143000" indent="-228600" algn="l" defTabSz="1044575">
              <a:lnSpc>
                <a:spcPct val="90000"/>
              </a:lnSpc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3pPr>
            <a:lvl4pPr marL="1600200" indent="-228600" algn="l" defTabSz="1044575">
              <a:lnSpc>
                <a:spcPct val="90000"/>
              </a:lnSpc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4pPr>
            <a:lvl5pPr marL="2057400" indent="-228600" algn="l" defTabSz="1044575">
              <a:lnSpc>
                <a:spcPct val="90000"/>
              </a:lnSpc>
              <a:spcBef>
                <a:spcPct val="20000"/>
              </a:spcBef>
              <a:buChar char="»"/>
              <a:defRPr sz="27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5pPr>
            <a:lvl6pPr marL="2514600" indent="-228600" defTabSz="1044575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6pPr>
            <a:lvl7pPr marL="2971800" indent="-228600" defTabSz="1044575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7pPr>
            <a:lvl8pPr marL="3429000" indent="-228600" defTabSz="1044575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8pPr>
            <a:lvl9pPr marL="3886200" indent="-228600" defTabSz="1044575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9pPr>
          </a:lstStyle>
          <a:p>
            <a:pPr algn="ctr">
              <a:lnSpc>
                <a:spcPts val="2398"/>
              </a:lnSpc>
              <a:spcAft>
                <a:spcPct val="0"/>
              </a:spcAft>
              <a:buNone/>
            </a:pPr>
            <a:endParaRPr lang="en-GB" altLang="en-US" sz="21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ctr">
              <a:lnSpc>
                <a:spcPts val="2398"/>
              </a:lnSpc>
              <a:spcAft>
                <a:spcPct val="0"/>
              </a:spcAft>
              <a:buNone/>
            </a:pPr>
            <a:endParaRPr lang="en-GB" altLang="en-US" sz="21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ctr">
              <a:lnSpc>
                <a:spcPts val="2398"/>
              </a:lnSpc>
              <a:spcAft>
                <a:spcPct val="0"/>
              </a:spcAft>
              <a:buNone/>
            </a:pPr>
            <a:r>
              <a:rPr lang="en-GB" altLang="en-US" sz="21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Research Methods Festival, 5</a:t>
            </a:r>
            <a:r>
              <a:rPr lang="en-GB" altLang="en-US" sz="2100" baseline="30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th</a:t>
            </a:r>
            <a:r>
              <a:rPr lang="en-GB" altLang="en-US" sz="21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July </a:t>
            </a:r>
            <a:r>
              <a:rPr lang="en-GB" altLang="en-US" sz="21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2016</a:t>
            </a:r>
          </a:p>
          <a:p>
            <a:pPr>
              <a:lnSpc>
                <a:spcPts val="2398"/>
              </a:lnSpc>
              <a:spcAft>
                <a:spcPct val="0"/>
              </a:spcAft>
              <a:buNone/>
            </a:pPr>
            <a:r>
              <a:rPr lang="en-GB" altLang="en-US" sz="2100" dirty="0">
                <a:solidFill>
                  <a:srgbClr val="B2D5D5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1080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562318" y="1196752"/>
            <a:ext cx="7965281" cy="1325563"/>
          </a:xfrm>
        </p:spPr>
        <p:txBody>
          <a:bodyPr/>
          <a:lstStyle/>
          <a:p>
            <a:pPr eaLnBrk="1" hangingPunct="1"/>
            <a:r>
              <a:rPr lang="en-GB" altLang="en-US" sz="3500" dirty="0" smtClean="0"/>
              <a:t> </a:t>
            </a:r>
            <a:endParaRPr lang="en-GB" altLang="en-US" sz="3500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690689"/>
            <a:ext cx="8218885" cy="4768850"/>
          </a:xfrm>
        </p:spPr>
        <p:txBody>
          <a:bodyPr/>
          <a:lstStyle/>
          <a:p>
            <a:pPr eaLnBrk="1" hangingPunct="1"/>
            <a:endParaRPr lang="en-GB" altLang="en-US" sz="2600" dirty="0"/>
          </a:p>
          <a:p>
            <a:pPr eaLnBrk="1" hangingPunct="1"/>
            <a:endParaRPr lang="en-GB" alt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87517" y="2097492"/>
            <a:ext cx="8218885" cy="476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14" rIns="91428" bIns="45714" numCol="1" anchor="t" anchorCtr="0" compatLnSpc="1">
            <a:prstTxWarp prst="textNoShape">
              <a:avLst/>
            </a:prstTxWarp>
          </a:bodyPr>
          <a:lstStyle>
            <a:lvl1pPr marL="392113" indent="-392113" algn="l" defTabSz="1044575" rtl="0" eaLnBrk="0" fontAlgn="base" hangingPunct="0">
              <a:spcBef>
                <a:spcPct val="0"/>
              </a:spcBef>
              <a:spcAft>
                <a:spcPct val="70000"/>
              </a:spcAft>
              <a:buChar char="•"/>
              <a:defRPr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25513" indent="-328613" algn="l" defTabSz="104457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har char="–"/>
              <a:defRPr sz="2700">
                <a:solidFill>
                  <a:schemeClr val="tx1"/>
                </a:solidFill>
                <a:latin typeface="+mn-lt"/>
                <a:ea typeface="+mn-ea"/>
              </a:defRPr>
            </a:lvl2pPr>
            <a:lvl3pPr marL="1392238" indent="-261938" algn="l" defTabSz="1044575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857375" indent="-260350" algn="l" defTabSz="1044575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–"/>
              <a:defRPr sz="2700">
                <a:solidFill>
                  <a:schemeClr val="tx1"/>
                </a:solidFill>
                <a:latin typeface="+mn-lt"/>
                <a:ea typeface="+mn-ea"/>
              </a:defRPr>
            </a:lvl4pPr>
            <a:lvl5pPr marL="2349500" indent="-261938" algn="l" defTabSz="1044575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+mn-lt"/>
                <a:ea typeface="+mn-ea"/>
              </a:defRPr>
            </a:lvl5pPr>
            <a:lvl6pPr marL="2806700" indent="-261938" algn="l" defTabSz="1044575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+mn-lt"/>
                <a:ea typeface="+mn-ea"/>
              </a:defRPr>
            </a:lvl6pPr>
            <a:lvl7pPr marL="3263900" indent="-261938" algn="l" defTabSz="1044575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+mn-lt"/>
                <a:ea typeface="+mn-ea"/>
              </a:defRPr>
            </a:lvl7pPr>
            <a:lvl8pPr marL="3721100" indent="-261938" algn="l" defTabSz="1044575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+mn-lt"/>
                <a:ea typeface="+mn-ea"/>
              </a:defRPr>
            </a:lvl8pPr>
            <a:lvl9pPr marL="4178300" indent="-261938" algn="l" defTabSz="1044575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/>
            <a:r>
              <a:rPr lang="en-GB" sz="26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The session is organised as part of </a:t>
            </a:r>
            <a:r>
              <a:rPr lang="en-GB" sz="2600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Workpackage</a:t>
            </a:r>
            <a:r>
              <a:rPr lang="en-GB" sz="26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dirty="0">
                <a:solidFill>
                  <a:srgbClr val="0070C0"/>
                </a:solidFill>
                <a:latin typeface="Calibri" panose="020F0502020204030204" pitchFamily="34" charset="0"/>
              </a:rPr>
              <a:t>1 “Data Collection for Data Quality</a:t>
            </a:r>
            <a:r>
              <a:rPr lang="en-GB" sz="26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” of the ESRC </a:t>
            </a:r>
            <a:r>
              <a:rPr lang="en-GB" sz="2600" dirty="0">
                <a:solidFill>
                  <a:srgbClr val="0070C0"/>
                </a:solidFill>
                <a:latin typeface="Calibri" panose="020F0502020204030204" pitchFamily="34" charset="0"/>
              </a:rPr>
              <a:t>National Centre for Research </a:t>
            </a:r>
            <a:r>
              <a:rPr lang="en-GB" sz="26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Methods.  </a:t>
            </a:r>
          </a:p>
          <a:p>
            <a:pPr eaLnBrk="1" hangingPunct="1"/>
            <a:r>
              <a:rPr lang="en-GB" sz="26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Core team: Gabi Durrant, Patrick Sturgis, Olga Maslovskaya, Peter Smith, Natalie Shlomo and Katy Sindall. </a:t>
            </a:r>
            <a:endParaRPr lang="en-GB" sz="2600" dirty="0">
              <a:latin typeface="Calibri" panose="020F0502020204030204" pitchFamily="34" charset="0"/>
            </a:endParaRPr>
          </a:p>
          <a:p>
            <a:pPr eaLnBrk="1" hangingPunct="1"/>
            <a:endParaRPr lang="en-GB" altLang="en-US" kern="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658BE0-C7D1-41FC-98BC-FC56B8AB06A7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440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562318" y="1196752"/>
            <a:ext cx="7965281" cy="1325563"/>
          </a:xfrm>
        </p:spPr>
        <p:txBody>
          <a:bodyPr/>
          <a:lstStyle/>
          <a:p>
            <a:pPr eaLnBrk="1" hangingPunct="1"/>
            <a:r>
              <a:rPr lang="en-GB" altLang="en-US" sz="3500" dirty="0" smtClean="0"/>
              <a:t> </a:t>
            </a:r>
            <a:endParaRPr lang="en-GB" altLang="en-US" sz="3500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690689"/>
            <a:ext cx="8218885" cy="4768850"/>
          </a:xfrm>
        </p:spPr>
        <p:txBody>
          <a:bodyPr/>
          <a:lstStyle/>
          <a:p>
            <a:pPr eaLnBrk="1" hangingPunct="1"/>
            <a:endParaRPr lang="en-GB" altLang="en-US" sz="2600" dirty="0"/>
          </a:p>
          <a:p>
            <a:pPr eaLnBrk="1" hangingPunct="1"/>
            <a:endParaRPr lang="en-GB" alt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87517" y="2097492"/>
            <a:ext cx="8218885" cy="476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14" rIns="91428" bIns="45714" numCol="1" anchor="t" anchorCtr="0" compatLnSpc="1">
            <a:prstTxWarp prst="textNoShape">
              <a:avLst/>
            </a:prstTxWarp>
          </a:bodyPr>
          <a:lstStyle>
            <a:lvl1pPr marL="392113" indent="-392113" algn="l" defTabSz="1044575" rtl="0" eaLnBrk="0" fontAlgn="base" hangingPunct="0">
              <a:spcBef>
                <a:spcPct val="0"/>
              </a:spcBef>
              <a:spcAft>
                <a:spcPct val="70000"/>
              </a:spcAft>
              <a:buChar char="•"/>
              <a:defRPr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25513" indent="-328613" algn="l" defTabSz="104457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har char="–"/>
              <a:defRPr sz="2700">
                <a:solidFill>
                  <a:schemeClr val="tx1"/>
                </a:solidFill>
                <a:latin typeface="+mn-lt"/>
                <a:ea typeface="+mn-ea"/>
              </a:defRPr>
            </a:lvl2pPr>
            <a:lvl3pPr marL="1392238" indent="-261938" algn="l" defTabSz="1044575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857375" indent="-260350" algn="l" defTabSz="1044575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–"/>
              <a:defRPr sz="2700">
                <a:solidFill>
                  <a:schemeClr val="tx1"/>
                </a:solidFill>
                <a:latin typeface="+mn-lt"/>
                <a:ea typeface="+mn-ea"/>
              </a:defRPr>
            </a:lvl4pPr>
            <a:lvl5pPr marL="2349500" indent="-261938" algn="l" defTabSz="1044575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+mn-lt"/>
                <a:ea typeface="+mn-ea"/>
              </a:defRPr>
            </a:lvl5pPr>
            <a:lvl6pPr marL="2806700" indent="-261938" algn="l" defTabSz="1044575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+mn-lt"/>
                <a:ea typeface="+mn-ea"/>
              </a:defRPr>
            </a:lvl6pPr>
            <a:lvl7pPr marL="3263900" indent="-261938" algn="l" defTabSz="1044575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+mn-lt"/>
                <a:ea typeface="+mn-ea"/>
              </a:defRPr>
            </a:lvl7pPr>
            <a:lvl8pPr marL="3721100" indent="-261938" algn="l" defTabSz="1044575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+mn-lt"/>
                <a:ea typeface="+mn-ea"/>
              </a:defRPr>
            </a:lvl8pPr>
            <a:lvl9pPr marL="4178300" indent="-261938" algn="l" defTabSz="1044575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/>
            <a:r>
              <a:rPr lang="en-GB" altLang="en-US" kern="0" dirty="0" smtClean="0"/>
              <a:t>Patrick Sturgis</a:t>
            </a:r>
          </a:p>
          <a:p>
            <a:pPr eaLnBrk="1" hangingPunct="1"/>
            <a:r>
              <a:rPr lang="en-GB" altLang="en-US" kern="0" dirty="0" smtClean="0"/>
              <a:t>Gabi Durrant</a:t>
            </a:r>
          </a:p>
          <a:p>
            <a:pPr eaLnBrk="1" hangingPunct="1"/>
            <a:r>
              <a:rPr lang="en-GB" altLang="en-US" kern="0" dirty="0" smtClean="0"/>
              <a:t>Joel Williams (Discussant)</a:t>
            </a:r>
          </a:p>
          <a:p>
            <a:pPr eaLnBrk="1" hangingPunct="1"/>
            <a:r>
              <a:rPr lang="en-GB" altLang="en-US" kern="0" dirty="0" smtClean="0"/>
              <a:t>Olga Maslovskaya</a:t>
            </a:r>
          </a:p>
          <a:p>
            <a:pPr eaLnBrk="1" hangingPunct="1"/>
            <a:r>
              <a:rPr lang="en-GB" altLang="en-US" kern="0" dirty="0" smtClean="0"/>
              <a:t>Ian </a:t>
            </a:r>
            <a:r>
              <a:rPr lang="en-GB" altLang="en-US" kern="0" dirty="0" err="1" smtClean="0"/>
              <a:t>Brunton</a:t>
            </a:r>
            <a:r>
              <a:rPr lang="en-GB" altLang="en-US" kern="0" dirty="0" smtClean="0"/>
              <a:t>-Smith </a:t>
            </a:r>
          </a:p>
          <a:p>
            <a:pPr eaLnBrk="1" hangingPunct="1"/>
            <a:r>
              <a:rPr lang="en-GB" altLang="en-US" kern="0" dirty="0" smtClean="0"/>
              <a:t>Time for discussion</a:t>
            </a:r>
            <a:endParaRPr lang="en-GB" altLang="en-US" kern="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658BE0-C7D1-41FC-98BC-FC56B8AB06A7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586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CRM">
      <a:majorFont>
        <a:latin typeface="Gill Sans M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84</Words>
  <Application>Microsoft Office PowerPoint</Application>
  <PresentationFormat>On-screen Show (4:3)</PresentationFormat>
  <Paragraphs>21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Session: Enhancing Data Collection to Improve  Survey Data Quality</vt:lpstr>
      <vt:lpstr> </vt:lpstr>
      <vt:lpstr> 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Puustinen K.J.</dc:creator>
  <cp:lastModifiedBy>G. Durrant</cp:lastModifiedBy>
  <cp:revision>112</cp:revision>
  <dcterms:created xsi:type="dcterms:W3CDTF">2014-10-20T14:24:53Z</dcterms:created>
  <dcterms:modified xsi:type="dcterms:W3CDTF">2016-07-05T06:24:04Z</dcterms:modified>
</cp:coreProperties>
</file>