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0"/>
  </p:notesMasterIdLst>
  <p:sldIdLst>
    <p:sldId id="280" r:id="rId2"/>
    <p:sldId id="296" r:id="rId3"/>
    <p:sldId id="338" r:id="rId4"/>
    <p:sldId id="295" r:id="rId5"/>
    <p:sldId id="297" r:id="rId6"/>
    <p:sldId id="298" r:id="rId7"/>
    <p:sldId id="299" r:id="rId8"/>
    <p:sldId id="339" r:id="rId9"/>
    <p:sldId id="341" r:id="rId10"/>
    <p:sldId id="281" r:id="rId11"/>
    <p:sldId id="283" r:id="rId12"/>
    <p:sldId id="282" r:id="rId13"/>
    <p:sldId id="327" r:id="rId14"/>
    <p:sldId id="328" r:id="rId15"/>
    <p:sldId id="301" r:id="rId16"/>
    <p:sldId id="302" r:id="rId17"/>
    <p:sldId id="303" r:id="rId18"/>
    <p:sldId id="304" r:id="rId19"/>
    <p:sldId id="305" r:id="rId20"/>
    <p:sldId id="306" r:id="rId21"/>
    <p:sldId id="307" r:id="rId22"/>
    <p:sldId id="308" r:id="rId23"/>
    <p:sldId id="309" r:id="rId24"/>
    <p:sldId id="310" r:id="rId25"/>
    <p:sldId id="311" r:id="rId26"/>
    <p:sldId id="312" r:id="rId27"/>
    <p:sldId id="313" r:id="rId28"/>
    <p:sldId id="314" r:id="rId29"/>
    <p:sldId id="315" r:id="rId30"/>
    <p:sldId id="316" r:id="rId31"/>
    <p:sldId id="317" r:id="rId32"/>
    <p:sldId id="318" r:id="rId33"/>
    <p:sldId id="319" r:id="rId34"/>
    <p:sldId id="323" r:id="rId35"/>
    <p:sldId id="324" r:id="rId36"/>
    <p:sldId id="325" r:id="rId37"/>
    <p:sldId id="326" r:id="rId38"/>
    <p:sldId id="335" r:id="rId39"/>
    <p:sldId id="330" r:id="rId40"/>
    <p:sldId id="263" r:id="rId41"/>
    <p:sldId id="264" r:id="rId42"/>
    <p:sldId id="333" r:id="rId43"/>
    <p:sldId id="258" r:id="rId44"/>
    <p:sldId id="271" r:id="rId45"/>
    <p:sldId id="272" r:id="rId46"/>
    <p:sldId id="261" r:id="rId47"/>
    <p:sldId id="260" r:id="rId48"/>
    <p:sldId id="269" r:id="rId49"/>
    <p:sldId id="275" r:id="rId50"/>
    <p:sldId id="273" r:id="rId51"/>
    <p:sldId id="292" r:id="rId52"/>
    <p:sldId id="278" r:id="rId53"/>
    <p:sldId id="279" r:id="rId54"/>
    <p:sldId id="293" r:id="rId55"/>
    <p:sldId id="294" r:id="rId56"/>
    <p:sldId id="291" r:id="rId57"/>
    <p:sldId id="288" r:id="rId58"/>
    <p:sldId id="286" r:id="rId59"/>
    <p:sldId id="274" r:id="rId60"/>
    <p:sldId id="268" r:id="rId61"/>
    <p:sldId id="329" r:id="rId62"/>
    <p:sldId id="334" r:id="rId63"/>
    <p:sldId id="336" r:id="rId64"/>
    <p:sldId id="342" r:id="rId65"/>
    <p:sldId id="337" r:id="rId66"/>
    <p:sldId id="343" r:id="rId67"/>
    <p:sldId id="344" r:id="rId68"/>
    <p:sldId id="345" r:id="rId6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89727" autoAdjust="0"/>
  </p:normalViewPr>
  <p:slideViewPr>
    <p:cSldViewPr snapToGrid="0" snapToObjects="1">
      <p:cViewPr>
        <p:scale>
          <a:sx n="66" d="100"/>
          <a:sy n="66" d="100"/>
        </p:scale>
        <p:origin x="-1704" y="-360"/>
      </p:cViewPr>
      <p:guideLst>
        <p:guide orient="horz" pos="2160"/>
        <p:guide pos="2880"/>
      </p:guideLst>
    </p:cSldViewPr>
  </p:slideViewPr>
  <p:notesTextViewPr>
    <p:cViewPr>
      <p:scale>
        <a:sx n="100" d="100"/>
        <a:sy n="100" d="100"/>
      </p:scale>
      <p:origin x="0" y="0"/>
    </p:cViewPr>
  </p:notesTextViewPr>
  <p:sorterViewPr>
    <p:cViewPr>
      <p:scale>
        <a:sx n="80" d="100"/>
        <a:sy n="80" d="100"/>
      </p:scale>
      <p:origin x="0" y="569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notesMaster" Target="notesMasters/notesMaster1.xml"/><Relationship Id="rId71" Type="http://schemas.openxmlformats.org/officeDocument/2006/relationships/printerSettings" Target="printerSettings/printerSettings1.bin"/><Relationship Id="rId72" Type="http://schemas.openxmlformats.org/officeDocument/2006/relationships/presProps" Target="pres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viewProps" Target="viewProps.xml"/><Relationship Id="rId74" Type="http://schemas.openxmlformats.org/officeDocument/2006/relationships/theme" Target="theme/theme1.xml"/><Relationship Id="rId75"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4CC97C-A56A-3643-8047-FFE12C226AF3}" type="datetimeFigureOut">
              <a:rPr lang="en-US" smtClean="0"/>
              <a:t>7/3/16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65E4AF-E7DA-B541-A2B8-130F675734BD}" type="slidenum">
              <a:rPr lang="en-US" smtClean="0"/>
              <a:t>‹#›</a:t>
            </a:fld>
            <a:endParaRPr lang="en-US"/>
          </a:p>
        </p:txBody>
      </p:sp>
    </p:spTree>
    <p:extLst>
      <p:ext uri="{BB962C8B-B14F-4D97-AF65-F5344CB8AC3E}">
        <p14:creationId xmlns:p14="http://schemas.microsoft.com/office/powerpoint/2010/main" val="91696855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EC77633A-0714-43F1-81EB-60BA5BB1C705}" type="slidenum">
              <a:rPr lang="en-US" smtClean="0"/>
              <a:pPr/>
              <a:t>4</a:t>
            </a:fld>
            <a:endParaRPr lang="en-US" smtClean="0"/>
          </a:p>
        </p:txBody>
      </p:sp>
      <p:sp>
        <p:nvSpPr>
          <p:cNvPr id="30723" name="Rectangle 2"/>
          <p:cNvSpPr>
            <a:spLocks noGrp="1" noRot="1" noChangeAspect="1" noChangeArrowheads="1" noTextEdit="1"/>
          </p:cNvSpPr>
          <p:nvPr>
            <p:ph type="sldImg"/>
          </p:nvPr>
        </p:nvSpPr>
        <p:spPr>
          <a:solidFill>
            <a:srgbClr val="FFFFFF"/>
          </a:solidFill>
          <a:ln/>
        </p:spPr>
      </p:sp>
      <p:sp>
        <p:nvSpPr>
          <p:cNvPr id="3072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smtClean="0"/>
              <a:t>Every day each of us leaves</a:t>
            </a:r>
            <a:r>
              <a:rPr lang="en-US" baseline="0" dirty="0" smtClean="0"/>
              <a:t> thousands of digital breadcrumbs.  Our e-mail captures our work transactions, our texts our friendships, our phone calls our connections and locations, link structure the pattern of the conversation of the world, and Google searches our informational needs and, sometimes, our innermost desires.  What can these breadcrumbs tell us?  [clockwise, e-mail, e-plates from UK meant to track locations of cars, </a:t>
            </a:r>
            <a:r>
              <a:rPr lang="en-US" baseline="0" dirty="0" err="1" smtClean="0"/>
              <a:t>charlie</a:t>
            </a:r>
            <a:r>
              <a:rPr lang="en-US" baseline="0" dirty="0" smtClean="0"/>
              <a:t> cards, the usage of which is tracked by </a:t>
            </a:r>
            <a:r>
              <a:rPr lang="en-US" baseline="0" dirty="0" err="1" smtClean="0"/>
              <a:t>mbta</a:t>
            </a:r>
            <a:r>
              <a:rPr lang="en-US" baseline="0" dirty="0" smtClean="0"/>
              <a:t>, e-mail, and </a:t>
            </a:r>
            <a:r>
              <a:rPr lang="en-US" baseline="0" dirty="0" err="1" smtClean="0"/>
              <a:t>iphone</a:t>
            </a:r>
            <a:r>
              <a:rPr lang="en-US" baseline="0" dirty="0" smtClean="0"/>
              <a:t>]</a:t>
            </a:r>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 people to search for this phrase.</a:t>
            </a:r>
            <a:endParaRPr lang="en-US" dirty="0"/>
          </a:p>
        </p:txBody>
      </p:sp>
      <p:sp>
        <p:nvSpPr>
          <p:cNvPr id="4" name="Slide Number Placeholder 3"/>
          <p:cNvSpPr>
            <a:spLocks noGrp="1"/>
          </p:cNvSpPr>
          <p:nvPr>
            <p:ph type="sldNum" sz="quarter" idx="10"/>
          </p:nvPr>
        </p:nvSpPr>
        <p:spPr/>
        <p:txBody>
          <a:bodyPr/>
          <a:lstStyle/>
          <a:p>
            <a:fld id="{D546BD9D-CBA0-3D4D-BA4F-B16BB45D2D7E}" type="slidenum">
              <a:rPr lang="en-US" smtClean="0"/>
              <a:t>30</a:t>
            </a:fld>
            <a:endParaRPr lang="en-US"/>
          </a:p>
        </p:txBody>
      </p:sp>
    </p:spTree>
    <p:extLst>
      <p:ext uri="{BB962C8B-B14F-4D97-AF65-F5344CB8AC3E}">
        <p14:creationId xmlns:p14="http://schemas.microsoft.com/office/powerpoint/2010/main" val="6030715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Nodes</a:t>
            </a:r>
            <a:r>
              <a:rPr lang="en-US" baseline="0" dirty="0" smtClean="0"/>
              <a:t> represent websites referenced by Twitter accounts for people in NH. The size of the node reflects how often it is referenced, and a link between two nodes mean that the same people reference both.  In the middle are broadly viewed mainstream media (e.g., the Boston Globe). There are multiple special interest communities in this graph, which encompass the central nodes (e.g., around sports, music, religion).  </a:t>
            </a:r>
          </a:p>
          <a:p>
            <a:endParaRPr lang="en-US" baseline="0" dirty="0" smtClean="0"/>
          </a:p>
          <a:p>
            <a:r>
              <a:rPr lang="en-US" baseline="0" dirty="0" smtClean="0"/>
              <a:t>The question is whether this method can identify the sources/institutions that mobilize different parts of the population.  E.g. could we use this as a map to identify the coordinative mechanisms for social movements, etc.</a:t>
            </a:r>
            <a:endParaRPr lang="en-US" dirty="0"/>
          </a:p>
        </p:txBody>
      </p:sp>
      <p:sp>
        <p:nvSpPr>
          <p:cNvPr id="4" name="Slide Number Placeholder 3"/>
          <p:cNvSpPr>
            <a:spLocks noGrp="1"/>
          </p:cNvSpPr>
          <p:nvPr>
            <p:ph type="sldNum" sz="quarter" idx="10"/>
          </p:nvPr>
        </p:nvSpPr>
        <p:spPr/>
        <p:txBody>
          <a:bodyPr/>
          <a:lstStyle/>
          <a:p>
            <a:fld id="{BB65E4AF-E7DA-B541-A2B8-130F675734BD}" type="slidenum">
              <a:rPr lang="en-US" smtClean="0"/>
              <a:t>62</a:t>
            </a:fld>
            <a:endParaRPr lang="en-US"/>
          </a:p>
        </p:txBody>
      </p:sp>
    </p:spTree>
    <p:extLst>
      <p:ext uri="{BB962C8B-B14F-4D97-AF65-F5344CB8AC3E}">
        <p14:creationId xmlns:p14="http://schemas.microsoft.com/office/powerpoint/2010/main" val="1034633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7/3/16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7/3/16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7/3/16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8229600" cy="1295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719263"/>
            <a:ext cx="4038600" cy="4224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719263"/>
            <a:ext cx="4038600" cy="2035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06838"/>
            <a:ext cx="4038600" cy="20367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5"/>
          <p:cNvSpPr>
            <a:spLocks noGrp="1" noChangeArrowheads="1"/>
          </p:cNvSpPr>
          <p:nvPr>
            <p:ph type="dt" sz="half" idx="10"/>
          </p:nvPr>
        </p:nvSpPr>
        <p:spPr>
          <a:ln/>
        </p:spPr>
        <p:txBody>
          <a:bodyPr/>
          <a:lstStyle>
            <a:lvl1pPr>
              <a:defRPr/>
            </a:lvl1pPr>
          </a:lstStyle>
          <a:p>
            <a:pPr>
              <a:defRPr/>
            </a:pPr>
            <a:fld id="{BE22DF18-B18E-471E-924D-E3C04601FE4F}" type="datetime1">
              <a:rPr lang="en-US"/>
              <a:pPr>
                <a:defRPr/>
              </a:pPr>
              <a:t>7/3/16</a:t>
            </a:fld>
            <a:endParaRPr lang="en-US"/>
          </a:p>
        </p:txBody>
      </p:sp>
      <p:sp>
        <p:nvSpPr>
          <p:cNvPr id="7" name="Rectangle 42"/>
          <p:cNvSpPr>
            <a:spLocks noGrp="1" noChangeArrowheads="1"/>
          </p:cNvSpPr>
          <p:nvPr>
            <p:ph type="sldNum" sz="quarter" idx="11"/>
          </p:nvPr>
        </p:nvSpPr>
        <p:spPr>
          <a:ln/>
        </p:spPr>
        <p:txBody>
          <a:bodyPr/>
          <a:lstStyle>
            <a:lvl1pPr>
              <a:defRPr/>
            </a:lvl1pPr>
          </a:lstStyle>
          <a:p>
            <a:pPr>
              <a:defRPr/>
            </a:pPr>
            <a:r>
              <a:rPr lang="en-US"/>
              <a:t>p. </a:t>
            </a:r>
            <a:fld id="{15629BA2-4DB3-4CC4-BDC8-E55883787B26}" type="slidenum">
              <a:rPr lang="en-US"/>
              <a:pPr>
                <a:defRPr/>
              </a:pPr>
              <a:t>‹#›</a:t>
            </a:fld>
            <a:endParaRPr lang="en-US"/>
          </a:p>
        </p:txBody>
      </p:sp>
    </p:spTree>
    <p:extLst>
      <p:ext uri="{BB962C8B-B14F-4D97-AF65-F5344CB8AC3E}">
        <p14:creationId xmlns:p14="http://schemas.microsoft.com/office/powerpoint/2010/main" val="7821995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7/3/16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t>7/3/16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t>7/3/16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t>7/3/16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t>7/3/16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t>7/3/16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7/3/16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7/3/16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7/3/16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5" Type="http://schemas.openxmlformats.org/officeDocument/2006/relationships/image" Target="../media/image12.jpeg"/><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jpeg"/><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jpeg"/><Relationship Id="rId5" Type="http://schemas.openxmlformats.org/officeDocument/2006/relationships/image" Target="../media/image18.jpeg"/><Relationship Id="rId6" Type="http://schemas.openxmlformats.org/officeDocument/2006/relationships/image" Target="../media/image19.jpeg"/><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2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jpeg"/><Relationship Id="rId3" Type="http://schemas.openxmlformats.org/officeDocument/2006/relationships/image" Target="../media/image34.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jpeg"/><Relationship Id="rId3" Type="http://schemas.openxmlformats.org/officeDocument/2006/relationships/image" Target="../media/image36.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jpeg"/><Relationship Id="rId3" Type="http://schemas.openxmlformats.org/officeDocument/2006/relationships/image" Target="../media/image38.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0.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jpe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jpe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0.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5.jpe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6.jpe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accent6"/>
                </a:solidFill>
              </a:rPr>
              <a:t>Computer</a:t>
            </a:r>
            <a:r>
              <a:rPr lang="en-US" dirty="0" smtClean="0"/>
              <a:t> Science and </a:t>
            </a:r>
            <a:r>
              <a:rPr lang="en-US" dirty="0" smtClean="0">
                <a:solidFill>
                  <a:schemeClr val="accent6"/>
                </a:solidFill>
              </a:rPr>
              <a:t>Social</a:t>
            </a:r>
            <a:r>
              <a:rPr lang="en-US" dirty="0" smtClean="0"/>
              <a:t> Science</a:t>
            </a:r>
            <a:endParaRPr lang="en-US" dirty="0"/>
          </a:p>
        </p:txBody>
      </p:sp>
      <p:sp>
        <p:nvSpPr>
          <p:cNvPr id="3" name="Content Placeholder 2"/>
          <p:cNvSpPr>
            <a:spLocks noGrp="1"/>
          </p:cNvSpPr>
          <p:nvPr>
            <p:ph idx="1"/>
          </p:nvPr>
        </p:nvSpPr>
        <p:spPr/>
        <p:txBody>
          <a:bodyPr/>
          <a:lstStyle/>
          <a:p>
            <a:r>
              <a:rPr lang="en-US" dirty="0" smtClean="0"/>
              <a:t>Paradigms for deriving insights from data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9125" y="2274700"/>
            <a:ext cx="4635227" cy="4370357"/>
          </a:xfrm>
          <a:prstGeom prst="rect">
            <a:avLst/>
          </a:prstGeom>
        </p:spPr>
      </p:pic>
    </p:spTree>
    <p:extLst>
      <p:ext uri="{BB962C8B-B14F-4D97-AF65-F5344CB8AC3E}">
        <p14:creationId xmlns:p14="http://schemas.microsoft.com/office/powerpoint/2010/main" val="6230255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solidFill>
              </a:rPr>
              <a:t>Computer</a:t>
            </a:r>
            <a:r>
              <a:rPr lang="en-US" dirty="0" smtClean="0"/>
              <a:t> Science</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51804"/>
            <a:ext cx="2461252" cy="1954234"/>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1669" y="2062944"/>
            <a:ext cx="2175319" cy="2051311"/>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45721" y="2906038"/>
            <a:ext cx="2177612" cy="2051311"/>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21040" y="4114255"/>
            <a:ext cx="2126085" cy="2002772"/>
          </a:xfrm>
          <a:prstGeom prst="rect">
            <a:avLst/>
          </a:prstGeom>
        </p:spPr>
      </p:pic>
      <p:cxnSp>
        <p:nvCxnSpPr>
          <p:cNvPr id="12" name="Straight Arrow Connector 11"/>
          <p:cNvCxnSpPr/>
          <p:nvPr/>
        </p:nvCxnSpPr>
        <p:spPr>
          <a:xfrm>
            <a:off x="1258754" y="3325121"/>
            <a:ext cx="1202498" cy="633061"/>
          </a:xfrm>
          <a:prstGeom prst="straightConnector1">
            <a:avLst/>
          </a:prstGeom>
          <a:ln w="6985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4042708" y="4726880"/>
            <a:ext cx="1107558" cy="540205"/>
          </a:xfrm>
          <a:prstGeom prst="straightConnector1">
            <a:avLst/>
          </a:prstGeom>
          <a:ln w="69850">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141514" y="1404271"/>
            <a:ext cx="3802388" cy="369332"/>
          </a:xfrm>
          <a:prstGeom prst="rect">
            <a:avLst/>
          </a:prstGeom>
          <a:noFill/>
        </p:spPr>
        <p:txBody>
          <a:bodyPr wrap="none" rtlCol="0">
            <a:spAutoFit/>
          </a:bodyPr>
          <a:lstStyle/>
          <a:p>
            <a:r>
              <a:rPr lang="en-US" dirty="0" smtClean="0"/>
              <a:t>Create features from large, messy data</a:t>
            </a:r>
            <a:endParaRPr lang="en-US" dirty="0"/>
          </a:p>
        </p:txBody>
      </p:sp>
      <p:sp>
        <p:nvSpPr>
          <p:cNvPr id="17" name="TextBox 16"/>
          <p:cNvSpPr txBox="1"/>
          <p:nvPr/>
        </p:nvSpPr>
        <p:spPr>
          <a:xfrm>
            <a:off x="4105075" y="2260732"/>
            <a:ext cx="4327980" cy="369332"/>
          </a:xfrm>
          <a:prstGeom prst="rect">
            <a:avLst/>
          </a:prstGeom>
          <a:noFill/>
        </p:spPr>
        <p:txBody>
          <a:bodyPr wrap="none" rtlCol="0">
            <a:spAutoFit/>
          </a:bodyPr>
          <a:lstStyle/>
          <a:p>
            <a:r>
              <a:rPr lang="en-US" dirty="0" smtClean="0"/>
              <a:t>Apply algorithms, iterate to best parameters</a:t>
            </a:r>
            <a:endParaRPr lang="en-US" dirty="0"/>
          </a:p>
        </p:txBody>
      </p:sp>
      <p:sp>
        <p:nvSpPr>
          <p:cNvPr id="18" name="TextBox 17"/>
          <p:cNvSpPr txBox="1"/>
          <p:nvPr/>
        </p:nvSpPr>
        <p:spPr>
          <a:xfrm>
            <a:off x="6421040" y="3187493"/>
            <a:ext cx="1229760" cy="369332"/>
          </a:xfrm>
          <a:prstGeom prst="rect">
            <a:avLst/>
          </a:prstGeom>
          <a:noFill/>
        </p:spPr>
        <p:txBody>
          <a:bodyPr wrap="none" rtlCol="0">
            <a:spAutoFit/>
          </a:bodyPr>
          <a:lstStyle/>
          <a:p>
            <a:r>
              <a:rPr lang="en-US" dirty="0" smtClean="0"/>
              <a:t>Evaluate fit</a:t>
            </a:r>
            <a:endParaRPr lang="en-US" dirty="0"/>
          </a:p>
        </p:txBody>
      </p:sp>
    </p:spTree>
    <p:extLst>
      <p:ext uri="{BB962C8B-B14F-4D97-AF65-F5344CB8AC3E}">
        <p14:creationId xmlns:p14="http://schemas.microsoft.com/office/powerpoint/2010/main" val="89572167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solidFill>
              </a:rPr>
              <a:t>Social</a:t>
            </a:r>
            <a:r>
              <a:rPr lang="en-US" dirty="0" smtClean="0"/>
              <a:t> Science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920490"/>
            <a:ext cx="2322324" cy="2189936"/>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56767" y="2629916"/>
            <a:ext cx="2630466" cy="248051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64476" y="2489355"/>
            <a:ext cx="2779524" cy="2621071"/>
          </a:xfrm>
          <a:prstGeom prst="rect">
            <a:avLst/>
          </a:prstGeom>
        </p:spPr>
      </p:pic>
      <p:sp>
        <p:nvSpPr>
          <p:cNvPr id="9" name="TextBox 8"/>
          <p:cNvSpPr txBox="1"/>
          <p:nvPr/>
        </p:nvSpPr>
        <p:spPr>
          <a:xfrm>
            <a:off x="501799" y="2323192"/>
            <a:ext cx="2317109" cy="369332"/>
          </a:xfrm>
          <a:prstGeom prst="rect">
            <a:avLst/>
          </a:prstGeom>
          <a:noFill/>
        </p:spPr>
        <p:txBody>
          <a:bodyPr wrap="none" rtlCol="0">
            <a:spAutoFit/>
          </a:bodyPr>
          <a:lstStyle/>
          <a:p>
            <a:r>
              <a:rPr lang="en-US" dirty="0" smtClean="0"/>
              <a:t>Collect ‘small’ datasets</a:t>
            </a:r>
            <a:endParaRPr lang="en-US" dirty="0"/>
          </a:p>
        </p:txBody>
      </p:sp>
      <p:sp>
        <p:nvSpPr>
          <p:cNvPr id="10" name="TextBox 9"/>
          <p:cNvSpPr txBox="1"/>
          <p:nvPr/>
        </p:nvSpPr>
        <p:spPr>
          <a:xfrm>
            <a:off x="3507426" y="2184692"/>
            <a:ext cx="2431371" cy="646331"/>
          </a:xfrm>
          <a:prstGeom prst="rect">
            <a:avLst/>
          </a:prstGeom>
          <a:noFill/>
        </p:spPr>
        <p:txBody>
          <a:bodyPr wrap="none" rtlCol="0">
            <a:spAutoFit/>
          </a:bodyPr>
          <a:lstStyle/>
          <a:p>
            <a:r>
              <a:rPr lang="en-US" dirty="0" smtClean="0"/>
              <a:t>Apply social theory and </a:t>
            </a:r>
          </a:p>
          <a:p>
            <a:pPr algn="ctr"/>
            <a:r>
              <a:rPr lang="en-US" dirty="0"/>
              <a:t>i</a:t>
            </a:r>
            <a:r>
              <a:rPr lang="en-US" dirty="0" smtClean="0"/>
              <a:t>nferential statistics</a:t>
            </a:r>
            <a:endParaRPr lang="en-US" dirty="0"/>
          </a:p>
        </p:txBody>
      </p:sp>
      <p:sp>
        <p:nvSpPr>
          <p:cNvPr id="11" name="TextBox 10"/>
          <p:cNvSpPr txBox="1"/>
          <p:nvPr/>
        </p:nvSpPr>
        <p:spPr>
          <a:xfrm>
            <a:off x="7139358" y="2323192"/>
            <a:ext cx="1229760" cy="369332"/>
          </a:xfrm>
          <a:prstGeom prst="rect">
            <a:avLst/>
          </a:prstGeom>
          <a:noFill/>
        </p:spPr>
        <p:txBody>
          <a:bodyPr wrap="none" rtlCol="0">
            <a:spAutoFit/>
          </a:bodyPr>
          <a:lstStyle/>
          <a:p>
            <a:r>
              <a:rPr lang="en-US" dirty="0" smtClean="0"/>
              <a:t>Evaluate fit</a:t>
            </a:r>
            <a:endParaRPr lang="en-US" dirty="0"/>
          </a:p>
        </p:txBody>
      </p:sp>
    </p:spTree>
    <p:extLst>
      <p:ext uri="{BB962C8B-B14F-4D97-AF65-F5344CB8AC3E}">
        <p14:creationId xmlns:p14="http://schemas.microsoft.com/office/powerpoint/2010/main" val="143507598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solidFill>
              </a:rPr>
              <a:t>Computational Social</a:t>
            </a:r>
            <a:r>
              <a:rPr lang="en-US" dirty="0" smtClean="0"/>
              <a:t> Science</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721" y="4517517"/>
            <a:ext cx="2288372" cy="2157608"/>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4008" y="4095932"/>
            <a:ext cx="1647297" cy="1307953"/>
          </a:xfrm>
          <a:prstGeom prst="rect">
            <a:avLst/>
          </a:prstGeom>
        </p:spPr>
      </p:pic>
      <p:sp>
        <p:nvSpPr>
          <p:cNvPr id="8" name="Rectangle 7"/>
          <p:cNvSpPr/>
          <p:nvPr/>
        </p:nvSpPr>
        <p:spPr>
          <a:xfrm>
            <a:off x="601249" y="5862181"/>
            <a:ext cx="338203" cy="325677"/>
          </a:xfrm>
          <a:prstGeom prst="rect">
            <a:avLst/>
          </a:prstGeom>
          <a:noFill/>
          <a:ln w="508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006400" y="5172000"/>
            <a:ext cx="338203" cy="325677"/>
          </a:xfrm>
          <a:prstGeom prst="rect">
            <a:avLst/>
          </a:prstGeom>
          <a:noFill/>
          <a:ln w="508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723702" y="5596321"/>
            <a:ext cx="338203" cy="325677"/>
          </a:xfrm>
          <a:prstGeom prst="rect">
            <a:avLst/>
          </a:prstGeom>
          <a:noFill/>
          <a:ln w="508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p:cNvCxnSpPr/>
          <p:nvPr/>
        </p:nvCxnSpPr>
        <p:spPr>
          <a:xfrm flipV="1">
            <a:off x="1221365" y="5019175"/>
            <a:ext cx="1322298" cy="761274"/>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1344603" y="5759159"/>
            <a:ext cx="54820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1182907" y="5334838"/>
            <a:ext cx="0" cy="424321"/>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770350" y="5862181"/>
            <a:ext cx="405151" cy="162838"/>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93667" y="2550107"/>
            <a:ext cx="2118909" cy="1996013"/>
          </a:xfrm>
          <a:prstGeom prst="rect">
            <a:avLst/>
          </a:prstGeom>
        </p:spPr>
      </p:pic>
      <p:pic>
        <p:nvPicPr>
          <p:cNvPr id="23" name="Picture 2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61723" y="1292858"/>
            <a:ext cx="2245057" cy="2117073"/>
          </a:xfrm>
          <a:prstGeom prst="rect">
            <a:avLst/>
          </a:prstGeom>
        </p:spPr>
      </p:pic>
      <p:sp>
        <p:nvSpPr>
          <p:cNvPr id="24" name="TextBox 23"/>
          <p:cNvSpPr txBox="1"/>
          <p:nvPr/>
        </p:nvSpPr>
        <p:spPr>
          <a:xfrm>
            <a:off x="2582120" y="5334894"/>
            <a:ext cx="4757713" cy="369332"/>
          </a:xfrm>
          <a:prstGeom prst="rect">
            <a:avLst/>
          </a:prstGeom>
          <a:noFill/>
        </p:spPr>
        <p:txBody>
          <a:bodyPr wrap="none" rtlCol="0">
            <a:spAutoFit/>
          </a:bodyPr>
          <a:lstStyle/>
          <a:p>
            <a:r>
              <a:rPr lang="en-US" dirty="0" smtClean="0"/>
              <a:t>Search for representative data hidden in big data</a:t>
            </a:r>
            <a:endParaRPr lang="en-US" dirty="0"/>
          </a:p>
        </p:txBody>
      </p:sp>
      <p:sp>
        <p:nvSpPr>
          <p:cNvPr id="25" name="TextBox 24"/>
          <p:cNvSpPr txBox="1"/>
          <p:nvPr/>
        </p:nvSpPr>
        <p:spPr>
          <a:xfrm>
            <a:off x="5023457" y="4510722"/>
            <a:ext cx="3423309" cy="369332"/>
          </a:xfrm>
          <a:prstGeom prst="rect">
            <a:avLst/>
          </a:prstGeom>
          <a:noFill/>
        </p:spPr>
        <p:txBody>
          <a:bodyPr wrap="none" rtlCol="0">
            <a:spAutoFit/>
          </a:bodyPr>
          <a:lstStyle/>
          <a:p>
            <a:r>
              <a:rPr lang="en-US" dirty="0" smtClean="0"/>
              <a:t>Create </a:t>
            </a:r>
            <a:r>
              <a:rPr lang="en-US" smtClean="0"/>
              <a:t>features using social theory</a:t>
            </a:r>
            <a:endParaRPr lang="en-US" dirty="0"/>
          </a:p>
        </p:txBody>
      </p:sp>
      <p:sp>
        <p:nvSpPr>
          <p:cNvPr id="26" name="TextBox 25"/>
          <p:cNvSpPr txBox="1"/>
          <p:nvPr/>
        </p:nvSpPr>
        <p:spPr>
          <a:xfrm>
            <a:off x="6254939" y="3649302"/>
            <a:ext cx="2889061" cy="646331"/>
          </a:xfrm>
          <a:prstGeom prst="rect">
            <a:avLst/>
          </a:prstGeom>
          <a:noFill/>
        </p:spPr>
        <p:txBody>
          <a:bodyPr wrap="none" rtlCol="0">
            <a:spAutoFit/>
          </a:bodyPr>
          <a:lstStyle/>
          <a:p>
            <a:r>
              <a:rPr lang="en-US" dirty="0" smtClean="0"/>
              <a:t>Apply models, iterate to best</a:t>
            </a:r>
          </a:p>
          <a:p>
            <a:r>
              <a:rPr lang="en-US" dirty="0" smtClean="0"/>
              <a:t>parameters</a:t>
            </a:r>
            <a:endParaRPr lang="en-US" dirty="0"/>
          </a:p>
        </p:txBody>
      </p:sp>
      <p:sp>
        <p:nvSpPr>
          <p:cNvPr id="27" name="TextBox 26"/>
          <p:cNvSpPr txBox="1"/>
          <p:nvPr/>
        </p:nvSpPr>
        <p:spPr>
          <a:xfrm>
            <a:off x="236548" y="1319122"/>
            <a:ext cx="3312510" cy="369332"/>
          </a:xfrm>
          <a:prstGeom prst="rect">
            <a:avLst/>
          </a:prstGeom>
          <a:noFill/>
        </p:spPr>
        <p:txBody>
          <a:bodyPr wrap="none" rtlCol="0">
            <a:spAutoFit/>
          </a:bodyPr>
          <a:lstStyle/>
          <a:p>
            <a:r>
              <a:rPr lang="en-US" dirty="0" smtClean="0"/>
              <a:t>Make population-level inferences</a:t>
            </a:r>
            <a:endParaRPr lang="en-US" dirty="0"/>
          </a:p>
        </p:txBody>
      </p:sp>
      <p:cxnSp>
        <p:nvCxnSpPr>
          <p:cNvPr id="33" name="Straight Arrow Connector 32"/>
          <p:cNvCxnSpPr/>
          <p:nvPr/>
        </p:nvCxnSpPr>
        <p:spPr>
          <a:xfrm flipH="1">
            <a:off x="3549058" y="2255350"/>
            <a:ext cx="2392013" cy="0"/>
          </a:xfrm>
          <a:prstGeom prst="straightConnector1">
            <a:avLst/>
          </a:prstGeom>
          <a:ln w="69850">
            <a:tailEnd type="triangle"/>
          </a:ln>
        </p:spPr>
        <p:style>
          <a:lnRef idx="1">
            <a:schemeClr val="accent1"/>
          </a:lnRef>
          <a:fillRef idx="0">
            <a:schemeClr val="accent1"/>
          </a:fillRef>
          <a:effectRef idx="0">
            <a:schemeClr val="accent1"/>
          </a:effectRef>
          <a:fontRef idx="minor">
            <a:schemeClr val="tx1"/>
          </a:fontRef>
        </p:style>
      </p:cxnSp>
      <p:pic>
        <p:nvPicPr>
          <p:cNvPr id="38" name="Picture 3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4431" y="1692412"/>
            <a:ext cx="2205208" cy="2079495"/>
          </a:xfrm>
          <a:prstGeom prst="rect">
            <a:avLst/>
          </a:prstGeom>
        </p:spPr>
      </p:pic>
      <p:sp>
        <p:nvSpPr>
          <p:cNvPr id="39" name="Oval 38"/>
          <p:cNvSpPr/>
          <p:nvPr/>
        </p:nvSpPr>
        <p:spPr>
          <a:xfrm>
            <a:off x="4960976" y="3793359"/>
            <a:ext cx="980095" cy="74904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Arrow Connector 40"/>
          <p:cNvCxnSpPr/>
          <p:nvPr/>
        </p:nvCxnSpPr>
        <p:spPr>
          <a:xfrm flipV="1">
            <a:off x="3870542" y="4120985"/>
            <a:ext cx="360911" cy="193769"/>
          </a:xfrm>
          <a:prstGeom prst="straightConnector1">
            <a:avLst/>
          </a:prstGeom>
          <a:ln w="60325">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V="1">
            <a:off x="6152254" y="2889298"/>
            <a:ext cx="360911" cy="193769"/>
          </a:xfrm>
          <a:prstGeom prst="straightConnector1">
            <a:avLst/>
          </a:prstGeom>
          <a:ln w="6032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160416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solidFill>
              </a:rPr>
              <a:t>Social science </a:t>
            </a:r>
            <a:r>
              <a:rPr lang="en-US" dirty="0" smtClean="0"/>
              <a:t>issues</a:t>
            </a:r>
            <a:endParaRPr lang="en-US" dirty="0"/>
          </a:p>
        </p:txBody>
      </p:sp>
      <p:sp>
        <p:nvSpPr>
          <p:cNvPr id="3" name="Content Placeholder 2"/>
          <p:cNvSpPr>
            <a:spLocks noGrp="1"/>
          </p:cNvSpPr>
          <p:nvPr>
            <p:ph idx="1"/>
          </p:nvPr>
        </p:nvSpPr>
        <p:spPr/>
        <p:txBody>
          <a:bodyPr/>
          <a:lstStyle/>
          <a:p>
            <a:r>
              <a:rPr lang="en-US" dirty="0" smtClean="0">
                <a:solidFill>
                  <a:srgbClr val="F79646"/>
                </a:solidFill>
              </a:rPr>
              <a:t>Static</a:t>
            </a:r>
          </a:p>
          <a:p>
            <a:r>
              <a:rPr lang="en-US" dirty="0" smtClean="0">
                <a:solidFill>
                  <a:srgbClr val="F79646"/>
                </a:solidFill>
              </a:rPr>
              <a:t>Small</a:t>
            </a:r>
            <a:r>
              <a:rPr lang="en-US" dirty="0" smtClean="0"/>
              <a:t> scale, not </a:t>
            </a:r>
            <a:r>
              <a:rPr lang="en-US" dirty="0" smtClean="0">
                <a:solidFill>
                  <a:schemeClr val="accent6"/>
                </a:solidFill>
              </a:rPr>
              <a:t>system</a:t>
            </a:r>
            <a:r>
              <a:rPr lang="en-US" dirty="0" smtClean="0"/>
              <a:t> level</a:t>
            </a:r>
          </a:p>
          <a:p>
            <a:r>
              <a:rPr lang="en-US" dirty="0" smtClean="0">
                <a:solidFill>
                  <a:srgbClr val="F79646"/>
                </a:solidFill>
              </a:rPr>
              <a:t>Decontextualizes</a:t>
            </a:r>
            <a:r>
              <a:rPr lang="en-US" dirty="0" smtClean="0"/>
              <a:t> behavior re social networks/time/space</a:t>
            </a:r>
          </a:p>
          <a:p>
            <a:r>
              <a:rPr lang="en-US" dirty="0" smtClean="0"/>
              <a:t>Little emphasis on </a:t>
            </a:r>
            <a:r>
              <a:rPr lang="en-US" dirty="0" smtClean="0">
                <a:solidFill>
                  <a:srgbClr val="F79646"/>
                </a:solidFill>
              </a:rPr>
              <a:t>prediction</a:t>
            </a:r>
            <a:r>
              <a:rPr lang="en-US" dirty="0" smtClean="0"/>
              <a:t> (and often does badly)</a:t>
            </a:r>
          </a:p>
          <a:p>
            <a:r>
              <a:rPr lang="en-US" dirty="0" smtClean="0"/>
              <a:t>(Largely) ignores vast </a:t>
            </a:r>
            <a:r>
              <a:rPr lang="en-US" dirty="0" smtClean="0">
                <a:solidFill>
                  <a:srgbClr val="F79646"/>
                </a:solidFill>
              </a:rPr>
              <a:t>majority</a:t>
            </a:r>
            <a:r>
              <a:rPr lang="en-US" dirty="0" smtClean="0"/>
              <a:t> of existing </a:t>
            </a:r>
            <a:r>
              <a:rPr lang="en-US" dirty="0" smtClean="0">
                <a:solidFill>
                  <a:srgbClr val="F79646"/>
                </a:solidFill>
              </a:rPr>
              <a:t>data</a:t>
            </a:r>
            <a:r>
              <a:rPr lang="en-US" dirty="0" smtClean="0"/>
              <a:t> on humans</a:t>
            </a:r>
            <a:endParaRPr lang="en-US" dirty="0"/>
          </a:p>
        </p:txBody>
      </p:sp>
    </p:spTree>
    <p:extLst>
      <p:ext uri="{BB962C8B-B14F-4D97-AF65-F5344CB8AC3E}">
        <p14:creationId xmlns:p14="http://schemas.microsoft.com/office/powerpoint/2010/main" val="300718972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solidFill>
              </a:rPr>
              <a:t>Computer science</a:t>
            </a:r>
            <a:r>
              <a:rPr lang="en-US" dirty="0" smtClean="0"/>
              <a:t> issues</a:t>
            </a:r>
            <a:endParaRPr lang="en-US" dirty="0"/>
          </a:p>
        </p:txBody>
      </p:sp>
      <p:sp>
        <p:nvSpPr>
          <p:cNvPr id="3" name="Content Placeholder 2"/>
          <p:cNvSpPr>
            <a:spLocks noGrp="1"/>
          </p:cNvSpPr>
          <p:nvPr>
            <p:ph idx="1"/>
          </p:nvPr>
        </p:nvSpPr>
        <p:spPr/>
        <p:txBody>
          <a:bodyPr/>
          <a:lstStyle/>
          <a:p>
            <a:r>
              <a:rPr lang="en-US" dirty="0" smtClean="0"/>
              <a:t>Often ignores “</a:t>
            </a:r>
            <a:r>
              <a:rPr lang="en-US" dirty="0" smtClean="0">
                <a:solidFill>
                  <a:srgbClr val="F79646"/>
                </a:solidFill>
              </a:rPr>
              <a:t>validity</a:t>
            </a:r>
            <a:r>
              <a:rPr lang="en-US" dirty="0" smtClean="0"/>
              <a:t>” issues re data</a:t>
            </a:r>
          </a:p>
          <a:p>
            <a:r>
              <a:rPr lang="en-US" dirty="0" err="1" smtClean="0"/>
              <a:t>Underemphasis</a:t>
            </a:r>
            <a:r>
              <a:rPr lang="en-US" dirty="0" smtClean="0"/>
              <a:t> on </a:t>
            </a:r>
            <a:r>
              <a:rPr lang="en-US" dirty="0" err="1" smtClean="0">
                <a:solidFill>
                  <a:srgbClr val="F79646"/>
                </a:solidFill>
              </a:rPr>
              <a:t>curation</a:t>
            </a:r>
            <a:r>
              <a:rPr lang="en-US" dirty="0" smtClean="0">
                <a:solidFill>
                  <a:srgbClr val="F79646"/>
                </a:solidFill>
              </a:rPr>
              <a:t> </a:t>
            </a:r>
            <a:r>
              <a:rPr lang="en-US" dirty="0" smtClean="0"/>
              <a:t>of data/producing powerful subsamples </a:t>
            </a:r>
          </a:p>
          <a:p>
            <a:r>
              <a:rPr lang="en-US" dirty="0" smtClean="0"/>
              <a:t>Emphasis on prediction over </a:t>
            </a:r>
            <a:r>
              <a:rPr lang="en-US" dirty="0" smtClean="0">
                <a:solidFill>
                  <a:srgbClr val="F79646"/>
                </a:solidFill>
              </a:rPr>
              <a:t>interpretability</a:t>
            </a:r>
          </a:p>
          <a:p>
            <a:r>
              <a:rPr lang="en-US" dirty="0" smtClean="0"/>
              <a:t>Ignores emergent </a:t>
            </a:r>
            <a:r>
              <a:rPr lang="en-US" dirty="0" smtClean="0">
                <a:solidFill>
                  <a:srgbClr val="F79646"/>
                </a:solidFill>
              </a:rPr>
              <a:t>social</a:t>
            </a:r>
            <a:r>
              <a:rPr lang="en-US" dirty="0" smtClean="0"/>
              <a:t> part of sociotechnical systems</a:t>
            </a:r>
          </a:p>
          <a:p>
            <a:r>
              <a:rPr lang="en-US" dirty="0" smtClean="0"/>
              <a:t>Ignores </a:t>
            </a:r>
            <a:r>
              <a:rPr lang="en-US" dirty="0" smtClean="0">
                <a:solidFill>
                  <a:srgbClr val="F79646"/>
                </a:solidFill>
              </a:rPr>
              <a:t>algorithmic</a:t>
            </a:r>
            <a:r>
              <a:rPr lang="en-US" dirty="0" smtClean="0"/>
              <a:t> biases</a:t>
            </a:r>
          </a:p>
          <a:p>
            <a:endParaRPr lang="en-US" dirty="0"/>
          </a:p>
        </p:txBody>
      </p:sp>
    </p:spTree>
    <p:extLst>
      <p:ext uri="{BB962C8B-B14F-4D97-AF65-F5344CB8AC3E}">
        <p14:creationId xmlns:p14="http://schemas.microsoft.com/office/powerpoint/2010/main" val="221719669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66" y="460729"/>
            <a:ext cx="9141756" cy="6256148"/>
          </a:xfrm>
          <a:prstGeom prst="rect">
            <a:avLst/>
          </a:prstGeom>
        </p:spPr>
      </p:pic>
    </p:spTree>
    <p:extLst>
      <p:ext uri="{BB962C8B-B14F-4D97-AF65-F5344CB8AC3E}">
        <p14:creationId xmlns:p14="http://schemas.microsoft.com/office/powerpoint/2010/main" val="418500450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79646"/>
                </a:solidFill>
              </a:rPr>
              <a:t>Google</a:t>
            </a:r>
            <a:r>
              <a:rPr lang="en-US" dirty="0" smtClean="0"/>
              <a:t> flu </a:t>
            </a:r>
            <a:r>
              <a:rPr lang="en-US" dirty="0" smtClean="0">
                <a:solidFill>
                  <a:srgbClr val="F79646"/>
                </a:solidFill>
              </a:rPr>
              <a:t>trends</a:t>
            </a:r>
            <a:endParaRPr lang="en-US" dirty="0">
              <a:solidFill>
                <a:srgbClr val="F79646"/>
              </a:solidFill>
            </a:endParaRPr>
          </a:p>
        </p:txBody>
      </p:sp>
      <p:pic>
        <p:nvPicPr>
          <p:cNvPr id="4" name="Content Placeholder 3"/>
          <p:cNvPicPr>
            <a:picLocks noGrp="1" noChangeAspect="1"/>
          </p:cNvPicPr>
          <p:nvPr>
            <p:ph idx="1"/>
          </p:nvPr>
        </p:nvPicPr>
        <p:blipFill>
          <a:blip r:embed="rId2"/>
          <a:srcRect t="18774" b="18774"/>
          <a:stretch>
            <a:fillRect/>
          </a:stretch>
        </p:blipFill>
        <p:spPr/>
      </p:pic>
    </p:spTree>
    <p:extLst>
      <p:ext uri="{BB962C8B-B14F-4D97-AF65-F5344CB8AC3E}">
        <p14:creationId xmlns:p14="http://schemas.microsoft.com/office/powerpoint/2010/main" val="173368844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Google </a:t>
            </a:r>
            <a:r>
              <a:rPr lang="en-US" dirty="0" smtClean="0">
                <a:solidFill>
                  <a:srgbClr val="F79646"/>
                </a:solidFill>
              </a:rPr>
              <a:t>flu</a:t>
            </a:r>
            <a:r>
              <a:rPr lang="en-US" dirty="0" smtClean="0"/>
              <a:t> trends</a:t>
            </a:r>
            <a:endParaRPr lang="en-US" dirty="0"/>
          </a:p>
        </p:txBody>
      </p:sp>
      <p:sp>
        <p:nvSpPr>
          <p:cNvPr id="6" name="Content Placeholder 5"/>
          <p:cNvSpPr>
            <a:spLocks noGrp="1"/>
          </p:cNvSpPr>
          <p:nvPr>
            <p:ph sz="half" idx="1"/>
          </p:nvPr>
        </p:nvSpPr>
        <p:spPr/>
        <p:txBody>
          <a:bodyPr/>
          <a:lstStyle/>
          <a:p>
            <a:r>
              <a:rPr lang="en-US" dirty="0" smtClean="0"/>
              <a:t>Examine 50m search terms</a:t>
            </a:r>
          </a:p>
          <a:p>
            <a:r>
              <a:rPr lang="en-US" dirty="0" smtClean="0"/>
              <a:t>Which ones are most heavily correlated with flu prevalence, as measured by CDC regional data?</a:t>
            </a:r>
            <a:endParaRPr lang="en-US" dirty="0"/>
          </a:p>
        </p:txBody>
      </p:sp>
      <p:pic>
        <p:nvPicPr>
          <p:cNvPr id="8" name="Content Placeholder 7"/>
          <p:cNvPicPr>
            <a:picLocks noGrp="1" noChangeAspect="1"/>
          </p:cNvPicPr>
          <p:nvPr>
            <p:ph sz="half" idx="2"/>
          </p:nvPr>
        </p:nvPicPr>
        <p:blipFill>
          <a:blip r:embed="rId2"/>
          <a:srcRect t="-3566" b="-3566"/>
          <a:stretch>
            <a:fillRect/>
          </a:stretch>
        </p:blipFill>
        <p:spPr/>
      </p:pic>
    </p:spTree>
    <p:extLst>
      <p:ext uri="{BB962C8B-B14F-4D97-AF65-F5344CB8AC3E}">
        <p14:creationId xmlns:p14="http://schemas.microsoft.com/office/powerpoint/2010/main" val="240558508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rcRect l="-17039" r="-17039"/>
          <a:stretch>
            <a:fillRect/>
          </a:stretch>
        </p:blipFill>
        <p:spPr>
          <a:xfrm>
            <a:off x="-1185668" y="274637"/>
            <a:ext cx="11522744" cy="6337065"/>
          </a:xfrm>
        </p:spPr>
      </p:pic>
      <p:sp>
        <p:nvSpPr>
          <p:cNvPr id="3" name="Rectangle 2"/>
          <p:cNvSpPr/>
          <p:nvPr/>
        </p:nvSpPr>
        <p:spPr>
          <a:xfrm>
            <a:off x="4916961" y="0"/>
            <a:ext cx="5258868" cy="6088765"/>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5210024" y="5616641"/>
            <a:ext cx="4119176" cy="1241359"/>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256546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par>
                                <p:cTn id="8" presetID="9" presetClass="exit" presetSubtype="0" fill="hold" grpId="0" nodeType="withEffect">
                                  <p:stCondLst>
                                    <p:cond delay="0"/>
                                  </p:stCondLst>
                                  <p:childTnLst>
                                    <p:animEffect transition="out" filter="dissolve">
                                      <p:cBhvr>
                                        <p:cTn id="9" dur="500"/>
                                        <p:tgtEl>
                                          <p:spTgt spid="5"/>
                                        </p:tgtEl>
                                      </p:cBhvr>
                                    </p:animEffect>
                                    <p:set>
                                      <p:cBhvr>
                                        <p:cTn id="10"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90650" y="63500"/>
            <a:ext cx="6362700" cy="6731000"/>
          </a:xfrm>
          <a:prstGeom prst="rect">
            <a:avLst/>
          </a:prstGeom>
        </p:spPr>
      </p:pic>
    </p:spTree>
    <p:extLst>
      <p:ext uri="{BB962C8B-B14F-4D97-AF65-F5344CB8AC3E}">
        <p14:creationId xmlns:p14="http://schemas.microsoft.com/office/powerpoint/2010/main" val="90167176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Content Placeholder 3"/>
          <p:cNvSpPr>
            <a:spLocks noGrp="1"/>
          </p:cNvSpPr>
          <p:nvPr>
            <p:ph sz="quarter" idx="2"/>
          </p:nvPr>
        </p:nvSpPr>
        <p:spPr/>
        <p:txBody>
          <a:bodyPr/>
          <a:lstStyle/>
          <a:p>
            <a:endParaRPr lang="en-US"/>
          </a:p>
        </p:txBody>
      </p:sp>
      <p:sp>
        <p:nvSpPr>
          <p:cNvPr id="5" name="Content Placeholder 4"/>
          <p:cNvSpPr>
            <a:spLocks noGrp="1"/>
          </p:cNvSpPr>
          <p:nvPr>
            <p:ph sz="quarter" idx="3"/>
          </p:nvPr>
        </p:nvSpPr>
        <p:spPr/>
        <p:txBody>
          <a:bodyPr/>
          <a:lstStyle/>
          <a:p>
            <a:endParaRPr lang="en-US"/>
          </a:p>
        </p:txBody>
      </p:sp>
      <p:pic>
        <p:nvPicPr>
          <p:cNvPr id="20482" name="Picture 2"/>
          <p:cNvPicPr>
            <a:picLocks noChangeAspect="1" noChangeArrowheads="1"/>
          </p:cNvPicPr>
          <p:nvPr/>
        </p:nvPicPr>
        <p:blipFill>
          <a:blip r:embed="rId2" cstate="print"/>
          <a:srcRect/>
          <a:stretch>
            <a:fillRect/>
          </a:stretch>
        </p:blipFill>
        <p:spPr bwMode="auto">
          <a:xfrm>
            <a:off x="947360" y="1155289"/>
            <a:ext cx="7282239" cy="5702711"/>
          </a:xfrm>
          <a:prstGeom prst="rect">
            <a:avLst/>
          </a:prstGeom>
          <a:noFill/>
          <a:ln w="9525">
            <a:noFill/>
            <a:miter lim="800000"/>
            <a:headEnd/>
            <a:tailEnd/>
          </a:ln>
        </p:spPr>
      </p:pic>
      <p:sp>
        <p:nvSpPr>
          <p:cNvPr id="8" name="Rectangle 2"/>
          <p:cNvSpPr>
            <a:spLocks noGrp="1" noChangeArrowheads="1"/>
          </p:cNvSpPr>
          <p:nvPr>
            <p:ph type="title"/>
          </p:nvPr>
        </p:nvSpPr>
        <p:spPr>
          <a:xfrm>
            <a:off x="457200" y="122238"/>
            <a:ext cx="8229600" cy="1295400"/>
          </a:xfrm>
        </p:spPr>
        <p:txBody>
          <a:bodyPr/>
          <a:lstStyle/>
          <a:p>
            <a:pPr eaLnBrk="1" hangingPunct="1"/>
            <a:r>
              <a:rPr lang="en-US" b="1" dirty="0" smtClean="0">
                <a:solidFill>
                  <a:schemeClr val="bg1"/>
                </a:solidFill>
                <a:latin typeface="Avenir Book"/>
                <a:cs typeface="Avenir Book"/>
              </a:rPr>
              <a:t>Big data and the social sciences</a:t>
            </a:r>
          </a:p>
        </p:txBody>
      </p:sp>
    </p:spTree>
    <p:extLst>
      <p:ext uri="{BB962C8B-B14F-4D97-AF65-F5344CB8AC3E}">
        <p14:creationId xmlns:p14="http://schemas.microsoft.com/office/powerpoint/2010/main" val="216980373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79646"/>
                </a:solidFill>
              </a:rPr>
              <a:t>Why</a:t>
            </a:r>
            <a:r>
              <a:rPr lang="en-US" b="1" dirty="0" smtClean="0"/>
              <a:t> did </a:t>
            </a:r>
            <a:r>
              <a:rPr lang="en-US" b="1" dirty="0" err="1" smtClean="0"/>
              <a:t>google</a:t>
            </a:r>
            <a:r>
              <a:rPr lang="en-US" b="1" dirty="0" smtClean="0"/>
              <a:t> flu miss?</a:t>
            </a:r>
            <a:endParaRPr lang="en-US" b="1" dirty="0"/>
          </a:p>
        </p:txBody>
      </p:sp>
      <p:sp>
        <p:nvSpPr>
          <p:cNvPr id="4" name="Title 1"/>
          <p:cNvSpPr txBox="1">
            <a:spLocks/>
          </p:cNvSpPr>
          <p:nvPr/>
        </p:nvSpPr>
        <p:spPr>
          <a:xfrm>
            <a:off x="629938" y="4076740"/>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latin typeface="Avenir Book"/>
              </a:rPr>
              <a:t>And it was the </a:t>
            </a:r>
            <a:r>
              <a:rPr lang="en-US" dirty="0" smtClean="0">
                <a:solidFill>
                  <a:srgbClr val="F79646"/>
                </a:solidFill>
                <a:latin typeface="Avenir Book"/>
              </a:rPr>
              <a:t>algorithm’s fault</a:t>
            </a:r>
            <a:r>
              <a:rPr lang="en-US" dirty="0" smtClean="0">
                <a:latin typeface="Avenir Book"/>
              </a:rPr>
              <a:t>.</a:t>
            </a:r>
            <a:endParaRPr lang="en-US" dirty="0">
              <a:latin typeface="Avenir Book"/>
            </a:endParaRPr>
          </a:p>
        </p:txBody>
      </p:sp>
      <p:sp>
        <p:nvSpPr>
          <p:cNvPr id="5" name="Title 1"/>
          <p:cNvSpPr txBox="1">
            <a:spLocks/>
          </p:cNvSpPr>
          <p:nvPr/>
        </p:nvSpPr>
        <p:spPr>
          <a:xfrm>
            <a:off x="572650" y="1836591"/>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latin typeface="Avenir Book"/>
              </a:rPr>
              <a:t>B</a:t>
            </a:r>
            <a:r>
              <a:rPr lang="en-US" dirty="0" smtClean="0">
                <a:latin typeface="Avenir Book"/>
              </a:rPr>
              <a:t>ig data </a:t>
            </a:r>
            <a:r>
              <a:rPr lang="en-US" dirty="0" smtClean="0">
                <a:solidFill>
                  <a:srgbClr val="F79646"/>
                </a:solidFill>
                <a:latin typeface="Avenir Book"/>
              </a:rPr>
              <a:t>hubris</a:t>
            </a:r>
            <a:r>
              <a:rPr lang="en-US" dirty="0" smtClean="0">
                <a:latin typeface="Avenir Book"/>
              </a:rPr>
              <a:t>.</a:t>
            </a:r>
            <a:endParaRPr lang="en-US" dirty="0">
              <a:latin typeface="Avenir Book"/>
            </a:endParaRPr>
          </a:p>
        </p:txBody>
      </p:sp>
    </p:spTree>
    <p:extLst>
      <p:ext uri="{BB962C8B-B14F-4D97-AF65-F5344CB8AC3E}">
        <p14:creationId xmlns:p14="http://schemas.microsoft.com/office/powerpoint/2010/main" val="158177844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6357" y="2947972"/>
            <a:ext cx="7886700" cy="1325563"/>
          </a:xfrm>
        </p:spPr>
        <p:txBody>
          <a:bodyPr/>
          <a:lstStyle/>
          <a:p>
            <a:pPr algn="ctr"/>
            <a:r>
              <a:rPr lang="en-US" dirty="0" smtClean="0"/>
              <a:t>Big data hubris</a:t>
            </a:r>
            <a:endParaRPr lang="en-US" dirty="0"/>
          </a:p>
        </p:txBody>
      </p:sp>
    </p:spTree>
    <p:extLst>
      <p:ext uri="{BB962C8B-B14F-4D97-AF65-F5344CB8AC3E}">
        <p14:creationId xmlns:p14="http://schemas.microsoft.com/office/powerpoint/2010/main" val="195422450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rcRect l="-17039" r="-17039"/>
          <a:stretch>
            <a:fillRect/>
          </a:stretch>
        </p:blipFill>
        <p:spPr>
          <a:xfrm>
            <a:off x="-1185668" y="274637"/>
            <a:ext cx="11522744" cy="6337065"/>
          </a:xfrm>
        </p:spPr>
      </p:pic>
    </p:spTree>
    <p:extLst>
      <p:ext uri="{BB962C8B-B14F-4D97-AF65-F5344CB8AC3E}">
        <p14:creationId xmlns:p14="http://schemas.microsoft.com/office/powerpoint/2010/main" val="365588744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smtClean="0">
                <a:solidFill>
                  <a:srgbClr val="F79646"/>
                </a:solidFill>
              </a:rPr>
              <a:t>hubris</a:t>
            </a:r>
            <a:endParaRPr lang="en-US" dirty="0">
              <a:solidFill>
                <a:srgbClr val="F79646"/>
              </a:solidFill>
            </a:endParaRPr>
          </a:p>
        </p:txBody>
      </p:sp>
      <p:sp>
        <p:nvSpPr>
          <p:cNvPr id="3" name="Content Placeholder 2"/>
          <p:cNvSpPr>
            <a:spLocks noGrp="1"/>
          </p:cNvSpPr>
          <p:nvPr>
            <p:ph idx="1"/>
          </p:nvPr>
        </p:nvSpPr>
        <p:spPr>
          <a:xfrm>
            <a:off x="457200" y="1600201"/>
            <a:ext cx="8229600" cy="3810789"/>
          </a:xfrm>
        </p:spPr>
        <p:txBody>
          <a:bodyPr>
            <a:normAutofit lnSpcReduction="10000"/>
          </a:bodyPr>
          <a:lstStyle/>
          <a:p>
            <a:r>
              <a:rPr lang="en-US" dirty="0" smtClean="0"/>
              <a:t>Google flu is promoted as more up to date than CDC data</a:t>
            </a:r>
          </a:p>
          <a:p>
            <a:r>
              <a:rPr lang="en-US" dirty="0"/>
              <a:t>The search terms were identified through brute force “</a:t>
            </a:r>
            <a:r>
              <a:rPr lang="en-US" dirty="0">
                <a:solidFill>
                  <a:srgbClr val="F79646"/>
                </a:solidFill>
              </a:rPr>
              <a:t>what correlates with CDC data</a:t>
            </a:r>
            <a:r>
              <a:rPr lang="en-US" dirty="0"/>
              <a:t>” (50m search terms against 1152 data points) initially leading to some spurious relationships, and then changed once (and then again in Oct 2013)</a:t>
            </a:r>
          </a:p>
          <a:p>
            <a:endParaRPr lang="en-US" dirty="0" smtClean="0">
              <a:solidFill>
                <a:srgbClr val="FF0000"/>
              </a:solidFill>
            </a:endParaRPr>
          </a:p>
          <a:p>
            <a:endParaRPr lang="en-US" dirty="0"/>
          </a:p>
        </p:txBody>
      </p:sp>
    </p:spTree>
    <p:extLst>
      <p:ext uri="{BB962C8B-B14F-4D97-AF65-F5344CB8AC3E}">
        <p14:creationId xmlns:p14="http://schemas.microsoft.com/office/powerpoint/2010/main" val="280701508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Overfitting</a:t>
            </a:r>
            <a:r>
              <a:rPr lang="en-US" dirty="0" smtClean="0"/>
              <a:t> (in 2008 paper)…</a:t>
            </a:r>
            <a:endParaRPr lang="en-US" dirty="0"/>
          </a:p>
        </p:txBody>
      </p:sp>
      <p:pic>
        <p:nvPicPr>
          <p:cNvPr id="4" name="Content Placeholder 3"/>
          <p:cNvPicPr>
            <a:picLocks noGrp="1" noChangeAspect="1"/>
          </p:cNvPicPr>
          <p:nvPr>
            <p:ph idx="1"/>
          </p:nvPr>
        </p:nvPicPr>
        <p:blipFill>
          <a:blip r:embed="rId2"/>
          <a:srcRect t="5971" b="5971"/>
          <a:stretch>
            <a:fillRect/>
          </a:stretch>
        </p:blipFill>
        <p:spPr/>
      </p:pic>
    </p:spTree>
    <p:extLst>
      <p:ext uri="{BB962C8B-B14F-4D97-AF65-F5344CB8AC3E}">
        <p14:creationId xmlns:p14="http://schemas.microsoft.com/office/powerpoint/2010/main" val="3046042122"/>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smtClean="0">
                <a:solidFill>
                  <a:srgbClr val="F79646"/>
                </a:solidFill>
              </a:rPr>
              <a:t>hubris</a:t>
            </a:r>
            <a:endParaRPr lang="en-US" dirty="0">
              <a:solidFill>
                <a:srgbClr val="F79646"/>
              </a:solidFill>
            </a:endParaRPr>
          </a:p>
        </p:txBody>
      </p:sp>
      <p:sp>
        <p:nvSpPr>
          <p:cNvPr id="3" name="Content Placeholder 2"/>
          <p:cNvSpPr>
            <a:spLocks noGrp="1"/>
          </p:cNvSpPr>
          <p:nvPr>
            <p:ph idx="1"/>
          </p:nvPr>
        </p:nvSpPr>
        <p:spPr/>
        <p:txBody>
          <a:bodyPr>
            <a:normAutofit fontScale="92500"/>
          </a:bodyPr>
          <a:lstStyle/>
          <a:p>
            <a:r>
              <a:rPr lang="en-US" dirty="0" smtClean="0"/>
              <a:t>Google flu is promoted as more </a:t>
            </a:r>
            <a:r>
              <a:rPr lang="en-US" dirty="0" smtClean="0">
                <a:solidFill>
                  <a:srgbClr val="F79646"/>
                </a:solidFill>
              </a:rPr>
              <a:t>up to date </a:t>
            </a:r>
            <a:r>
              <a:rPr lang="en-US" dirty="0" smtClean="0"/>
              <a:t>than CDC data</a:t>
            </a:r>
          </a:p>
          <a:p>
            <a:r>
              <a:rPr lang="en-US" dirty="0"/>
              <a:t>The search terms were identified through brute force “what correlates with CDC data” (50m search terms against 1152 data points) initially leading to some spurious relationships, and then changed once (and then again in Oct 2013)</a:t>
            </a:r>
          </a:p>
          <a:p>
            <a:r>
              <a:rPr lang="en-US" dirty="0" smtClean="0">
                <a:solidFill>
                  <a:srgbClr val="F79646"/>
                </a:solidFill>
              </a:rPr>
              <a:t>But lagged model based on t-3 does </a:t>
            </a:r>
            <a:r>
              <a:rPr lang="en-US" i="1" dirty="0" smtClean="0">
                <a:solidFill>
                  <a:srgbClr val="F79646"/>
                </a:solidFill>
              </a:rPr>
              <a:t>better</a:t>
            </a:r>
            <a:r>
              <a:rPr lang="en-US" dirty="0" smtClean="0">
                <a:solidFill>
                  <a:srgbClr val="F79646"/>
                </a:solidFill>
              </a:rPr>
              <a:t> than Google flu</a:t>
            </a:r>
          </a:p>
          <a:p>
            <a:endParaRPr lang="en-US" dirty="0"/>
          </a:p>
        </p:txBody>
      </p:sp>
    </p:spTree>
    <p:extLst>
      <p:ext uri="{BB962C8B-B14F-4D97-AF65-F5344CB8AC3E}">
        <p14:creationId xmlns:p14="http://schemas.microsoft.com/office/powerpoint/2010/main" val="12043311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79646"/>
                </a:solidFill>
              </a:rPr>
              <a:t>Modified</a:t>
            </a:r>
            <a:r>
              <a:rPr lang="en-US" dirty="0" smtClean="0"/>
              <a:t> model…</a:t>
            </a:r>
            <a:endParaRPr lang="en-US" dirty="0"/>
          </a:p>
        </p:txBody>
      </p:sp>
      <p:sp>
        <p:nvSpPr>
          <p:cNvPr id="3" name="Content Placeholder 2"/>
          <p:cNvSpPr>
            <a:spLocks noGrp="1"/>
          </p:cNvSpPr>
          <p:nvPr>
            <p:ph idx="1"/>
          </p:nvPr>
        </p:nvSpPr>
        <p:spPr/>
        <p:txBody>
          <a:bodyPr/>
          <a:lstStyle/>
          <a:p>
            <a:r>
              <a:rPr lang="en-US" dirty="0" smtClean="0"/>
              <a:t>GFT + lagged CDC (t-2) + correction for previous miss by GFT</a:t>
            </a:r>
            <a:endParaRPr lang="en-US" dirty="0"/>
          </a:p>
        </p:txBody>
      </p:sp>
    </p:spTree>
    <p:extLst>
      <p:ext uri="{BB962C8B-B14F-4D97-AF65-F5344CB8AC3E}">
        <p14:creationId xmlns:p14="http://schemas.microsoft.com/office/powerpoint/2010/main" val="418151000"/>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rcRect l="-17039" r="-17039"/>
          <a:stretch>
            <a:fillRect/>
          </a:stretch>
        </p:blipFill>
        <p:spPr>
          <a:xfrm>
            <a:off x="-1312773" y="0"/>
            <a:ext cx="11692905" cy="6430647"/>
          </a:xfrm>
        </p:spPr>
      </p:pic>
    </p:spTree>
    <p:extLst>
      <p:ext uri="{BB962C8B-B14F-4D97-AF65-F5344CB8AC3E}">
        <p14:creationId xmlns:p14="http://schemas.microsoft.com/office/powerpoint/2010/main" val="280796127"/>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6357" y="2947972"/>
            <a:ext cx="7886700" cy="1325563"/>
          </a:xfrm>
        </p:spPr>
        <p:txBody>
          <a:bodyPr/>
          <a:lstStyle/>
          <a:p>
            <a:pPr algn="ctr"/>
            <a:r>
              <a:rPr lang="en-US" dirty="0" smtClean="0"/>
              <a:t>The </a:t>
            </a:r>
            <a:r>
              <a:rPr lang="en-US" dirty="0" smtClean="0">
                <a:solidFill>
                  <a:srgbClr val="F79646"/>
                </a:solidFill>
              </a:rPr>
              <a:t>algorithm</a:t>
            </a:r>
            <a:endParaRPr lang="en-US" dirty="0">
              <a:solidFill>
                <a:srgbClr val="F79646"/>
              </a:solidFill>
            </a:endParaRPr>
          </a:p>
        </p:txBody>
      </p:sp>
    </p:spTree>
    <p:extLst>
      <p:ext uri="{BB962C8B-B14F-4D97-AF65-F5344CB8AC3E}">
        <p14:creationId xmlns:p14="http://schemas.microsoft.com/office/powerpoint/2010/main" val="111059481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885950" y="609600"/>
            <a:ext cx="5362575" cy="5638800"/>
          </a:xfrm>
          <a:prstGeom prst="rect">
            <a:avLst/>
          </a:prstGeom>
        </p:spPr>
      </p:pic>
    </p:spTree>
    <p:extLst>
      <p:ext uri="{BB962C8B-B14F-4D97-AF65-F5344CB8AC3E}">
        <p14:creationId xmlns:p14="http://schemas.microsoft.com/office/powerpoint/2010/main" val="376956975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85800" y="1553105"/>
            <a:ext cx="7772400" cy="1470025"/>
          </a:xfrm>
        </p:spPr>
        <p:txBody>
          <a:bodyPr>
            <a:normAutofit fontScale="90000"/>
          </a:bodyPr>
          <a:lstStyle/>
          <a:p>
            <a:r>
              <a:rPr lang="en-US" dirty="0" smtClean="0"/>
              <a:t>There has been a fundamental shift in the opportunities in data collection about humans.</a:t>
            </a:r>
            <a:endParaRPr lang="en-US" dirty="0"/>
          </a:p>
        </p:txBody>
      </p:sp>
      <p:sp>
        <p:nvSpPr>
          <p:cNvPr id="8" name="Subtitle 7"/>
          <p:cNvSpPr>
            <a:spLocks noGrp="1"/>
          </p:cNvSpPr>
          <p:nvPr>
            <p:ph type="subTitle" idx="1"/>
          </p:nvPr>
        </p:nvSpPr>
        <p:spPr/>
        <p:txBody>
          <a:bodyPr/>
          <a:lstStyle/>
          <a:p>
            <a:endParaRPr lang="en-US"/>
          </a:p>
        </p:txBody>
      </p:sp>
    </p:spTree>
    <p:extLst>
      <p:ext uri="{BB962C8B-B14F-4D97-AF65-F5344CB8AC3E}">
        <p14:creationId xmlns:p14="http://schemas.microsoft.com/office/powerpoint/2010/main" val="710983627"/>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04825" y="698500"/>
            <a:ext cx="8134350" cy="5461000"/>
          </a:xfrm>
          <a:prstGeom prst="rect">
            <a:avLst/>
          </a:prstGeom>
        </p:spPr>
      </p:pic>
    </p:spTree>
    <p:extLst>
      <p:ext uri="{BB962C8B-B14F-4D97-AF65-F5344CB8AC3E}">
        <p14:creationId xmlns:p14="http://schemas.microsoft.com/office/powerpoint/2010/main" val="1938164218"/>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6675" y="0"/>
            <a:ext cx="8994297" cy="6858000"/>
          </a:xfrm>
          <a:prstGeom prst="rect">
            <a:avLst/>
          </a:prstGeom>
        </p:spPr>
      </p:pic>
    </p:spTree>
    <p:extLst>
      <p:ext uri="{BB962C8B-B14F-4D97-AF65-F5344CB8AC3E}">
        <p14:creationId xmlns:p14="http://schemas.microsoft.com/office/powerpoint/2010/main" val="1503603274"/>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113236" y="228602"/>
            <a:ext cx="7147320" cy="6629398"/>
          </a:xfrm>
          <a:prstGeom prst="rect">
            <a:avLst/>
          </a:prstGeom>
        </p:spPr>
      </p:pic>
    </p:spTree>
    <p:extLst>
      <p:ext uri="{BB962C8B-B14F-4D97-AF65-F5344CB8AC3E}">
        <p14:creationId xmlns:p14="http://schemas.microsoft.com/office/powerpoint/2010/main" val="3231923124"/>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92709" y="1511300"/>
            <a:ext cx="4775679" cy="5169373"/>
          </a:xfrm>
          <a:prstGeom prst="rect">
            <a:avLst/>
          </a:prstGeom>
        </p:spPr>
      </p:pic>
      <p:sp>
        <p:nvSpPr>
          <p:cNvPr id="3" name="Title 2"/>
          <p:cNvSpPr>
            <a:spLocks noGrp="1"/>
          </p:cNvSpPr>
          <p:nvPr>
            <p:ph type="title"/>
          </p:nvPr>
        </p:nvSpPr>
        <p:spPr/>
        <p:txBody>
          <a:bodyPr>
            <a:normAutofit fontScale="90000"/>
          </a:bodyPr>
          <a:lstStyle/>
          <a:p>
            <a:r>
              <a:rPr lang="en-US" dirty="0" smtClean="0"/>
              <a:t>Trends:  abdominal pain on my right side</a:t>
            </a:r>
            <a:endParaRPr lang="en-US" dirty="0"/>
          </a:p>
        </p:txBody>
      </p:sp>
    </p:spTree>
    <p:extLst>
      <p:ext uri="{BB962C8B-B14F-4D97-AF65-F5344CB8AC3E}">
        <p14:creationId xmlns:p14="http://schemas.microsoft.com/office/powerpoint/2010/main" val="3683237883"/>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Getting Google Flu’s Search Terms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solidFill>
                  <a:srgbClr val="F79646"/>
                </a:solidFill>
              </a:rPr>
              <a:t>Google Correlate </a:t>
            </a:r>
            <a:r>
              <a:rPr lang="en-US" dirty="0" smtClean="0"/>
              <a:t>has a link labeled “…match the pattern of actual flu activity (this is how we built Google Flu!)”</a:t>
            </a:r>
          </a:p>
          <a:p>
            <a:r>
              <a:rPr lang="en-US" dirty="0" smtClean="0"/>
              <a:t>We conducted </a:t>
            </a:r>
            <a:r>
              <a:rPr lang="en-US" dirty="0" smtClean="0"/>
              <a:t>four Google Correlate searches based on the following time-series:</a:t>
            </a:r>
          </a:p>
          <a:p>
            <a:pPr lvl="1"/>
            <a:r>
              <a:rPr lang="en-US" dirty="0" smtClean="0"/>
              <a:t>The </a:t>
            </a:r>
            <a:r>
              <a:rPr lang="en-US" dirty="0" smtClean="0">
                <a:solidFill>
                  <a:srgbClr val="F79646"/>
                </a:solidFill>
              </a:rPr>
              <a:t>CDC % ILI data from 2003 to present</a:t>
            </a:r>
            <a:r>
              <a:rPr lang="en-US" dirty="0" smtClean="0"/>
              <a:t>.</a:t>
            </a:r>
          </a:p>
          <a:p>
            <a:pPr lvl="1"/>
            <a:r>
              <a:rPr lang="en-US" dirty="0" smtClean="0"/>
              <a:t>The </a:t>
            </a:r>
            <a:r>
              <a:rPr lang="en-US" dirty="0" smtClean="0">
                <a:solidFill>
                  <a:srgbClr val="F79646"/>
                </a:solidFill>
              </a:rPr>
              <a:t>CDC % ILI data from 2003 to 2009</a:t>
            </a:r>
            <a:r>
              <a:rPr lang="en-US" dirty="0" smtClean="0"/>
              <a:t> (the training period for Google Flu).</a:t>
            </a:r>
          </a:p>
          <a:p>
            <a:pPr lvl="1"/>
            <a:r>
              <a:rPr lang="en-US" dirty="0" smtClean="0"/>
              <a:t>The </a:t>
            </a:r>
            <a:r>
              <a:rPr lang="en-US" dirty="0" smtClean="0">
                <a:solidFill>
                  <a:srgbClr val="F79646"/>
                </a:solidFill>
              </a:rPr>
              <a:t>actual Google Flu national time-series</a:t>
            </a:r>
            <a:r>
              <a:rPr lang="en-US" dirty="0" smtClean="0"/>
              <a:t>.</a:t>
            </a:r>
          </a:p>
          <a:p>
            <a:pPr lvl="1"/>
            <a:r>
              <a:rPr lang="en-US" dirty="0" smtClean="0"/>
              <a:t>The </a:t>
            </a:r>
            <a:r>
              <a:rPr lang="en-US" dirty="0" smtClean="0">
                <a:solidFill>
                  <a:srgbClr val="F79646"/>
                </a:solidFill>
              </a:rPr>
              <a:t>Google Flu national time-series post-2010 </a:t>
            </a:r>
            <a:r>
              <a:rPr lang="en-US" dirty="0" smtClean="0"/>
              <a:t>(when it went off the rails).</a:t>
            </a:r>
            <a:endParaRPr lang="en-US" dirty="0"/>
          </a:p>
        </p:txBody>
      </p:sp>
    </p:spTree>
    <p:extLst>
      <p:ext uri="{BB962C8B-B14F-4D97-AF65-F5344CB8AC3E}">
        <p14:creationId xmlns:p14="http://schemas.microsoft.com/office/powerpoint/2010/main" val="97675495"/>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Search Prevalence (Top 50 From Google Correlate) For Google Flu and CDC Time Series</a:t>
            </a:r>
            <a:endParaRPr lang="en-US" dirty="0"/>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26034" y="1806381"/>
            <a:ext cx="4889115" cy="4736092"/>
          </a:xfrm>
        </p:spPr>
      </p:pic>
      <p:sp>
        <p:nvSpPr>
          <p:cNvPr id="3" name="Rectangle 2"/>
          <p:cNvSpPr/>
          <p:nvPr/>
        </p:nvSpPr>
        <p:spPr>
          <a:xfrm>
            <a:off x="2270361" y="4368341"/>
            <a:ext cx="5002504" cy="423363"/>
          </a:xfrm>
          <a:prstGeom prst="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rgbClr val="FF0000"/>
                </a:solidFill>
              </a:ln>
              <a:noFill/>
            </a:endParaRPr>
          </a:p>
        </p:txBody>
      </p:sp>
      <p:sp>
        <p:nvSpPr>
          <p:cNvPr id="4" name="TextBox 3"/>
          <p:cNvSpPr txBox="1"/>
          <p:nvPr/>
        </p:nvSpPr>
        <p:spPr>
          <a:xfrm>
            <a:off x="-1" y="2963541"/>
            <a:ext cx="1770117" cy="1015663"/>
          </a:xfrm>
          <a:prstGeom prst="rect">
            <a:avLst/>
          </a:prstGeom>
          <a:noFill/>
        </p:spPr>
        <p:txBody>
          <a:bodyPr wrap="square" rtlCol="0">
            <a:spAutoFit/>
          </a:bodyPr>
          <a:lstStyle/>
          <a:p>
            <a:r>
              <a:rPr lang="en-US" sz="2000" dirty="0" smtClean="0">
                <a:solidFill>
                  <a:srgbClr val="FF0000"/>
                </a:solidFill>
              </a:rPr>
              <a:t>GFT is heavily tilted toward remedies</a:t>
            </a:r>
            <a:endParaRPr lang="en-US" sz="2000" dirty="0">
              <a:solidFill>
                <a:srgbClr val="FF0000"/>
              </a:solidFill>
            </a:endParaRPr>
          </a:p>
        </p:txBody>
      </p:sp>
      <p:cxnSp>
        <p:nvCxnSpPr>
          <p:cNvPr id="6" name="Straight Arrow Connector 5"/>
          <p:cNvCxnSpPr/>
          <p:nvPr/>
        </p:nvCxnSpPr>
        <p:spPr>
          <a:xfrm>
            <a:off x="1539234" y="3637075"/>
            <a:ext cx="654167" cy="846730"/>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94739132"/>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Catching the Google flu:  </a:t>
            </a:r>
            <a:br>
              <a:rPr lang="en-US" dirty="0" smtClean="0"/>
            </a:br>
            <a:r>
              <a:rPr lang="en-US" i="1" dirty="0" smtClean="0">
                <a:solidFill>
                  <a:srgbClr val="F79646"/>
                </a:solidFill>
              </a:rPr>
              <a:t>lessons learned</a:t>
            </a:r>
            <a:endParaRPr lang="en-US" i="1" dirty="0">
              <a:solidFill>
                <a:srgbClr val="F79646"/>
              </a:solidFill>
            </a:endParaRPr>
          </a:p>
        </p:txBody>
      </p:sp>
      <p:sp>
        <p:nvSpPr>
          <p:cNvPr id="3" name="Content Placeholder 2"/>
          <p:cNvSpPr>
            <a:spLocks noGrp="1"/>
          </p:cNvSpPr>
          <p:nvPr>
            <p:ph idx="1"/>
          </p:nvPr>
        </p:nvSpPr>
        <p:spPr/>
        <p:txBody>
          <a:bodyPr>
            <a:normAutofit fontScale="92500" lnSpcReduction="20000"/>
          </a:bodyPr>
          <a:lstStyle/>
          <a:p>
            <a:r>
              <a:rPr lang="en-US" dirty="0" smtClean="0">
                <a:solidFill>
                  <a:srgbClr val="F79646"/>
                </a:solidFill>
              </a:rPr>
              <a:t>Signals</a:t>
            </a:r>
            <a:r>
              <a:rPr lang="en-US" dirty="0" smtClean="0"/>
              <a:t> from sociotechnical systems are constantly </a:t>
            </a:r>
            <a:r>
              <a:rPr lang="en-US" b="1" dirty="0" smtClean="0"/>
              <a:t>in </a:t>
            </a:r>
            <a:r>
              <a:rPr lang="en-US" b="1" dirty="0" smtClean="0">
                <a:solidFill>
                  <a:srgbClr val="F79646"/>
                </a:solidFill>
              </a:rPr>
              <a:t>flux</a:t>
            </a:r>
            <a:r>
              <a:rPr lang="en-US" dirty="0" smtClean="0"/>
              <a:t>, to not build that into analyses is statistical hubris.</a:t>
            </a:r>
          </a:p>
          <a:p>
            <a:r>
              <a:rPr lang="en-US" dirty="0" smtClean="0"/>
              <a:t>Big data can </a:t>
            </a:r>
            <a:r>
              <a:rPr lang="en-US" dirty="0" smtClean="0">
                <a:solidFill>
                  <a:srgbClr val="F79646"/>
                </a:solidFill>
              </a:rPr>
              <a:t>overwhelm</a:t>
            </a:r>
            <a:r>
              <a:rPr lang="en-US" dirty="0" smtClean="0"/>
              <a:t> “small” data</a:t>
            </a:r>
          </a:p>
          <a:p>
            <a:r>
              <a:rPr lang="en-US" dirty="0" smtClean="0"/>
              <a:t>Focus big data on what </a:t>
            </a:r>
            <a:r>
              <a:rPr lang="en-US" dirty="0" smtClean="0">
                <a:solidFill>
                  <a:srgbClr val="F79646"/>
                </a:solidFill>
              </a:rPr>
              <a:t>we don’t know </a:t>
            </a:r>
            <a:r>
              <a:rPr lang="en-US" dirty="0" smtClean="0"/>
              <a:t>(spatial granularity)</a:t>
            </a:r>
          </a:p>
          <a:p>
            <a:r>
              <a:rPr lang="en-US" dirty="0" smtClean="0"/>
              <a:t>We need to understand </a:t>
            </a:r>
            <a:r>
              <a:rPr lang="en-US" dirty="0" smtClean="0">
                <a:solidFill>
                  <a:srgbClr val="F79646"/>
                </a:solidFill>
              </a:rPr>
              <a:t>behaviors cultivated </a:t>
            </a:r>
            <a:r>
              <a:rPr lang="en-US" dirty="0" smtClean="0"/>
              <a:t>on sociotechnical systems</a:t>
            </a:r>
          </a:p>
          <a:p>
            <a:r>
              <a:rPr lang="en-US" dirty="0" smtClean="0"/>
              <a:t>The </a:t>
            </a:r>
            <a:r>
              <a:rPr lang="en-US" b="1" dirty="0" smtClean="0">
                <a:solidFill>
                  <a:srgbClr val="F79646"/>
                </a:solidFill>
              </a:rPr>
              <a:t>technical</a:t>
            </a:r>
            <a:r>
              <a:rPr lang="en-US" dirty="0" smtClean="0">
                <a:solidFill>
                  <a:srgbClr val="F79646"/>
                </a:solidFill>
              </a:rPr>
              <a:t> </a:t>
            </a:r>
            <a:r>
              <a:rPr lang="en-US" dirty="0" smtClean="0"/>
              <a:t>part of sociotechnical is worthy of study</a:t>
            </a:r>
          </a:p>
        </p:txBody>
      </p:sp>
    </p:spTree>
    <p:extLst>
      <p:ext uri="{BB962C8B-B14F-4D97-AF65-F5344CB8AC3E}">
        <p14:creationId xmlns:p14="http://schemas.microsoft.com/office/powerpoint/2010/main" val="2389406819"/>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Catching the Google flu:  </a:t>
            </a:r>
            <a:br>
              <a:rPr lang="en-US" dirty="0"/>
            </a:br>
            <a:r>
              <a:rPr lang="en-US" i="1" dirty="0"/>
              <a:t>lessons learned</a:t>
            </a:r>
            <a:endParaRPr lang="en-US" dirty="0"/>
          </a:p>
        </p:txBody>
      </p:sp>
      <p:sp>
        <p:nvSpPr>
          <p:cNvPr id="3" name="Content Placeholder 2"/>
          <p:cNvSpPr>
            <a:spLocks noGrp="1"/>
          </p:cNvSpPr>
          <p:nvPr>
            <p:ph idx="1"/>
          </p:nvPr>
        </p:nvSpPr>
        <p:spPr/>
        <p:txBody>
          <a:bodyPr/>
          <a:lstStyle/>
          <a:p>
            <a:r>
              <a:rPr lang="en-US" dirty="0"/>
              <a:t>There needs to be more </a:t>
            </a:r>
            <a:r>
              <a:rPr lang="en-US" b="1" dirty="0">
                <a:solidFill>
                  <a:srgbClr val="F79646"/>
                </a:solidFill>
              </a:rPr>
              <a:t>transparency</a:t>
            </a:r>
            <a:r>
              <a:rPr lang="en-US" dirty="0">
                <a:solidFill>
                  <a:srgbClr val="F79646"/>
                </a:solidFill>
              </a:rPr>
              <a:t> </a:t>
            </a:r>
            <a:r>
              <a:rPr lang="en-US" dirty="0"/>
              <a:t>in the </a:t>
            </a:r>
            <a:r>
              <a:rPr lang="en-US" dirty="0" smtClean="0"/>
              <a:t>methods</a:t>
            </a:r>
          </a:p>
          <a:p>
            <a:r>
              <a:rPr lang="en-US" dirty="0" smtClean="0"/>
              <a:t>Big data requires </a:t>
            </a:r>
            <a:r>
              <a:rPr lang="en-US" dirty="0" smtClean="0">
                <a:solidFill>
                  <a:srgbClr val="F79646"/>
                </a:solidFill>
              </a:rPr>
              <a:t>multidisciplinary team</a:t>
            </a:r>
            <a:r>
              <a:rPr lang="en-US" dirty="0" smtClean="0">
                <a:solidFill>
                  <a:schemeClr val="accent6">
                    <a:lumMod val="75000"/>
                  </a:schemeClr>
                </a:solidFill>
              </a:rPr>
              <a:t>s</a:t>
            </a:r>
          </a:p>
          <a:p>
            <a:r>
              <a:rPr lang="en-US" dirty="0" smtClean="0"/>
              <a:t>Train </a:t>
            </a:r>
            <a:r>
              <a:rPr lang="en-US" dirty="0" smtClean="0">
                <a:solidFill>
                  <a:srgbClr val="F79646"/>
                </a:solidFill>
              </a:rPr>
              <a:t>computational social </a:t>
            </a:r>
            <a:r>
              <a:rPr lang="en-US" dirty="0" smtClean="0">
                <a:solidFill>
                  <a:srgbClr val="F79646"/>
                </a:solidFill>
              </a:rPr>
              <a:t>scientists</a:t>
            </a:r>
            <a:endParaRPr lang="en-US" dirty="0" smtClean="0">
              <a:solidFill>
                <a:srgbClr val="F79646"/>
              </a:solidFill>
            </a:endParaRPr>
          </a:p>
          <a:p>
            <a:r>
              <a:rPr lang="en-US" dirty="0" smtClean="0"/>
              <a:t>Develop appropriate </a:t>
            </a:r>
            <a:r>
              <a:rPr lang="en-US" dirty="0" smtClean="0">
                <a:solidFill>
                  <a:srgbClr val="F79646"/>
                </a:solidFill>
              </a:rPr>
              <a:t>infrastructures</a:t>
            </a:r>
            <a:r>
              <a:rPr lang="en-US" dirty="0" smtClean="0"/>
              <a:t> for 21</a:t>
            </a:r>
            <a:r>
              <a:rPr lang="en-US" baseline="30000" dirty="0" smtClean="0"/>
              <a:t>st</a:t>
            </a:r>
            <a:r>
              <a:rPr lang="en-US" dirty="0" smtClean="0"/>
              <a:t> century social science</a:t>
            </a:r>
            <a:endParaRPr lang="en-US" dirty="0"/>
          </a:p>
        </p:txBody>
      </p:sp>
    </p:spTree>
    <p:extLst>
      <p:ext uri="{BB962C8B-B14F-4D97-AF65-F5344CB8AC3E}">
        <p14:creationId xmlns:p14="http://schemas.microsoft.com/office/powerpoint/2010/main" val="3837312083"/>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753168270"/>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 in </a:t>
            </a:r>
            <a:r>
              <a:rPr lang="en-US" dirty="0" smtClean="0">
                <a:solidFill>
                  <a:srgbClr val="F79646"/>
                </a:solidFill>
              </a:rPr>
              <a:t>progress</a:t>
            </a:r>
            <a:r>
              <a:rPr lang="en-US" dirty="0" smtClean="0"/>
              <a:t>…</a:t>
            </a:r>
            <a:endParaRPr lang="en-US" dirty="0"/>
          </a:p>
        </p:txBody>
      </p:sp>
      <p:sp>
        <p:nvSpPr>
          <p:cNvPr id="3" name="Content Placeholder 2"/>
          <p:cNvSpPr>
            <a:spLocks noGrp="1"/>
          </p:cNvSpPr>
          <p:nvPr>
            <p:ph idx="1"/>
          </p:nvPr>
        </p:nvSpPr>
        <p:spPr/>
        <p:txBody>
          <a:bodyPr/>
          <a:lstStyle/>
          <a:p>
            <a:r>
              <a:rPr lang="en-US" dirty="0" smtClean="0"/>
              <a:t>Using </a:t>
            </a:r>
            <a:r>
              <a:rPr lang="en-US" dirty="0" smtClean="0">
                <a:solidFill>
                  <a:srgbClr val="F79646"/>
                </a:solidFill>
              </a:rPr>
              <a:t>Twitter</a:t>
            </a:r>
            <a:r>
              <a:rPr lang="en-US" dirty="0" smtClean="0"/>
              <a:t> to </a:t>
            </a:r>
            <a:r>
              <a:rPr lang="en-US" dirty="0" smtClean="0">
                <a:solidFill>
                  <a:srgbClr val="F79646"/>
                </a:solidFill>
              </a:rPr>
              <a:t>predict polls</a:t>
            </a:r>
            <a:endParaRPr lang="en-US" dirty="0">
              <a:solidFill>
                <a:srgbClr val="F79646"/>
              </a:solidFill>
            </a:endParaRPr>
          </a:p>
        </p:txBody>
      </p:sp>
    </p:spTree>
    <p:extLst>
      <p:ext uri="{BB962C8B-B14F-4D97-AF65-F5344CB8AC3E}">
        <p14:creationId xmlns:p14="http://schemas.microsoft.com/office/powerpoint/2010/main" val="402905060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6684930" y="4343399"/>
            <a:ext cx="3251929" cy="2162533"/>
          </a:xfrm>
          <a:prstGeom prst="rect">
            <a:avLst/>
          </a:prstGeom>
        </p:spPr>
      </p:pic>
      <p:sp>
        <p:nvSpPr>
          <p:cNvPr id="5123" name="Rectangle 2"/>
          <p:cNvSpPr>
            <a:spLocks noGrp="1" noChangeArrowheads="1"/>
          </p:cNvSpPr>
          <p:nvPr>
            <p:ph type="title"/>
          </p:nvPr>
        </p:nvSpPr>
        <p:spPr/>
        <p:txBody>
          <a:bodyPr/>
          <a:lstStyle/>
          <a:p>
            <a:pPr eaLnBrk="1" hangingPunct="1"/>
            <a:r>
              <a:rPr lang="en-US" dirty="0" smtClean="0">
                <a:latin typeface="Avenir Book"/>
                <a:cs typeface="Avenir Book"/>
              </a:rPr>
              <a:t>Our </a:t>
            </a:r>
            <a:r>
              <a:rPr lang="en-US" dirty="0" smtClean="0">
                <a:solidFill>
                  <a:srgbClr val="F79646"/>
                </a:solidFill>
                <a:latin typeface="Avenir Book"/>
                <a:cs typeface="Avenir Book"/>
              </a:rPr>
              <a:t>digital</a:t>
            </a:r>
            <a:r>
              <a:rPr lang="en-US" dirty="0" smtClean="0">
                <a:latin typeface="Avenir Book"/>
                <a:cs typeface="Avenir Book"/>
              </a:rPr>
              <a:t> breadcrumbs…</a:t>
            </a:r>
          </a:p>
        </p:txBody>
      </p:sp>
      <p:sp>
        <p:nvSpPr>
          <p:cNvPr id="504835" name="Rectangle 3"/>
          <p:cNvSpPr>
            <a:spLocks noGrp="1" noChangeArrowheads="1"/>
          </p:cNvSpPr>
          <p:nvPr>
            <p:ph type="body" sz="half" idx="1"/>
          </p:nvPr>
        </p:nvSpPr>
        <p:spPr/>
        <p:txBody>
          <a:bodyPr/>
          <a:lstStyle/>
          <a:p>
            <a:pPr eaLnBrk="1" hangingPunct="1"/>
            <a:r>
              <a:rPr lang="en-US" sz="1600" dirty="0" smtClean="0"/>
              <a:t>E-mail</a:t>
            </a:r>
          </a:p>
          <a:p>
            <a:pPr eaLnBrk="1" hangingPunct="1"/>
            <a:r>
              <a:rPr lang="en-US" sz="1600" dirty="0" smtClean="0"/>
              <a:t>Twitter</a:t>
            </a:r>
          </a:p>
          <a:p>
            <a:pPr eaLnBrk="1" hangingPunct="1"/>
            <a:r>
              <a:rPr lang="en-US" sz="1600" dirty="0" smtClean="0"/>
              <a:t>Instant messaging</a:t>
            </a:r>
          </a:p>
          <a:p>
            <a:pPr eaLnBrk="1" hangingPunct="1"/>
            <a:r>
              <a:rPr lang="en-US" sz="1600" dirty="0" smtClean="0"/>
              <a:t>Text messaging</a:t>
            </a:r>
          </a:p>
          <a:p>
            <a:pPr eaLnBrk="1" hangingPunct="1"/>
            <a:r>
              <a:rPr lang="en-US" sz="1600" dirty="0" smtClean="0"/>
              <a:t>Call data records (from cell phones)</a:t>
            </a:r>
          </a:p>
          <a:p>
            <a:pPr eaLnBrk="1" hangingPunct="1"/>
            <a:r>
              <a:rPr lang="en-US" sz="1600" dirty="0" smtClean="0"/>
              <a:t>Link structure among websites (</a:t>
            </a:r>
            <a:r>
              <a:rPr lang="en-US" sz="1600" dirty="0" err="1" smtClean="0"/>
              <a:t>google</a:t>
            </a:r>
            <a:r>
              <a:rPr lang="en-US" sz="1600" dirty="0" smtClean="0"/>
              <a:t> algorithm)</a:t>
            </a:r>
          </a:p>
          <a:p>
            <a:pPr eaLnBrk="1" hangingPunct="1"/>
            <a:r>
              <a:rPr lang="en-US" sz="1600" dirty="0" smtClean="0"/>
              <a:t>Google searches</a:t>
            </a:r>
          </a:p>
          <a:p>
            <a:pPr eaLnBrk="1" hangingPunct="1"/>
            <a:r>
              <a:rPr lang="en-US" sz="1600" b="1" i="1" dirty="0" smtClean="0"/>
              <a:t>What can data like these tell us?</a:t>
            </a:r>
          </a:p>
        </p:txBody>
      </p:sp>
      <p:pic>
        <p:nvPicPr>
          <p:cNvPr id="5125" name="Picture 4"/>
          <p:cNvPicPr>
            <a:picLocks noGrp="1" noChangeAspect="1" noChangeArrowheads="1"/>
          </p:cNvPicPr>
          <p:nvPr>
            <p:ph sz="quarter" idx="2"/>
          </p:nvPr>
        </p:nvPicPr>
        <p:blipFill>
          <a:blip r:embed="rId4" cstate="print"/>
          <a:srcRect/>
          <a:stretch>
            <a:fillRect/>
          </a:stretch>
        </p:blipFill>
        <p:spPr>
          <a:xfrm>
            <a:off x="5257800" y="1524000"/>
            <a:ext cx="2667000" cy="2001838"/>
          </a:xfrm>
          <a:noFill/>
        </p:spPr>
      </p:pic>
      <p:pic>
        <p:nvPicPr>
          <p:cNvPr id="5126" name="Picture 5"/>
          <p:cNvPicPr>
            <a:picLocks noGrp="1" noChangeAspect="1" noChangeArrowheads="1"/>
          </p:cNvPicPr>
          <p:nvPr>
            <p:ph sz="quarter" idx="3"/>
          </p:nvPr>
        </p:nvPicPr>
        <p:blipFill>
          <a:blip r:embed="rId5" cstate="print"/>
          <a:stretch>
            <a:fillRect/>
          </a:stretch>
        </p:blipFill>
        <p:spPr>
          <a:xfrm>
            <a:off x="5036344" y="3931265"/>
            <a:ext cx="2383012" cy="2036762"/>
          </a:xfrm>
          <a:noFill/>
        </p:spPr>
      </p:pic>
      <p:pic>
        <p:nvPicPr>
          <p:cNvPr id="5127" name="Picture 6"/>
          <p:cNvPicPr>
            <a:picLocks noChangeAspect="1" noChangeArrowheads="1"/>
          </p:cNvPicPr>
          <p:nvPr/>
        </p:nvPicPr>
        <p:blipFill>
          <a:blip r:embed="rId6" cstate="print"/>
          <a:srcRect/>
          <a:stretch>
            <a:fillRect/>
          </a:stretch>
        </p:blipFill>
        <p:spPr bwMode="auto">
          <a:xfrm>
            <a:off x="304800" y="4343400"/>
            <a:ext cx="3467100" cy="2039938"/>
          </a:xfrm>
          <a:prstGeom prst="rect">
            <a:avLst/>
          </a:prstGeom>
          <a:noFill/>
          <a:ln w="9525" algn="ctr">
            <a:noFill/>
            <a:miter lim="800000"/>
            <a:headEnd/>
            <a:tailEnd/>
          </a:ln>
        </p:spPr>
      </p:pic>
      <p:pic>
        <p:nvPicPr>
          <p:cNvPr id="5129" name="Picture 8"/>
          <p:cNvPicPr>
            <a:picLocks noChangeAspect="1" noChangeArrowheads="1"/>
          </p:cNvPicPr>
          <p:nvPr/>
        </p:nvPicPr>
        <p:blipFill>
          <a:blip r:embed="rId7" cstate="print"/>
          <a:srcRect/>
          <a:stretch>
            <a:fillRect/>
          </a:stretch>
        </p:blipFill>
        <p:spPr bwMode="auto">
          <a:xfrm>
            <a:off x="2971800" y="1524000"/>
            <a:ext cx="1828800" cy="1279525"/>
          </a:xfrm>
          <a:prstGeom prst="rect">
            <a:avLst/>
          </a:prstGeom>
          <a:noFill/>
          <a:ln w="9525" algn="ctr">
            <a:noFill/>
            <a:miter lim="800000"/>
            <a:headEnd/>
            <a:tailEnd/>
          </a:ln>
        </p:spPr>
      </p:pic>
    </p:spTree>
    <p:extLst>
      <p:ext uri="{BB962C8B-B14F-4D97-AF65-F5344CB8AC3E}">
        <p14:creationId xmlns:p14="http://schemas.microsoft.com/office/powerpoint/2010/main" val="3962397513"/>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solidFill>
              </a:rPr>
              <a:t>Twitter</a:t>
            </a:r>
            <a:endParaRPr lang="en-US" dirty="0">
              <a:solidFill>
                <a:schemeClr val="accent6"/>
              </a:solidFill>
            </a:endParaRPr>
          </a:p>
        </p:txBody>
      </p:sp>
      <p:sp>
        <p:nvSpPr>
          <p:cNvPr id="3" name="Content Placeholder 2"/>
          <p:cNvSpPr>
            <a:spLocks noGrp="1"/>
          </p:cNvSpPr>
          <p:nvPr>
            <p:ph idx="1"/>
          </p:nvPr>
        </p:nvSpPr>
        <p:spPr/>
        <p:txBody>
          <a:bodyPr/>
          <a:lstStyle/>
          <a:p>
            <a:r>
              <a:rPr lang="en-US" dirty="0" smtClean="0"/>
              <a:t>The </a:t>
            </a:r>
            <a:r>
              <a:rPr lang="en-US" dirty="0" smtClean="0">
                <a:solidFill>
                  <a:srgbClr val="F79646"/>
                </a:solidFill>
              </a:rPr>
              <a:t>good</a:t>
            </a:r>
            <a:r>
              <a:rPr lang="en-US" dirty="0" smtClean="0"/>
              <a:t>: </a:t>
            </a:r>
          </a:p>
          <a:p>
            <a:pPr lvl="1"/>
            <a:r>
              <a:rPr lang="en-US" dirty="0" smtClean="0"/>
              <a:t>Runs 24/7</a:t>
            </a:r>
          </a:p>
          <a:p>
            <a:pPr lvl="1"/>
            <a:r>
              <a:rPr lang="en-US" dirty="0" smtClean="0"/>
              <a:t>Rich source of opinions, discussion, networks</a:t>
            </a:r>
          </a:p>
          <a:p>
            <a:r>
              <a:rPr lang="en-US" dirty="0" smtClean="0"/>
              <a:t>The </a:t>
            </a:r>
            <a:r>
              <a:rPr lang="en-US" dirty="0" smtClean="0">
                <a:solidFill>
                  <a:srgbClr val="F79646"/>
                </a:solidFill>
              </a:rPr>
              <a:t>bad</a:t>
            </a:r>
            <a:r>
              <a:rPr lang="en-US" dirty="0" smtClean="0"/>
              <a:t>:</a:t>
            </a:r>
          </a:p>
          <a:p>
            <a:pPr lvl="1"/>
            <a:r>
              <a:rPr lang="en-US" dirty="0" smtClean="0">
                <a:solidFill>
                  <a:srgbClr val="F79646"/>
                </a:solidFill>
              </a:rPr>
              <a:t>Unrepresentative</a:t>
            </a:r>
            <a:r>
              <a:rPr lang="en-US" dirty="0" smtClean="0"/>
              <a:t> of the voting public</a:t>
            </a:r>
          </a:p>
          <a:p>
            <a:pPr lvl="1"/>
            <a:r>
              <a:rPr lang="en-US" dirty="0" smtClean="0">
                <a:solidFill>
                  <a:srgbClr val="F79646"/>
                </a:solidFill>
              </a:rPr>
              <a:t>Bots</a:t>
            </a:r>
            <a:r>
              <a:rPr lang="en-US" dirty="0" smtClean="0"/>
              <a:t> and organizations</a:t>
            </a:r>
          </a:p>
          <a:p>
            <a:pPr lvl="1"/>
            <a:r>
              <a:rPr lang="en-US" dirty="0" smtClean="0">
                <a:solidFill>
                  <a:srgbClr val="F79646"/>
                </a:solidFill>
              </a:rPr>
              <a:t>Skews</a:t>
            </a:r>
            <a:r>
              <a:rPr lang="en-US" dirty="0" smtClean="0"/>
              <a:t> young, urban, Democrat</a:t>
            </a:r>
            <a:endParaRPr lang="en-US" dirty="0"/>
          </a:p>
        </p:txBody>
      </p:sp>
    </p:spTree>
    <p:extLst>
      <p:ext uri="{BB962C8B-B14F-4D97-AF65-F5344CB8AC3E}">
        <p14:creationId xmlns:p14="http://schemas.microsoft.com/office/powerpoint/2010/main" val="1263454485"/>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solidFill>
              </a:rPr>
              <a:t>Overview</a:t>
            </a:r>
            <a:endParaRPr lang="en-US" dirty="0">
              <a:solidFill>
                <a:schemeClr val="accent6"/>
              </a:solidFill>
            </a:endParaRPr>
          </a:p>
        </p:txBody>
      </p:sp>
      <p:sp>
        <p:nvSpPr>
          <p:cNvPr id="3" name="Content Placeholder 2"/>
          <p:cNvSpPr>
            <a:spLocks noGrp="1"/>
          </p:cNvSpPr>
          <p:nvPr>
            <p:ph idx="1"/>
          </p:nvPr>
        </p:nvSpPr>
        <p:spPr/>
        <p:txBody>
          <a:bodyPr>
            <a:normAutofit lnSpcReduction="10000"/>
          </a:bodyPr>
          <a:lstStyle/>
          <a:p>
            <a:r>
              <a:rPr lang="en-US" dirty="0" smtClean="0"/>
              <a:t>Goal: a </a:t>
            </a:r>
            <a:r>
              <a:rPr lang="en-US" dirty="0" smtClean="0">
                <a:solidFill>
                  <a:srgbClr val="F79646"/>
                </a:solidFill>
              </a:rPr>
              <a:t>barometer</a:t>
            </a:r>
            <a:r>
              <a:rPr lang="en-US" dirty="0" smtClean="0"/>
              <a:t> of public opinion that runs in real time, provides a polling signal at fractional cost.</a:t>
            </a:r>
          </a:p>
          <a:p>
            <a:r>
              <a:rPr lang="en-US" dirty="0" smtClean="0"/>
              <a:t>Challenges: </a:t>
            </a:r>
            <a:r>
              <a:rPr lang="en-US" dirty="0" smtClean="0">
                <a:solidFill>
                  <a:srgbClr val="F79646"/>
                </a:solidFill>
              </a:rPr>
              <a:t>validity</a:t>
            </a:r>
            <a:r>
              <a:rPr lang="en-US" dirty="0" smtClean="0"/>
              <a:t>, </a:t>
            </a:r>
            <a:r>
              <a:rPr lang="en-US" dirty="0" smtClean="0">
                <a:solidFill>
                  <a:srgbClr val="F79646"/>
                </a:solidFill>
              </a:rPr>
              <a:t>representativeness</a:t>
            </a:r>
            <a:r>
              <a:rPr lang="en-US" dirty="0" smtClean="0"/>
              <a:t> of the signal. </a:t>
            </a:r>
          </a:p>
          <a:p>
            <a:r>
              <a:rPr lang="en-US" dirty="0" smtClean="0"/>
              <a:t>Our approach: </a:t>
            </a:r>
            <a:r>
              <a:rPr lang="en-US" dirty="0" smtClean="0">
                <a:solidFill>
                  <a:srgbClr val="F79646"/>
                </a:solidFill>
              </a:rPr>
              <a:t>matching</a:t>
            </a:r>
            <a:r>
              <a:rPr lang="en-US" dirty="0" smtClean="0"/>
              <a:t>, </a:t>
            </a:r>
            <a:r>
              <a:rPr lang="en-US" dirty="0" smtClean="0">
                <a:solidFill>
                  <a:srgbClr val="F79646"/>
                </a:solidFill>
              </a:rPr>
              <a:t>smoothing</a:t>
            </a:r>
            <a:r>
              <a:rPr lang="en-US" dirty="0" smtClean="0"/>
              <a:t>, </a:t>
            </a:r>
            <a:r>
              <a:rPr lang="en-US" dirty="0" smtClean="0">
                <a:solidFill>
                  <a:srgbClr val="F79646"/>
                </a:solidFill>
              </a:rPr>
              <a:t>re-weighting</a:t>
            </a:r>
            <a:r>
              <a:rPr lang="en-US" dirty="0" smtClean="0"/>
              <a:t>. </a:t>
            </a:r>
          </a:p>
          <a:p>
            <a:r>
              <a:rPr lang="en-US" dirty="0" smtClean="0"/>
              <a:t>Takeaways: </a:t>
            </a:r>
            <a:r>
              <a:rPr lang="en-US" dirty="0"/>
              <a:t>P</a:t>
            </a:r>
            <a:r>
              <a:rPr lang="en-US" dirty="0" smtClean="0"/>
              <a:t>otential to </a:t>
            </a:r>
            <a:r>
              <a:rPr lang="en-US" dirty="0" smtClean="0">
                <a:solidFill>
                  <a:srgbClr val="F79646"/>
                </a:solidFill>
              </a:rPr>
              <a:t>complement</a:t>
            </a:r>
            <a:r>
              <a:rPr lang="en-US" dirty="0" smtClean="0"/>
              <a:t> traditional polls. </a:t>
            </a:r>
          </a:p>
        </p:txBody>
      </p:sp>
    </p:spTree>
    <p:extLst>
      <p:ext uri="{BB962C8B-B14F-4D97-AF65-F5344CB8AC3E}">
        <p14:creationId xmlns:p14="http://schemas.microsoft.com/office/powerpoint/2010/main" val="744432192"/>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solidFill>
                  <a:srgbClr val="F79646"/>
                </a:solidFill>
              </a:rPr>
              <a:t>Matching </a:t>
            </a:r>
            <a:r>
              <a:rPr lang="en-US" dirty="0" smtClean="0"/>
              <a:t>Twitter</a:t>
            </a:r>
            <a:r>
              <a:rPr lang="en-US" dirty="0" smtClean="0">
                <a:solidFill>
                  <a:srgbClr val="F79646"/>
                </a:solidFill>
              </a:rPr>
              <a:t> </a:t>
            </a:r>
            <a:r>
              <a:rPr lang="en-US" dirty="0" smtClean="0"/>
              <a:t>to</a:t>
            </a:r>
            <a:r>
              <a:rPr lang="en-US" dirty="0" smtClean="0">
                <a:solidFill>
                  <a:srgbClr val="F79646"/>
                </a:solidFill>
              </a:rPr>
              <a:t> </a:t>
            </a:r>
            <a:r>
              <a:rPr lang="en-US" dirty="0" smtClean="0">
                <a:solidFill>
                  <a:schemeClr val="accent6"/>
                </a:solidFill>
              </a:rPr>
              <a:t>Voter</a:t>
            </a:r>
            <a:r>
              <a:rPr lang="en-US" dirty="0" smtClean="0">
                <a:solidFill>
                  <a:srgbClr val="FFFFFF"/>
                </a:solidFill>
              </a:rPr>
              <a:t> </a:t>
            </a:r>
            <a:r>
              <a:rPr lang="en-US" dirty="0" smtClean="0"/>
              <a:t>data</a:t>
            </a:r>
            <a:endParaRPr lang="en-US" dirty="0"/>
          </a:p>
        </p:txBody>
      </p:sp>
      <p:sp>
        <p:nvSpPr>
          <p:cNvPr id="5" name="Content Placeholder 4"/>
          <p:cNvSpPr>
            <a:spLocks noGrp="1"/>
          </p:cNvSpPr>
          <p:nvPr>
            <p:ph idx="1"/>
          </p:nvPr>
        </p:nvSpPr>
        <p:spPr/>
        <p:txBody>
          <a:bodyPr/>
          <a:lstStyle/>
          <a:p>
            <a:r>
              <a:rPr lang="en-US" dirty="0" smtClean="0"/>
              <a:t>Collaboration with vendor to gain access to voter records for </a:t>
            </a:r>
            <a:r>
              <a:rPr lang="en-US" dirty="0" smtClean="0">
                <a:solidFill>
                  <a:srgbClr val="F79646"/>
                </a:solidFill>
              </a:rPr>
              <a:t>Iowa</a:t>
            </a:r>
            <a:r>
              <a:rPr lang="en-US" dirty="0" smtClean="0"/>
              <a:t> and </a:t>
            </a:r>
            <a:r>
              <a:rPr lang="en-US" dirty="0" smtClean="0">
                <a:solidFill>
                  <a:srgbClr val="F79646"/>
                </a:solidFill>
              </a:rPr>
              <a:t>New Hampshire</a:t>
            </a:r>
          </a:p>
          <a:p>
            <a:r>
              <a:rPr lang="en-US" dirty="0" smtClean="0"/>
              <a:t>Objective: link </a:t>
            </a:r>
            <a:r>
              <a:rPr lang="en-US" dirty="0" smtClean="0">
                <a:solidFill>
                  <a:srgbClr val="F79646"/>
                </a:solidFill>
              </a:rPr>
              <a:t>voter</a:t>
            </a:r>
            <a:r>
              <a:rPr lang="en-US" dirty="0" smtClean="0"/>
              <a:t> data to </a:t>
            </a:r>
            <a:r>
              <a:rPr lang="en-US" dirty="0" smtClean="0">
                <a:solidFill>
                  <a:srgbClr val="F79646"/>
                </a:solidFill>
              </a:rPr>
              <a:t>Twitter</a:t>
            </a:r>
            <a:r>
              <a:rPr lang="en-US" dirty="0" smtClean="0"/>
              <a:t> handles</a:t>
            </a:r>
          </a:p>
          <a:p>
            <a:r>
              <a:rPr lang="en-US" dirty="0" smtClean="0"/>
              <a:t>Method: start with </a:t>
            </a:r>
            <a:r>
              <a:rPr lang="en-US" dirty="0" smtClean="0">
                <a:solidFill>
                  <a:srgbClr val="F79646"/>
                </a:solidFill>
              </a:rPr>
              <a:t>unique</a:t>
            </a:r>
            <a:r>
              <a:rPr lang="en-US" dirty="0" smtClean="0"/>
              <a:t> names in voter data, and link to data in Twitter accounts.</a:t>
            </a:r>
          </a:p>
          <a:p>
            <a:endParaRPr lang="en-US" dirty="0" smtClean="0"/>
          </a:p>
          <a:p>
            <a:endParaRPr lang="en-US" dirty="0"/>
          </a:p>
        </p:txBody>
      </p:sp>
    </p:spTree>
    <p:extLst>
      <p:ext uri="{BB962C8B-B14F-4D97-AF65-F5344CB8AC3E}">
        <p14:creationId xmlns:p14="http://schemas.microsoft.com/office/powerpoint/2010/main" val="2656060611"/>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Creating </a:t>
            </a:r>
            <a:r>
              <a:rPr lang="en-US" dirty="0" smtClean="0">
                <a:solidFill>
                  <a:srgbClr val="F79646"/>
                </a:solidFill>
              </a:rPr>
              <a:t>Predictive</a:t>
            </a:r>
            <a:r>
              <a:rPr lang="en-US" dirty="0" smtClean="0"/>
              <a:t> Features using </a:t>
            </a:r>
            <a:r>
              <a:rPr lang="en-US" dirty="0" smtClean="0">
                <a:solidFill>
                  <a:schemeClr val="accent6"/>
                </a:solidFill>
              </a:rPr>
              <a:t>Tweets</a:t>
            </a:r>
            <a:endParaRPr lang="en-US" dirty="0">
              <a:solidFill>
                <a:schemeClr val="accent6"/>
              </a:solidFill>
            </a:endParaRPr>
          </a:p>
        </p:txBody>
      </p:sp>
      <p:sp>
        <p:nvSpPr>
          <p:cNvPr id="3" name="Content Placeholder 2"/>
          <p:cNvSpPr>
            <a:spLocks noGrp="1"/>
          </p:cNvSpPr>
          <p:nvPr>
            <p:ph idx="1"/>
          </p:nvPr>
        </p:nvSpPr>
        <p:spPr/>
        <p:txBody>
          <a:bodyPr/>
          <a:lstStyle/>
          <a:p>
            <a:r>
              <a:rPr lang="en-US" dirty="0" smtClean="0">
                <a:solidFill>
                  <a:schemeClr val="accent6"/>
                </a:solidFill>
              </a:rPr>
              <a:t>Goal</a:t>
            </a:r>
            <a:r>
              <a:rPr lang="en-US" dirty="0" smtClean="0"/>
              <a:t>: create predictive features from Twitter data that are not biased </a:t>
            </a:r>
            <a:r>
              <a:rPr lang="en-US" dirty="0" err="1" smtClean="0"/>
              <a:t>vis</a:t>
            </a:r>
            <a:r>
              <a:rPr lang="en-US" dirty="0" smtClean="0"/>
              <a:t>-a-</a:t>
            </a:r>
            <a:r>
              <a:rPr lang="en-US" dirty="0" err="1" smtClean="0"/>
              <a:t>vis</a:t>
            </a:r>
            <a:r>
              <a:rPr lang="en-US" dirty="0" smtClean="0"/>
              <a:t> voters.	</a:t>
            </a:r>
          </a:p>
          <a:p>
            <a:r>
              <a:rPr lang="en-US" dirty="0" smtClean="0">
                <a:solidFill>
                  <a:schemeClr val="accent6"/>
                </a:solidFill>
              </a:rPr>
              <a:t>Challenge</a:t>
            </a:r>
            <a:r>
              <a:rPr lang="en-US" dirty="0" smtClean="0"/>
              <a:t>: registered voters are diverse, and Twitter skews young, urban, Democrat. Old, rural, and conservative voters may be sparse. </a:t>
            </a:r>
          </a:p>
          <a:p>
            <a:r>
              <a:rPr lang="en-US" dirty="0" smtClean="0">
                <a:solidFill>
                  <a:schemeClr val="accent6"/>
                </a:solidFill>
              </a:rPr>
              <a:t>Our approach</a:t>
            </a:r>
            <a:r>
              <a:rPr lang="en-US" dirty="0" smtClean="0"/>
              <a:t>: multilevel regression with </a:t>
            </a:r>
            <a:r>
              <a:rPr lang="en-US" dirty="0" err="1" smtClean="0"/>
              <a:t>poststratification</a:t>
            </a:r>
            <a:r>
              <a:rPr lang="en-US" dirty="0" smtClean="0"/>
              <a:t> (Wang et al 2014)</a:t>
            </a:r>
            <a:endParaRPr lang="en-US" dirty="0" smtClean="0"/>
          </a:p>
          <a:p>
            <a:pPr marL="0" indent="0">
              <a:buNone/>
            </a:pPr>
            <a:endParaRPr lang="en-US" dirty="0"/>
          </a:p>
        </p:txBody>
      </p:sp>
    </p:spTree>
    <p:extLst>
      <p:ext uri="{BB962C8B-B14F-4D97-AF65-F5344CB8AC3E}">
        <p14:creationId xmlns:p14="http://schemas.microsoft.com/office/powerpoint/2010/main" val="527324278"/>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Clinton in IA</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9014" y="1529149"/>
            <a:ext cx="4432986" cy="3799702"/>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1529149"/>
            <a:ext cx="4432986" cy="3799702"/>
          </a:xfrm>
          <a:prstGeom prst="rect">
            <a:avLst/>
          </a:prstGeom>
        </p:spPr>
      </p:pic>
      <p:sp>
        <p:nvSpPr>
          <p:cNvPr id="6" name="TextBox 5"/>
          <p:cNvSpPr txBox="1"/>
          <p:nvPr/>
        </p:nvSpPr>
        <p:spPr>
          <a:xfrm>
            <a:off x="1124465" y="5440362"/>
            <a:ext cx="2250103" cy="369332"/>
          </a:xfrm>
          <a:prstGeom prst="rect">
            <a:avLst/>
          </a:prstGeom>
          <a:noFill/>
        </p:spPr>
        <p:txBody>
          <a:bodyPr wrap="none" rtlCol="0">
            <a:spAutoFit/>
          </a:bodyPr>
          <a:lstStyle/>
          <a:p>
            <a:r>
              <a:rPr lang="en-US" dirty="0" smtClean="0"/>
              <a:t>Raw Twitter Mentions</a:t>
            </a:r>
            <a:endParaRPr lang="en-US" dirty="0"/>
          </a:p>
        </p:txBody>
      </p:sp>
      <p:sp>
        <p:nvSpPr>
          <p:cNvPr id="7" name="TextBox 6"/>
          <p:cNvSpPr txBox="1"/>
          <p:nvPr/>
        </p:nvSpPr>
        <p:spPr>
          <a:xfrm>
            <a:off x="4868566" y="5440362"/>
            <a:ext cx="4658496" cy="369332"/>
          </a:xfrm>
          <a:prstGeom prst="rect">
            <a:avLst/>
          </a:prstGeom>
          <a:noFill/>
        </p:spPr>
        <p:txBody>
          <a:bodyPr wrap="square" rtlCol="0">
            <a:spAutoFit/>
          </a:bodyPr>
          <a:lstStyle/>
          <a:p>
            <a:r>
              <a:rPr lang="en-US" dirty="0" smtClean="0"/>
              <a:t>Smoothed </a:t>
            </a:r>
            <a:r>
              <a:rPr lang="en-US" smtClean="0"/>
              <a:t>and Weighted Twitter </a:t>
            </a:r>
            <a:r>
              <a:rPr lang="en-US" dirty="0" smtClean="0"/>
              <a:t>Mentions</a:t>
            </a:r>
            <a:endParaRPr lang="en-US" dirty="0"/>
          </a:p>
        </p:txBody>
      </p:sp>
      <p:sp>
        <p:nvSpPr>
          <p:cNvPr id="8" name="TextBox 7"/>
          <p:cNvSpPr txBox="1"/>
          <p:nvPr/>
        </p:nvSpPr>
        <p:spPr>
          <a:xfrm>
            <a:off x="296562" y="6314303"/>
            <a:ext cx="6716454" cy="369332"/>
          </a:xfrm>
          <a:prstGeom prst="rect">
            <a:avLst/>
          </a:prstGeom>
          <a:noFill/>
        </p:spPr>
        <p:txBody>
          <a:bodyPr wrap="none" rtlCol="0">
            <a:spAutoFit/>
          </a:bodyPr>
          <a:lstStyle/>
          <a:p>
            <a:r>
              <a:rPr lang="en-US" dirty="0" smtClean="0"/>
              <a:t>Note: variables are only scaled to mean zero and </a:t>
            </a:r>
            <a:r>
              <a:rPr lang="en-US" smtClean="0"/>
              <a:t>standard deviation 1.</a:t>
            </a:r>
            <a:endParaRPr lang="en-US"/>
          </a:p>
        </p:txBody>
      </p:sp>
    </p:spTree>
    <p:extLst>
      <p:ext uri="{BB962C8B-B14F-4D97-AF65-F5344CB8AC3E}">
        <p14:creationId xmlns:p14="http://schemas.microsoft.com/office/powerpoint/2010/main" val="1079335723"/>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Trump in IA</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417639"/>
            <a:ext cx="4572000" cy="3920268"/>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1998" y="1417638"/>
            <a:ext cx="4572001" cy="3920269"/>
          </a:xfrm>
          <a:prstGeom prst="rect">
            <a:avLst/>
          </a:prstGeom>
        </p:spPr>
      </p:pic>
      <p:sp>
        <p:nvSpPr>
          <p:cNvPr id="6" name="TextBox 5"/>
          <p:cNvSpPr txBox="1"/>
          <p:nvPr/>
        </p:nvSpPr>
        <p:spPr>
          <a:xfrm>
            <a:off x="1124465" y="5440362"/>
            <a:ext cx="2250103" cy="369332"/>
          </a:xfrm>
          <a:prstGeom prst="rect">
            <a:avLst/>
          </a:prstGeom>
          <a:noFill/>
        </p:spPr>
        <p:txBody>
          <a:bodyPr wrap="none" rtlCol="0">
            <a:spAutoFit/>
          </a:bodyPr>
          <a:lstStyle/>
          <a:p>
            <a:r>
              <a:rPr lang="en-US" dirty="0" smtClean="0"/>
              <a:t>Raw </a:t>
            </a:r>
            <a:r>
              <a:rPr lang="en-US" smtClean="0"/>
              <a:t>Twitter Mentions</a:t>
            </a:r>
            <a:endParaRPr lang="en-US"/>
          </a:p>
        </p:txBody>
      </p:sp>
      <p:sp>
        <p:nvSpPr>
          <p:cNvPr id="7" name="TextBox 6"/>
          <p:cNvSpPr txBox="1"/>
          <p:nvPr/>
        </p:nvSpPr>
        <p:spPr>
          <a:xfrm>
            <a:off x="4868566" y="5440362"/>
            <a:ext cx="4658496" cy="369332"/>
          </a:xfrm>
          <a:prstGeom prst="rect">
            <a:avLst/>
          </a:prstGeom>
          <a:noFill/>
        </p:spPr>
        <p:txBody>
          <a:bodyPr wrap="square" rtlCol="0">
            <a:spAutoFit/>
          </a:bodyPr>
          <a:lstStyle/>
          <a:p>
            <a:r>
              <a:rPr lang="en-US" dirty="0" smtClean="0"/>
              <a:t>Smoothed </a:t>
            </a:r>
            <a:r>
              <a:rPr lang="en-US" smtClean="0"/>
              <a:t>and Weighted Twitter </a:t>
            </a:r>
            <a:r>
              <a:rPr lang="en-US" dirty="0" smtClean="0"/>
              <a:t>Mentions</a:t>
            </a:r>
            <a:endParaRPr lang="en-US" dirty="0"/>
          </a:p>
        </p:txBody>
      </p:sp>
      <p:sp>
        <p:nvSpPr>
          <p:cNvPr id="8" name="TextBox 7"/>
          <p:cNvSpPr txBox="1"/>
          <p:nvPr/>
        </p:nvSpPr>
        <p:spPr>
          <a:xfrm>
            <a:off x="296562" y="6314303"/>
            <a:ext cx="6716454" cy="369332"/>
          </a:xfrm>
          <a:prstGeom prst="rect">
            <a:avLst/>
          </a:prstGeom>
          <a:noFill/>
        </p:spPr>
        <p:txBody>
          <a:bodyPr wrap="none" rtlCol="0">
            <a:spAutoFit/>
          </a:bodyPr>
          <a:lstStyle/>
          <a:p>
            <a:r>
              <a:rPr lang="en-US" dirty="0" smtClean="0"/>
              <a:t>Note: variables are only scaled to mean zero and </a:t>
            </a:r>
            <a:r>
              <a:rPr lang="en-US" smtClean="0"/>
              <a:t>standard deviation 1.</a:t>
            </a:r>
            <a:endParaRPr lang="en-US"/>
          </a:p>
        </p:txBody>
      </p:sp>
    </p:spTree>
    <p:extLst>
      <p:ext uri="{BB962C8B-B14F-4D97-AF65-F5344CB8AC3E}">
        <p14:creationId xmlns:p14="http://schemas.microsoft.com/office/powerpoint/2010/main" val="690933195"/>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solidFill>
              </a:rPr>
              <a:t>Predictors</a:t>
            </a:r>
            <a:endParaRPr lang="en-US" dirty="0">
              <a:solidFill>
                <a:schemeClr val="accent6"/>
              </a:solidFill>
            </a:endParaRPr>
          </a:p>
        </p:txBody>
      </p:sp>
      <p:sp>
        <p:nvSpPr>
          <p:cNvPr id="3" name="Content Placeholder 2"/>
          <p:cNvSpPr>
            <a:spLocks noGrp="1"/>
          </p:cNvSpPr>
          <p:nvPr>
            <p:ph idx="1"/>
          </p:nvPr>
        </p:nvSpPr>
        <p:spPr/>
        <p:txBody>
          <a:bodyPr/>
          <a:lstStyle/>
          <a:p>
            <a:r>
              <a:rPr lang="en-US" dirty="0" smtClean="0">
                <a:solidFill>
                  <a:srgbClr val="F79646"/>
                </a:solidFill>
              </a:rPr>
              <a:t>Mentions</a:t>
            </a:r>
            <a:r>
              <a:rPr lang="en-US" dirty="0" smtClean="0"/>
              <a:t> in tweets</a:t>
            </a:r>
          </a:p>
          <a:p>
            <a:r>
              <a:rPr lang="en-US" dirty="0" smtClean="0">
                <a:solidFill>
                  <a:srgbClr val="F79646"/>
                </a:solidFill>
              </a:rPr>
              <a:t>Partisanship</a:t>
            </a:r>
            <a:r>
              <a:rPr lang="en-US" dirty="0" smtClean="0"/>
              <a:t> of user * partisanship of candidate</a:t>
            </a:r>
          </a:p>
          <a:p>
            <a:r>
              <a:rPr lang="en-US" dirty="0" smtClean="0">
                <a:solidFill>
                  <a:srgbClr val="F79646"/>
                </a:solidFill>
              </a:rPr>
              <a:t>Sentiment</a:t>
            </a:r>
            <a:r>
              <a:rPr lang="en-US" dirty="0" smtClean="0"/>
              <a:t> (using crowd-sourced dictionary)</a:t>
            </a:r>
          </a:p>
          <a:p>
            <a:r>
              <a:rPr lang="en-US" dirty="0" smtClean="0">
                <a:solidFill>
                  <a:srgbClr val="F79646"/>
                </a:solidFill>
              </a:rPr>
              <a:t>Retweets</a:t>
            </a:r>
          </a:p>
          <a:p>
            <a:r>
              <a:rPr lang="en-US" dirty="0" smtClean="0">
                <a:solidFill>
                  <a:srgbClr val="F79646"/>
                </a:solidFill>
              </a:rPr>
              <a:t>Prior polls </a:t>
            </a:r>
            <a:r>
              <a:rPr lang="en-US" dirty="0" smtClean="0"/>
              <a:t>(7 day lag)</a:t>
            </a:r>
            <a:endParaRPr lang="en-US" dirty="0"/>
          </a:p>
        </p:txBody>
      </p:sp>
    </p:spTree>
    <p:extLst>
      <p:ext uri="{BB962C8B-B14F-4D97-AF65-F5344CB8AC3E}">
        <p14:creationId xmlns:p14="http://schemas.microsoft.com/office/powerpoint/2010/main" val="1036799748"/>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solidFill>
              </a:rPr>
              <a:t>Modeling</a:t>
            </a:r>
            <a:endParaRPr lang="en-US" dirty="0">
              <a:solidFill>
                <a:schemeClr val="accent6"/>
              </a:solidFill>
            </a:endParaRPr>
          </a:p>
        </p:txBody>
      </p:sp>
      <p:sp>
        <p:nvSpPr>
          <p:cNvPr id="3" name="Content Placeholder 2"/>
          <p:cNvSpPr>
            <a:spLocks noGrp="1"/>
          </p:cNvSpPr>
          <p:nvPr>
            <p:ph idx="1"/>
          </p:nvPr>
        </p:nvSpPr>
        <p:spPr/>
        <p:txBody>
          <a:bodyPr/>
          <a:lstStyle/>
          <a:p>
            <a:r>
              <a:rPr lang="en-US" dirty="0" smtClean="0"/>
              <a:t>Strategy: use features created by </a:t>
            </a:r>
            <a:r>
              <a:rPr lang="en-US" dirty="0" smtClean="0">
                <a:solidFill>
                  <a:srgbClr val="F79646"/>
                </a:solidFill>
              </a:rPr>
              <a:t>multilevel regression</a:t>
            </a:r>
            <a:r>
              <a:rPr lang="en-US" dirty="0" smtClean="0"/>
              <a:t> with </a:t>
            </a:r>
            <a:r>
              <a:rPr lang="en-US" dirty="0" err="1" smtClean="0">
                <a:solidFill>
                  <a:srgbClr val="F79646"/>
                </a:solidFill>
              </a:rPr>
              <a:t>poststratification</a:t>
            </a:r>
            <a:r>
              <a:rPr lang="en-US" dirty="0" smtClean="0">
                <a:solidFill>
                  <a:srgbClr val="F79646"/>
                </a:solidFill>
              </a:rPr>
              <a:t> </a:t>
            </a:r>
            <a:r>
              <a:rPr lang="en-US" dirty="0" smtClean="0"/>
              <a:t>to predict polling margins. </a:t>
            </a:r>
          </a:p>
          <a:p>
            <a:r>
              <a:rPr lang="en-US" dirty="0" smtClean="0">
                <a:solidFill>
                  <a:schemeClr val="accent6"/>
                </a:solidFill>
              </a:rPr>
              <a:t>Gradient stochastic boosting</a:t>
            </a:r>
            <a:r>
              <a:rPr lang="en-US" dirty="0" smtClean="0"/>
              <a:t> </a:t>
            </a:r>
          </a:p>
          <a:p>
            <a:r>
              <a:rPr lang="en-US" dirty="0" smtClean="0"/>
              <a:t>Tried: least squares, boosted least squares, random forests, partial least squares. </a:t>
            </a:r>
          </a:p>
          <a:p>
            <a:pPr marL="0" indent="0">
              <a:buNone/>
            </a:pPr>
            <a:endParaRPr lang="en-US" dirty="0"/>
          </a:p>
        </p:txBody>
      </p:sp>
    </p:spTree>
    <p:extLst>
      <p:ext uri="{BB962C8B-B14F-4D97-AF65-F5344CB8AC3E}">
        <p14:creationId xmlns:p14="http://schemas.microsoft.com/office/powerpoint/2010/main" val="319775855"/>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solidFill>
              </a:rPr>
              <a:t>Data</a:t>
            </a:r>
            <a:endParaRPr lang="en-US" dirty="0">
              <a:solidFill>
                <a:schemeClr val="accent6"/>
              </a:solidFill>
            </a:endParaRPr>
          </a:p>
        </p:txBody>
      </p:sp>
      <p:sp>
        <p:nvSpPr>
          <p:cNvPr id="3" name="Content Placeholder 2"/>
          <p:cNvSpPr>
            <a:spLocks noGrp="1"/>
          </p:cNvSpPr>
          <p:nvPr>
            <p:ph idx="1"/>
          </p:nvPr>
        </p:nvSpPr>
        <p:spPr/>
        <p:txBody>
          <a:bodyPr/>
          <a:lstStyle/>
          <a:p>
            <a:r>
              <a:rPr lang="en-US" dirty="0" smtClean="0"/>
              <a:t>IA: 1,212 voters</a:t>
            </a:r>
          </a:p>
          <a:p>
            <a:r>
              <a:rPr lang="en-US" dirty="0" smtClean="0"/>
              <a:t>NH: 382 voters</a:t>
            </a:r>
          </a:p>
          <a:p>
            <a:r>
              <a:rPr lang="en-US" dirty="0" smtClean="0"/>
              <a:t>Democrats-580, Republicans-514, Ind-500 </a:t>
            </a:r>
          </a:p>
          <a:p>
            <a:r>
              <a:rPr lang="en-US" dirty="0" smtClean="0"/>
              <a:t>Men-871, Women-708</a:t>
            </a:r>
          </a:p>
          <a:p>
            <a:r>
              <a:rPr lang="en-US" dirty="0" smtClean="0"/>
              <a:t>Race: Asian-12, Black-16, Hispanic-11, White-1545</a:t>
            </a:r>
          </a:p>
        </p:txBody>
      </p:sp>
    </p:spTree>
    <p:extLst>
      <p:ext uri="{BB962C8B-B14F-4D97-AF65-F5344CB8AC3E}">
        <p14:creationId xmlns:p14="http://schemas.microsoft.com/office/powerpoint/2010/main" val="1900386004"/>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 Performance w/o polls</a:t>
            </a:r>
            <a:endParaRPr lang="en-US" dirty="0"/>
          </a:p>
        </p:txBody>
      </p:sp>
      <p:sp>
        <p:nvSpPr>
          <p:cNvPr id="3" name="Content Placeholder 2"/>
          <p:cNvSpPr>
            <a:spLocks noGrp="1"/>
          </p:cNvSpPr>
          <p:nvPr>
            <p:ph idx="1"/>
          </p:nvPr>
        </p:nvSpPr>
        <p:spPr/>
        <p:txBody>
          <a:bodyPr/>
          <a:lstStyle/>
          <a:p>
            <a:r>
              <a:rPr lang="en-US" dirty="0" smtClean="0"/>
              <a:t>Predicts ~80% of the variance out of sample</a:t>
            </a:r>
          </a:p>
          <a:p>
            <a:r>
              <a:rPr lang="en-US" dirty="0" smtClean="0"/>
              <a:t>Improves error of null model by ~55%</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924" y="2893511"/>
            <a:ext cx="4210076" cy="3964489"/>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7276" y="2893511"/>
            <a:ext cx="4226203" cy="3979674"/>
          </a:xfrm>
          <a:prstGeom prst="rect">
            <a:avLst/>
          </a:prstGeom>
        </p:spPr>
      </p:pic>
    </p:spTree>
    <p:extLst>
      <p:ext uri="{BB962C8B-B14F-4D97-AF65-F5344CB8AC3E}">
        <p14:creationId xmlns:p14="http://schemas.microsoft.com/office/powerpoint/2010/main" val="206258668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79646"/>
                </a:solidFill>
              </a:rPr>
              <a:t>Phones</a:t>
            </a:r>
            <a:endParaRPr lang="en-US" dirty="0">
              <a:solidFill>
                <a:srgbClr val="F79646"/>
              </a:solidFill>
            </a:endParaRPr>
          </a:p>
        </p:txBody>
      </p:sp>
      <p:sp>
        <p:nvSpPr>
          <p:cNvPr id="3" name="Content Placeholder 2"/>
          <p:cNvSpPr>
            <a:spLocks noGrp="1"/>
          </p:cNvSpPr>
          <p:nvPr>
            <p:ph idx="1"/>
          </p:nvPr>
        </p:nvSpPr>
        <p:spPr/>
        <p:txBody>
          <a:bodyPr>
            <a:normAutofit lnSpcReduction="10000"/>
          </a:bodyPr>
          <a:lstStyle/>
          <a:p>
            <a:r>
              <a:rPr lang="en-US" dirty="0" smtClean="0"/>
              <a:t>Mapping </a:t>
            </a:r>
            <a:r>
              <a:rPr lang="en-US" dirty="0" smtClean="0">
                <a:solidFill>
                  <a:srgbClr val="F79646"/>
                </a:solidFill>
              </a:rPr>
              <a:t>societies</a:t>
            </a:r>
            <a:r>
              <a:rPr lang="en-US" dirty="0" smtClean="0"/>
              <a:t> (</a:t>
            </a:r>
            <a:r>
              <a:rPr lang="en-US" dirty="0" err="1" smtClean="0"/>
              <a:t>Onnela</a:t>
            </a:r>
            <a:r>
              <a:rPr lang="en-US" dirty="0" smtClean="0"/>
              <a:t> et al PNAS  2007)</a:t>
            </a:r>
          </a:p>
          <a:p>
            <a:r>
              <a:rPr lang="en-US" dirty="0" smtClean="0"/>
              <a:t>Identifying </a:t>
            </a:r>
            <a:r>
              <a:rPr lang="en-US" dirty="0" smtClean="0">
                <a:solidFill>
                  <a:srgbClr val="F79646"/>
                </a:solidFill>
              </a:rPr>
              <a:t>relationships</a:t>
            </a:r>
            <a:r>
              <a:rPr lang="en-US" dirty="0" smtClean="0"/>
              <a:t> (Eagle et al PNAS 2009)</a:t>
            </a:r>
          </a:p>
          <a:p>
            <a:r>
              <a:rPr lang="en-US" dirty="0" smtClean="0"/>
              <a:t>Identifying </a:t>
            </a:r>
            <a:r>
              <a:rPr lang="en-US" dirty="0" smtClean="0">
                <a:solidFill>
                  <a:srgbClr val="F79646"/>
                </a:solidFill>
              </a:rPr>
              <a:t>behavioral change </a:t>
            </a:r>
            <a:r>
              <a:rPr lang="en-US" dirty="0" smtClean="0"/>
              <a:t>associated with the flu (</a:t>
            </a:r>
            <a:r>
              <a:rPr lang="en-US" dirty="0" err="1" smtClean="0"/>
              <a:t>Madan</a:t>
            </a:r>
            <a:r>
              <a:rPr lang="en-US" dirty="0" smtClean="0"/>
              <a:t> et al </a:t>
            </a:r>
            <a:r>
              <a:rPr lang="en-US" dirty="0" err="1" smtClean="0"/>
              <a:t>Ubicomp</a:t>
            </a:r>
            <a:r>
              <a:rPr lang="en-US" dirty="0" smtClean="0"/>
              <a:t> 2010)</a:t>
            </a:r>
          </a:p>
          <a:p>
            <a:r>
              <a:rPr lang="en-US" dirty="0" smtClean="0">
                <a:solidFill>
                  <a:srgbClr val="F79646"/>
                </a:solidFill>
              </a:rPr>
              <a:t>Emergency</a:t>
            </a:r>
            <a:r>
              <a:rPr lang="en-US" dirty="0" smtClean="0"/>
              <a:t>-related </a:t>
            </a:r>
            <a:r>
              <a:rPr lang="en-US" dirty="0" smtClean="0">
                <a:solidFill>
                  <a:srgbClr val="F79646"/>
                </a:solidFill>
              </a:rPr>
              <a:t>behaviors</a:t>
            </a:r>
            <a:r>
              <a:rPr lang="en-US" dirty="0" smtClean="0"/>
              <a:t> (</a:t>
            </a:r>
            <a:r>
              <a:rPr lang="en-US" dirty="0" err="1" smtClean="0"/>
              <a:t>Altshuler</a:t>
            </a:r>
            <a:r>
              <a:rPr lang="en-US" dirty="0" smtClean="0"/>
              <a:t> et al 2013 </a:t>
            </a:r>
            <a:r>
              <a:rPr lang="en-US" dirty="0" err="1" smtClean="0"/>
              <a:t>Jnl</a:t>
            </a:r>
            <a:r>
              <a:rPr lang="en-US" dirty="0" smtClean="0"/>
              <a:t> Stat Physics; </a:t>
            </a:r>
            <a:r>
              <a:rPr lang="en-US" dirty="0" err="1" smtClean="0"/>
              <a:t>Margolin</a:t>
            </a:r>
            <a:r>
              <a:rPr lang="en-US" dirty="0"/>
              <a:t> </a:t>
            </a:r>
            <a:r>
              <a:rPr lang="en-US" dirty="0" smtClean="0"/>
              <a:t>et al ICWSM 2013)</a:t>
            </a:r>
          </a:p>
          <a:p>
            <a:r>
              <a:rPr lang="en-US" dirty="0" smtClean="0">
                <a:solidFill>
                  <a:srgbClr val="F79646"/>
                </a:solidFill>
              </a:rPr>
              <a:t>Macro-economic </a:t>
            </a:r>
            <a:r>
              <a:rPr lang="en-US" dirty="0" smtClean="0"/>
              <a:t>change (Toole et al 2015)</a:t>
            </a:r>
          </a:p>
          <a:p>
            <a:endParaRPr lang="en-US" dirty="0"/>
          </a:p>
        </p:txBody>
      </p:sp>
    </p:spTree>
    <p:extLst>
      <p:ext uri="{BB962C8B-B14F-4D97-AF65-F5344CB8AC3E}">
        <p14:creationId xmlns:p14="http://schemas.microsoft.com/office/powerpoint/2010/main" val="3232367578"/>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Determining a</a:t>
            </a:r>
            <a:r>
              <a:rPr lang="en-US" dirty="0" smtClean="0">
                <a:solidFill>
                  <a:schemeClr val="accent6"/>
                </a:solidFill>
              </a:rPr>
              <a:t> Benchmark Model</a:t>
            </a:r>
            <a:endParaRPr lang="en-US" dirty="0"/>
          </a:p>
        </p:txBody>
      </p:sp>
      <p:sp>
        <p:nvSpPr>
          <p:cNvPr id="3" name="Content Placeholder 2"/>
          <p:cNvSpPr>
            <a:spLocks noGrp="1"/>
          </p:cNvSpPr>
          <p:nvPr>
            <p:ph idx="1"/>
          </p:nvPr>
        </p:nvSpPr>
        <p:spPr/>
        <p:txBody>
          <a:bodyPr>
            <a:normAutofit/>
          </a:bodyPr>
          <a:lstStyle/>
          <a:p>
            <a:r>
              <a:rPr lang="en-US" dirty="0" smtClean="0"/>
              <a:t>What is the appropriate </a:t>
            </a:r>
            <a:r>
              <a:rPr lang="en-US" dirty="0" smtClean="0">
                <a:solidFill>
                  <a:schemeClr val="accent6"/>
                </a:solidFill>
              </a:rPr>
              <a:t>benchmark model</a:t>
            </a:r>
            <a:r>
              <a:rPr lang="en-US" dirty="0" smtClean="0"/>
              <a:t>?</a:t>
            </a:r>
          </a:p>
          <a:p>
            <a:r>
              <a:rPr lang="en-US" dirty="0" smtClean="0">
                <a:solidFill>
                  <a:schemeClr val="accent6"/>
                </a:solidFill>
              </a:rPr>
              <a:t>Challenges</a:t>
            </a:r>
            <a:r>
              <a:rPr lang="en-US" dirty="0" smtClean="0"/>
              <a:t>:</a:t>
            </a:r>
          </a:p>
          <a:p>
            <a:pPr lvl="1"/>
            <a:r>
              <a:rPr lang="en-US" dirty="0" smtClean="0"/>
              <a:t> poll aggregation produces very </a:t>
            </a:r>
            <a:r>
              <a:rPr lang="en-US" dirty="0"/>
              <a:t>high day-to-day </a:t>
            </a:r>
            <a:r>
              <a:rPr lang="en-US" dirty="0" smtClean="0"/>
              <a:t>autocorrelation by design, </a:t>
            </a:r>
            <a:r>
              <a:rPr lang="en-US" dirty="0"/>
              <a:t>~98</a:t>
            </a:r>
            <a:r>
              <a:rPr lang="en-US" dirty="0" smtClean="0"/>
              <a:t>%</a:t>
            </a:r>
          </a:p>
          <a:p>
            <a:pPr lvl="1"/>
            <a:r>
              <a:rPr lang="en-US" dirty="0" smtClean="0"/>
              <a:t>difficult to make improvement over short intervals</a:t>
            </a:r>
            <a:endParaRPr lang="en-US" dirty="0"/>
          </a:p>
          <a:p>
            <a:r>
              <a:rPr lang="en-US" dirty="0" smtClean="0"/>
              <a:t>Our Approach</a:t>
            </a:r>
            <a:r>
              <a:rPr lang="en-US" dirty="0"/>
              <a:t>:</a:t>
            </a:r>
          </a:p>
          <a:p>
            <a:pPr lvl="1"/>
            <a:r>
              <a:rPr lang="en-US" dirty="0" smtClean="0">
                <a:solidFill>
                  <a:schemeClr val="accent6"/>
                </a:solidFill>
              </a:rPr>
              <a:t>Use </a:t>
            </a:r>
            <a:r>
              <a:rPr lang="en-US" dirty="0" smtClean="0"/>
              <a:t>naïve </a:t>
            </a:r>
            <a:r>
              <a:rPr lang="en-US" dirty="0"/>
              <a:t>AR1 </a:t>
            </a:r>
            <a:r>
              <a:rPr lang="en-US" dirty="0" smtClean="0"/>
              <a:t>model (w/ week-long lags) as a </a:t>
            </a:r>
            <a:r>
              <a:rPr lang="en-US" dirty="0" smtClean="0">
                <a:solidFill>
                  <a:schemeClr val="accent6"/>
                </a:solidFill>
              </a:rPr>
              <a:t>benchmark</a:t>
            </a:r>
          </a:p>
        </p:txBody>
      </p:sp>
    </p:spTree>
    <p:extLst>
      <p:ext uri="{BB962C8B-B14F-4D97-AF65-F5344CB8AC3E}">
        <p14:creationId xmlns:p14="http://schemas.microsoft.com/office/powerpoint/2010/main" val="738075310"/>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solidFill>
              </a:rPr>
              <a:t>Benchmark</a:t>
            </a:r>
            <a:r>
              <a:rPr lang="en-US" dirty="0" smtClean="0"/>
              <a:t> Model</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Linear extrapolation of earlier polls (7 days)</a:t>
                </a:r>
              </a:p>
              <a:p>
                <a:pPr lvl="1"/>
                <a:r>
                  <a:rPr lang="en-US" dirty="0"/>
                  <a:t>Autoregressive (AR1) model uses week-old polls to forecast current polls. </a:t>
                </a:r>
              </a:p>
              <a:p>
                <a:r>
                  <a:rPr lang="en-US" dirty="0"/>
                  <a:t>Average error and </a:t>
                </a:r>
                <a14:m>
                  <m:oMath xmlns:m="http://schemas.openxmlformats.org/officeDocument/2006/math" xmlns="">
                    <m:sSup>
                      <m:sSupPr>
                        <m:ctrlPr>
                          <a:rPr lang="en-US" i="1">
                            <a:latin typeface="Cambria Math" charset="0"/>
                          </a:rPr>
                        </m:ctrlPr>
                      </m:sSupPr>
                      <m:e>
                        <m:r>
                          <m:rPr>
                            <m:sty m:val="p"/>
                          </m:rPr>
                          <a:rPr lang="en-US">
                            <a:latin typeface="Cambria Math" charset="0"/>
                          </a:rPr>
                          <m:t>R</m:t>
                        </m:r>
                      </m:e>
                      <m:sup>
                        <m:r>
                          <a:rPr lang="en-US">
                            <a:latin typeface="Cambria Math" charset="0"/>
                          </a:rPr>
                          <m:t>2</m:t>
                        </m:r>
                      </m:sup>
                    </m:sSup>
                  </m:oMath>
                </a14:m>
                <a:r>
                  <a:rPr lang="en-US" dirty="0"/>
                  <a:t> out of sample: </a:t>
                </a:r>
              </a:p>
              <a:p>
                <a:pPr lvl="1"/>
                <a:r>
                  <a:rPr lang="en-US" dirty="0"/>
                  <a:t>Autoregressive model: 4.14 pts., ~.93 </a:t>
                </a:r>
                <a14:m>
                  <m:oMath xmlns:m="http://schemas.openxmlformats.org/officeDocument/2006/math" xmlns="">
                    <m:sSup>
                      <m:sSupPr>
                        <m:ctrlPr>
                          <a:rPr lang="en-US" i="1">
                            <a:latin typeface="Cambria Math" charset="0"/>
                          </a:rPr>
                        </m:ctrlPr>
                      </m:sSupPr>
                      <m:e>
                        <m:r>
                          <m:rPr>
                            <m:sty m:val="p"/>
                          </m:rPr>
                          <a:rPr lang="en-US">
                            <a:latin typeface="Cambria Math" charset="0"/>
                          </a:rPr>
                          <m:t>R</m:t>
                        </m:r>
                      </m:e>
                      <m:sup>
                        <m:r>
                          <a:rPr lang="en-US">
                            <a:latin typeface="Cambria Math" charset="0"/>
                          </a:rPr>
                          <m:t>2</m:t>
                        </m:r>
                      </m:sup>
                    </m:sSup>
                  </m:oMath>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704" t="-1752" r="-2296"/>
                </a:stretch>
              </a:blipFill>
            </p:spPr>
            <p:txBody>
              <a:bodyPr/>
              <a:lstStyle/>
              <a:p>
                <a:r>
                  <a:rPr lang="en-US">
                    <a:noFill/>
                  </a:rPr>
                  <a:t> </a:t>
                </a:r>
              </a:p>
            </p:txBody>
          </p:sp>
        </mc:Fallback>
      </mc:AlternateContent>
    </p:spTree>
    <p:extLst>
      <p:ext uri="{BB962C8B-B14F-4D97-AF65-F5344CB8AC3E}">
        <p14:creationId xmlns:p14="http://schemas.microsoft.com/office/powerpoint/2010/main" val="94824703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79646"/>
                </a:solidFill>
              </a:rPr>
              <a:t>Clinton</a:t>
            </a:r>
            <a:r>
              <a:rPr lang="en-US" dirty="0" smtClean="0"/>
              <a:t> in </a:t>
            </a:r>
            <a:r>
              <a:rPr lang="en-US" dirty="0" smtClean="0">
                <a:solidFill>
                  <a:srgbClr val="F79646"/>
                </a:solidFill>
              </a:rPr>
              <a:t>IA</a:t>
            </a:r>
            <a:r>
              <a:rPr lang="en-US" dirty="0" smtClean="0"/>
              <a:t>: Benchmark Model</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79195" y="1148594"/>
            <a:ext cx="5985610" cy="5636450"/>
          </a:xfrm>
        </p:spPr>
      </p:pic>
    </p:spTree>
    <p:extLst>
      <p:ext uri="{BB962C8B-B14F-4D97-AF65-F5344CB8AC3E}">
        <p14:creationId xmlns:p14="http://schemas.microsoft.com/office/powerpoint/2010/main" val="1487576773"/>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79646"/>
                </a:solidFill>
              </a:rPr>
              <a:t>Clinton</a:t>
            </a:r>
            <a:r>
              <a:rPr lang="en-US" dirty="0" smtClean="0"/>
              <a:t> in </a:t>
            </a:r>
            <a:r>
              <a:rPr lang="en-US" dirty="0" smtClean="0">
                <a:solidFill>
                  <a:srgbClr val="F79646"/>
                </a:solidFill>
              </a:rPr>
              <a:t>IA</a:t>
            </a:r>
            <a:r>
              <a:rPr lang="en-US" dirty="0" smtClean="0"/>
              <a:t>: Our Model</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5753" y="1147496"/>
            <a:ext cx="6012494" cy="5661765"/>
          </a:xfrm>
          <a:prstGeom prst="rect">
            <a:avLst/>
          </a:prstGeom>
        </p:spPr>
      </p:pic>
    </p:spTree>
    <p:extLst>
      <p:ext uri="{BB962C8B-B14F-4D97-AF65-F5344CB8AC3E}">
        <p14:creationId xmlns:p14="http://schemas.microsoft.com/office/powerpoint/2010/main" val="30388134"/>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79646"/>
                </a:solidFill>
              </a:rPr>
              <a:t>Trump</a:t>
            </a:r>
            <a:r>
              <a:rPr lang="en-US" dirty="0" smtClean="0"/>
              <a:t> in </a:t>
            </a:r>
            <a:r>
              <a:rPr lang="en-US" dirty="0" smtClean="0">
                <a:solidFill>
                  <a:srgbClr val="F79646"/>
                </a:solidFill>
              </a:rPr>
              <a:t>IA</a:t>
            </a:r>
            <a:r>
              <a:rPr lang="en-US" dirty="0" smtClean="0"/>
              <a:t>: Benchmark Model</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2404" y="1172549"/>
            <a:ext cx="5999192" cy="5649239"/>
          </a:xfrm>
          <a:prstGeom prst="rect">
            <a:avLst/>
          </a:prstGeom>
        </p:spPr>
      </p:pic>
    </p:spTree>
    <p:extLst>
      <p:ext uri="{BB962C8B-B14F-4D97-AF65-F5344CB8AC3E}">
        <p14:creationId xmlns:p14="http://schemas.microsoft.com/office/powerpoint/2010/main" val="1523266198"/>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79646"/>
                </a:solidFill>
              </a:rPr>
              <a:t>Trump</a:t>
            </a:r>
            <a:r>
              <a:rPr lang="en-US" dirty="0" smtClean="0"/>
              <a:t> in </a:t>
            </a:r>
            <a:r>
              <a:rPr lang="en-US" dirty="0" smtClean="0">
                <a:solidFill>
                  <a:srgbClr val="F79646"/>
                </a:solidFill>
              </a:rPr>
              <a:t>IA</a:t>
            </a:r>
            <a:r>
              <a:rPr lang="en-US" dirty="0" smtClean="0"/>
              <a:t>: Our Model</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5706" y="1172549"/>
            <a:ext cx="5972587" cy="5624186"/>
          </a:xfrm>
          <a:prstGeom prst="rect">
            <a:avLst/>
          </a:prstGeom>
        </p:spPr>
      </p:pic>
    </p:spTree>
    <p:extLst>
      <p:ext uri="{BB962C8B-B14F-4D97-AF65-F5344CB8AC3E}">
        <p14:creationId xmlns:p14="http://schemas.microsoft.com/office/powerpoint/2010/main" val="23003089"/>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79646"/>
                </a:solidFill>
              </a:rPr>
              <a:t>Sanders</a:t>
            </a:r>
            <a:r>
              <a:rPr lang="en-US" dirty="0" smtClean="0"/>
              <a:t> in </a:t>
            </a:r>
            <a:r>
              <a:rPr lang="en-US" dirty="0" smtClean="0">
                <a:solidFill>
                  <a:srgbClr val="F79646"/>
                </a:solidFill>
              </a:rPr>
              <a:t>IA</a:t>
            </a:r>
            <a:r>
              <a:rPr lang="en-US" dirty="0" smtClean="0"/>
              <a:t>: Benchmark Model</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85458" y="1186172"/>
            <a:ext cx="5973084" cy="5624655"/>
          </a:xfrm>
        </p:spPr>
      </p:pic>
    </p:spTree>
    <p:extLst>
      <p:ext uri="{BB962C8B-B14F-4D97-AF65-F5344CB8AC3E}">
        <p14:creationId xmlns:p14="http://schemas.microsoft.com/office/powerpoint/2010/main" val="1794278166"/>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79646"/>
                </a:solidFill>
              </a:rPr>
              <a:t>Sanders</a:t>
            </a:r>
            <a:r>
              <a:rPr lang="en-US" dirty="0" smtClean="0"/>
              <a:t> in </a:t>
            </a:r>
            <a:r>
              <a:rPr lang="en-US" dirty="0" smtClean="0">
                <a:solidFill>
                  <a:srgbClr val="F79646"/>
                </a:solidFill>
              </a:rPr>
              <a:t>IA</a:t>
            </a:r>
            <a:r>
              <a:rPr lang="en-US" dirty="0" smtClean="0"/>
              <a:t>: Our Model</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5706" y="1185075"/>
            <a:ext cx="5972587" cy="5624186"/>
          </a:xfrm>
          <a:prstGeom prst="rect">
            <a:avLst/>
          </a:prstGeom>
        </p:spPr>
      </p:pic>
    </p:spTree>
    <p:extLst>
      <p:ext uri="{BB962C8B-B14F-4D97-AF65-F5344CB8AC3E}">
        <p14:creationId xmlns:p14="http://schemas.microsoft.com/office/powerpoint/2010/main" val="512305573"/>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accent6"/>
                </a:solidFill>
              </a:rPr>
              <a:t>Comparison</a:t>
            </a:r>
            <a:r>
              <a:rPr lang="en-US" dirty="0" smtClean="0"/>
              <a:t>: Our Model vs. Benchmark</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smtClean="0"/>
                  <a:t>Twitter Model with 7-day poll lag</a:t>
                </a:r>
              </a:p>
              <a:p>
                <a:pPr lvl="1"/>
                <a:r>
                  <a:rPr lang="en-US" dirty="0" smtClean="0"/>
                  <a:t>MR.P Twitter features fitted with Stochastic Boosting</a:t>
                </a:r>
              </a:p>
              <a:p>
                <a:r>
                  <a:rPr lang="en-US" dirty="0" smtClean="0"/>
                  <a:t>Average error and </a:t>
                </a:r>
                <a14:m>
                  <m:oMath xmlns:m="http://schemas.openxmlformats.org/officeDocument/2006/math" xmlns="">
                    <m:sSup>
                      <m:sSupPr>
                        <m:ctrlPr>
                          <a:rPr lang="en-US" b="0" i="0" smtClean="0">
                            <a:latin typeface="Cambria Math" charset="0"/>
                          </a:rPr>
                        </m:ctrlPr>
                      </m:sSupPr>
                      <m:e>
                        <m:r>
                          <m:rPr>
                            <m:sty m:val="p"/>
                          </m:rPr>
                          <a:rPr lang="en-US" b="0" i="0" smtClean="0">
                            <a:latin typeface="Cambria Math" charset="0"/>
                          </a:rPr>
                          <m:t>R</m:t>
                        </m:r>
                      </m:e>
                      <m:sup>
                        <m:r>
                          <a:rPr lang="en-US" b="0" i="0" smtClean="0">
                            <a:latin typeface="Cambria Math" charset="0"/>
                          </a:rPr>
                          <m:t>2</m:t>
                        </m:r>
                      </m:sup>
                    </m:sSup>
                  </m:oMath>
                </a14:m>
                <a:r>
                  <a:rPr lang="en-US" dirty="0" smtClean="0"/>
                  <a:t> out of sample: </a:t>
                </a:r>
              </a:p>
              <a:p>
                <a:pPr lvl="1"/>
                <a:r>
                  <a:rPr lang="en-US" dirty="0" smtClean="0">
                    <a:solidFill>
                      <a:schemeClr val="accent6"/>
                    </a:solidFill>
                  </a:rPr>
                  <a:t>Benchmark</a:t>
                </a:r>
                <a:r>
                  <a:rPr lang="en-US" dirty="0" smtClean="0"/>
                  <a:t> model: 4.14 pts., ~.92 </a:t>
                </a:r>
                <a14:m>
                  <m:oMath xmlns:m="http://schemas.openxmlformats.org/officeDocument/2006/math" xmlns="">
                    <m:sSup>
                      <m:sSupPr>
                        <m:ctrlPr>
                          <a:rPr lang="en-US" i="1">
                            <a:latin typeface="Cambria Math" charset="0"/>
                          </a:rPr>
                        </m:ctrlPr>
                      </m:sSupPr>
                      <m:e>
                        <m:r>
                          <m:rPr>
                            <m:sty m:val="p"/>
                          </m:rPr>
                          <a:rPr lang="en-US">
                            <a:latin typeface="Cambria Math" charset="0"/>
                          </a:rPr>
                          <m:t>R</m:t>
                        </m:r>
                      </m:e>
                      <m:sup>
                        <m:r>
                          <a:rPr lang="en-US">
                            <a:latin typeface="Cambria Math" charset="0"/>
                          </a:rPr>
                          <m:t>2</m:t>
                        </m:r>
                      </m:sup>
                    </m:sSup>
                  </m:oMath>
                </a14:m>
                <a:endParaRPr lang="en-US" dirty="0" smtClean="0"/>
              </a:p>
              <a:p>
                <a:pPr lvl="1"/>
                <a:r>
                  <a:rPr lang="en-US" dirty="0" smtClean="0">
                    <a:solidFill>
                      <a:schemeClr val="accent6"/>
                    </a:solidFill>
                  </a:rPr>
                  <a:t>Our </a:t>
                </a:r>
                <a:r>
                  <a:rPr lang="en-US" dirty="0" smtClean="0"/>
                  <a:t>model: 3.81 pts., ~.94 </a:t>
                </a:r>
                <a14:m>
                  <m:oMath xmlns:m="http://schemas.openxmlformats.org/officeDocument/2006/math" xmlns="">
                    <m:sSup>
                      <m:sSupPr>
                        <m:ctrlPr>
                          <a:rPr lang="en-US" i="1">
                            <a:latin typeface="Cambria Math" charset="0"/>
                          </a:rPr>
                        </m:ctrlPr>
                      </m:sSupPr>
                      <m:e>
                        <m:r>
                          <m:rPr>
                            <m:sty m:val="p"/>
                          </m:rPr>
                          <a:rPr lang="en-US">
                            <a:latin typeface="Cambria Math" charset="0"/>
                          </a:rPr>
                          <m:t>R</m:t>
                        </m:r>
                      </m:e>
                      <m:sup>
                        <m:r>
                          <a:rPr lang="en-US">
                            <a:latin typeface="Cambria Math" charset="0"/>
                          </a:rPr>
                          <m:t>2</m:t>
                        </m:r>
                      </m:sup>
                    </m:sSup>
                  </m:oMath>
                </a14:m>
                <a:r>
                  <a:rPr lang="en-US" dirty="0" smtClean="0"/>
                  <a:t>, ~8% reduction in error over benchmark</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704" t="-1752"/>
                </a:stretch>
              </a:blipFill>
            </p:spPr>
            <p:txBody>
              <a:bodyPr/>
              <a:lstStyle/>
              <a:p>
                <a:r>
                  <a:rPr lang="en-US">
                    <a:noFill/>
                  </a:rPr>
                  <a:t> </a:t>
                </a:r>
              </a:p>
            </p:txBody>
          </p:sp>
        </mc:Fallback>
      </mc:AlternateContent>
    </p:spTree>
    <p:extLst>
      <p:ext uri="{BB962C8B-B14F-4D97-AF65-F5344CB8AC3E}">
        <p14:creationId xmlns:p14="http://schemas.microsoft.com/office/powerpoint/2010/main" val="1383315368"/>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 </a:t>
            </a:r>
            <a:r>
              <a:rPr lang="en-US" dirty="0" smtClean="0">
                <a:solidFill>
                  <a:schemeClr val="accent6"/>
                </a:solidFill>
              </a:rPr>
              <a:t>Performance</a:t>
            </a:r>
            <a:endParaRPr lang="en-US" dirty="0">
              <a:solidFill>
                <a:schemeClr val="accent6"/>
              </a:solidFill>
            </a:endParaRPr>
          </a:p>
        </p:txBody>
      </p:sp>
      <p:sp>
        <p:nvSpPr>
          <p:cNvPr id="3" name="Content Placeholder 2"/>
          <p:cNvSpPr>
            <a:spLocks noGrp="1"/>
          </p:cNvSpPr>
          <p:nvPr>
            <p:ph idx="1"/>
          </p:nvPr>
        </p:nvSpPr>
        <p:spPr/>
        <p:txBody>
          <a:bodyPr/>
          <a:lstStyle/>
          <a:p>
            <a:r>
              <a:rPr lang="en-US" dirty="0" smtClean="0"/>
              <a:t>Reduces error of benchmark models by ~8%</a:t>
            </a:r>
          </a:p>
          <a:p>
            <a:r>
              <a:rPr lang="en-US" dirty="0" smtClean="0"/>
              <a:t>Average error 3.81 points in out of sample contest compared to 4.14 in benchmark</a:t>
            </a:r>
          </a:p>
          <a:p>
            <a:r>
              <a:rPr lang="en-US" dirty="0" smtClean="0"/>
              <a:t>Captures variance in polls without relying on prior polls.</a:t>
            </a:r>
          </a:p>
          <a:p>
            <a:r>
              <a:rPr lang="en-US" dirty="0" smtClean="0">
                <a:solidFill>
                  <a:schemeClr val="accent6"/>
                </a:solidFill>
              </a:rPr>
              <a:t>Applications</a:t>
            </a:r>
            <a:r>
              <a:rPr lang="en-US" dirty="0" smtClean="0"/>
              <a:t>: </a:t>
            </a:r>
          </a:p>
          <a:p>
            <a:pPr lvl="1"/>
            <a:r>
              <a:rPr lang="en-US" dirty="0"/>
              <a:t>F</a:t>
            </a:r>
            <a:r>
              <a:rPr lang="en-US" dirty="0" smtClean="0"/>
              <a:t>ill in where polls less dense</a:t>
            </a:r>
          </a:p>
          <a:p>
            <a:pPr lvl="1"/>
            <a:r>
              <a:rPr lang="en-US" dirty="0" smtClean="0"/>
              <a:t>Provide real-time complement to polls</a:t>
            </a:r>
          </a:p>
          <a:p>
            <a:endParaRPr lang="en-US" dirty="0" smtClean="0"/>
          </a:p>
          <a:p>
            <a:endParaRPr lang="en-US" dirty="0"/>
          </a:p>
        </p:txBody>
      </p:sp>
    </p:spTree>
    <p:extLst>
      <p:ext uri="{BB962C8B-B14F-4D97-AF65-F5344CB8AC3E}">
        <p14:creationId xmlns:p14="http://schemas.microsoft.com/office/powerpoint/2010/main" val="64763618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79646"/>
                </a:solidFill>
              </a:rPr>
              <a:t>Social</a:t>
            </a:r>
            <a:r>
              <a:rPr lang="en-US" dirty="0" smtClean="0"/>
              <a:t> Media</a:t>
            </a:r>
            <a:endParaRPr lang="en-US" dirty="0"/>
          </a:p>
        </p:txBody>
      </p:sp>
      <p:sp>
        <p:nvSpPr>
          <p:cNvPr id="3" name="Content Placeholder 2"/>
          <p:cNvSpPr>
            <a:spLocks noGrp="1"/>
          </p:cNvSpPr>
          <p:nvPr>
            <p:ph idx="1"/>
          </p:nvPr>
        </p:nvSpPr>
        <p:spPr/>
        <p:txBody>
          <a:bodyPr/>
          <a:lstStyle/>
          <a:p>
            <a:r>
              <a:rPr lang="en-US" dirty="0" smtClean="0"/>
              <a:t>Real time tracking of </a:t>
            </a:r>
            <a:r>
              <a:rPr lang="en-US" dirty="0" smtClean="0">
                <a:solidFill>
                  <a:srgbClr val="F79646"/>
                </a:solidFill>
              </a:rPr>
              <a:t>opinions</a:t>
            </a:r>
            <a:r>
              <a:rPr lang="en-US" dirty="0" smtClean="0"/>
              <a:t> during debates (Lin et al WWW 2013)</a:t>
            </a:r>
          </a:p>
          <a:p>
            <a:r>
              <a:rPr lang="en-US" dirty="0" smtClean="0"/>
              <a:t>Studying </a:t>
            </a:r>
            <a:r>
              <a:rPr lang="en-US" dirty="0" smtClean="0">
                <a:solidFill>
                  <a:srgbClr val="F79646"/>
                </a:solidFill>
              </a:rPr>
              <a:t>dynamics</a:t>
            </a:r>
            <a:r>
              <a:rPr lang="en-US" dirty="0" smtClean="0"/>
              <a:t> of competing </a:t>
            </a:r>
            <a:r>
              <a:rPr lang="en-US" dirty="0" err="1" smtClean="0"/>
              <a:t>hashtags</a:t>
            </a:r>
            <a:r>
              <a:rPr lang="en-US" dirty="0" smtClean="0"/>
              <a:t> on Twitter (Lin et al ICWSM 2013)</a:t>
            </a:r>
          </a:p>
          <a:p>
            <a:r>
              <a:rPr lang="en-US" dirty="0"/>
              <a:t>Studying </a:t>
            </a:r>
            <a:r>
              <a:rPr lang="en-US" dirty="0">
                <a:solidFill>
                  <a:srgbClr val="F79646"/>
                </a:solidFill>
              </a:rPr>
              <a:t>unstructured text </a:t>
            </a:r>
            <a:r>
              <a:rPr lang="en-US" dirty="0"/>
              <a:t>to detect “</a:t>
            </a:r>
            <a:r>
              <a:rPr lang="en-US" dirty="0" smtClean="0"/>
              <a:t>invisible” </a:t>
            </a:r>
            <a:r>
              <a:rPr lang="en-US" dirty="0"/>
              <a:t>networks </a:t>
            </a:r>
            <a:r>
              <a:rPr lang="en-US" dirty="0" smtClean="0"/>
              <a:t>(JAIST 2015)</a:t>
            </a:r>
          </a:p>
          <a:p>
            <a:r>
              <a:rPr lang="en-US" dirty="0" smtClean="0"/>
              <a:t>Detecting political </a:t>
            </a:r>
            <a:r>
              <a:rPr lang="en-US" dirty="0" smtClean="0">
                <a:solidFill>
                  <a:srgbClr val="F79646"/>
                </a:solidFill>
              </a:rPr>
              <a:t>spin</a:t>
            </a:r>
            <a:r>
              <a:rPr lang="en-US" dirty="0" smtClean="0"/>
              <a:t> (</a:t>
            </a:r>
            <a:r>
              <a:rPr lang="en-US" dirty="0" err="1" smtClean="0"/>
              <a:t>Tsur</a:t>
            </a:r>
            <a:r>
              <a:rPr lang="en-US" dirty="0" smtClean="0"/>
              <a:t> et al ACL 2015)</a:t>
            </a:r>
            <a:endParaRPr lang="en-US" dirty="0"/>
          </a:p>
          <a:p>
            <a:pPr marL="0" indent="0">
              <a:buNone/>
            </a:pPr>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3424117690"/>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79646"/>
                </a:solidFill>
              </a:rPr>
              <a:t>Next</a:t>
            </a:r>
            <a:r>
              <a:rPr lang="en-US" dirty="0" smtClean="0"/>
              <a:t> Steps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solidFill>
                  <a:schemeClr val="accent6"/>
                </a:solidFill>
              </a:rPr>
              <a:t>Reducing </a:t>
            </a:r>
            <a:r>
              <a:rPr lang="en-US" dirty="0" err="1" smtClean="0">
                <a:solidFill>
                  <a:schemeClr val="accent6"/>
                </a:solidFill>
              </a:rPr>
              <a:t>sparsity</a:t>
            </a:r>
            <a:r>
              <a:rPr lang="en-US" dirty="0" smtClean="0"/>
              <a:t>: using free text mentions rather than @mentions only.</a:t>
            </a:r>
          </a:p>
          <a:p>
            <a:r>
              <a:rPr lang="en-US" dirty="0" smtClean="0">
                <a:solidFill>
                  <a:srgbClr val="F79646"/>
                </a:solidFill>
              </a:rPr>
              <a:t>Increase sample size </a:t>
            </a:r>
            <a:r>
              <a:rPr lang="en-US" dirty="0" smtClean="0"/>
              <a:t>through more powerful matching</a:t>
            </a:r>
          </a:p>
          <a:p>
            <a:r>
              <a:rPr lang="en-US" dirty="0" smtClean="0"/>
              <a:t>Better features: </a:t>
            </a:r>
            <a:r>
              <a:rPr lang="en-US" dirty="0" smtClean="0">
                <a:solidFill>
                  <a:schemeClr val="accent6"/>
                </a:solidFill>
              </a:rPr>
              <a:t>ensembles</a:t>
            </a:r>
            <a:r>
              <a:rPr lang="en-US" dirty="0" smtClean="0"/>
              <a:t> of sentiment</a:t>
            </a:r>
          </a:p>
          <a:p>
            <a:r>
              <a:rPr lang="en-US" dirty="0" smtClean="0">
                <a:solidFill>
                  <a:schemeClr val="accent6"/>
                </a:solidFill>
              </a:rPr>
              <a:t>Expand</a:t>
            </a:r>
            <a:r>
              <a:rPr lang="en-US" dirty="0" smtClean="0"/>
              <a:t> to other states and national sample</a:t>
            </a:r>
          </a:p>
          <a:p>
            <a:r>
              <a:rPr lang="en-US" dirty="0" smtClean="0">
                <a:solidFill>
                  <a:schemeClr val="accent6"/>
                </a:solidFill>
              </a:rPr>
              <a:t>Predict</a:t>
            </a:r>
            <a:r>
              <a:rPr lang="en-US" dirty="0" smtClean="0"/>
              <a:t> opinion across interesting subgroups (e.g. women, </a:t>
            </a:r>
            <a:r>
              <a:rPr lang="en-US" dirty="0" err="1" smtClean="0"/>
              <a:t>latinos</a:t>
            </a:r>
            <a:r>
              <a:rPr lang="en-US" dirty="0" smtClean="0"/>
              <a:t>). </a:t>
            </a:r>
          </a:p>
          <a:p>
            <a:r>
              <a:rPr lang="en-US" dirty="0" smtClean="0"/>
              <a:t>Use </a:t>
            </a:r>
            <a:r>
              <a:rPr lang="en-US" dirty="0" smtClean="0">
                <a:solidFill>
                  <a:srgbClr val="F79646"/>
                </a:solidFill>
              </a:rPr>
              <a:t>same</a:t>
            </a:r>
            <a:r>
              <a:rPr lang="en-US" dirty="0" smtClean="0"/>
              <a:t> panel to predict </a:t>
            </a:r>
            <a:r>
              <a:rPr lang="en-US" dirty="0" smtClean="0">
                <a:solidFill>
                  <a:srgbClr val="F79646"/>
                </a:solidFill>
              </a:rPr>
              <a:t>other</a:t>
            </a:r>
            <a:r>
              <a:rPr lang="en-US" dirty="0" smtClean="0"/>
              <a:t> things</a:t>
            </a:r>
          </a:p>
          <a:p>
            <a:endParaRPr lang="en-US" dirty="0"/>
          </a:p>
        </p:txBody>
      </p:sp>
    </p:spTree>
    <p:extLst>
      <p:ext uri="{BB962C8B-B14F-4D97-AF65-F5344CB8AC3E}">
        <p14:creationId xmlns:p14="http://schemas.microsoft.com/office/powerpoint/2010/main" val="118182479"/>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79646"/>
                </a:solidFill>
              </a:rPr>
              <a:t>Key</a:t>
            </a:r>
            <a:r>
              <a:rPr lang="en-US" dirty="0" smtClean="0"/>
              <a:t> ingredients</a:t>
            </a:r>
            <a:endParaRPr lang="en-US" dirty="0"/>
          </a:p>
        </p:txBody>
      </p:sp>
      <p:sp>
        <p:nvSpPr>
          <p:cNvPr id="3" name="Content Placeholder 2"/>
          <p:cNvSpPr>
            <a:spLocks noGrp="1"/>
          </p:cNvSpPr>
          <p:nvPr>
            <p:ph idx="1"/>
          </p:nvPr>
        </p:nvSpPr>
        <p:spPr/>
        <p:txBody>
          <a:bodyPr>
            <a:normAutofit lnSpcReduction="10000"/>
          </a:bodyPr>
          <a:lstStyle/>
          <a:p>
            <a:r>
              <a:rPr lang="en-US" dirty="0" smtClean="0"/>
              <a:t>Development of </a:t>
            </a:r>
            <a:r>
              <a:rPr lang="en-US" dirty="0" smtClean="0">
                <a:solidFill>
                  <a:schemeClr val="accent6"/>
                </a:solidFill>
              </a:rPr>
              <a:t>tiny subsample </a:t>
            </a:r>
            <a:r>
              <a:rPr lang="en-US" dirty="0" smtClean="0"/>
              <a:t>of Twitter data, but to homogeneous sample of individuals with known attributes</a:t>
            </a:r>
          </a:p>
          <a:p>
            <a:r>
              <a:rPr lang="en-US" dirty="0" smtClean="0"/>
              <a:t>Develop a </a:t>
            </a:r>
            <a:r>
              <a:rPr lang="en-US" dirty="0" smtClean="0">
                <a:solidFill>
                  <a:schemeClr val="accent6"/>
                </a:solidFill>
              </a:rPr>
              <a:t>panel</a:t>
            </a:r>
          </a:p>
          <a:p>
            <a:r>
              <a:rPr lang="en-US" dirty="0" smtClean="0"/>
              <a:t>Extract features using </a:t>
            </a:r>
            <a:r>
              <a:rPr lang="en-US" dirty="0" smtClean="0">
                <a:solidFill>
                  <a:schemeClr val="accent6"/>
                </a:solidFill>
              </a:rPr>
              <a:t>computational methods</a:t>
            </a:r>
          </a:p>
          <a:p>
            <a:r>
              <a:rPr lang="en-US" dirty="0" smtClean="0"/>
              <a:t>Application of advanced </a:t>
            </a:r>
            <a:r>
              <a:rPr lang="en-US" dirty="0" smtClean="0">
                <a:solidFill>
                  <a:schemeClr val="accent6"/>
                </a:solidFill>
              </a:rPr>
              <a:t>applied stat methods </a:t>
            </a:r>
            <a:r>
              <a:rPr lang="en-US" dirty="0" smtClean="0"/>
              <a:t>from social sciences</a:t>
            </a:r>
          </a:p>
          <a:p>
            <a:r>
              <a:rPr lang="en-US" dirty="0" smtClean="0"/>
              <a:t>Predictive models from </a:t>
            </a:r>
            <a:r>
              <a:rPr lang="en-US" dirty="0" smtClean="0">
                <a:solidFill>
                  <a:srgbClr val="F79646"/>
                </a:solidFill>
              </a:rPr>
              <a:t>machine learning </a:t>
            </a:r>
            <a:r>
              <a:rPr lang="en-US" dirty="0" smtClean="0"/>
              <a:t>methods</a:t>
            </a:r>
            <a:endParaRPr lang="en-US" dirty="0"/>
          </a:p>
        </p:txBody>
      </p:sp>
    </p:spTree>
    <p:extLst>
      <p:ext uri="{BB962C8B-B14F-4D97-AF65-F5344CB8AC3E}">
        <p14:creationId xmlns:p14="http://schemas.microsoft.com/office/powerpoint/2010/main" val="3298598831"/>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NH_urls (1).jpeg"/>
          <p:cNvPicPr>
            <a:picLocks noGrp="1" noChangeAspect="1"/>
          </p:cNvPicPr>
          <p:nvPr>
            <p:ph idx="1"/>
          </p:nvPr>
        </p:nvPicPr>
        <p:blipFill>
          <a:blip r:embed="rId3">
            <a:extLst>
              <a:ext uri="{28A0092B-C50C-407E-A947-70E740481C1C}">
                <a14:useLocalDpi xmlns:a14="http://schemas.microsoft.com/office/drawing/2010/main" val="0"/>
              </a:ext>
            </a:extLst>
          </a:blip>
          <a:srcRect l="-27394" r="-27394"/>
          <a:stretch>
            <a:fillRect/>
          </a:stretch>
        </p:blipFill>
        <p:spPr>
          <a:xfrm>
            <a:off x="-1009127" y="442600"/>
            <a:ext cx="10648759" cy="6485152"/>
          </a:xfrm>
        </p:spPr>
      </p:pic>
      <p:sp>
        <p:nvSpPr>
          <p:cNvPr id="2" name="Title 1"/>
          <p:cNvSpPr>
            <a:spLocks noGrp="1"/>
          </p:cNvSpPr>
          <p:nvPr>
            <p:ph type="title"/>
          </p:nvPr>
        </p:nvSpPr>
        <p:spPr/>
        <p:txBody>
          <a:bodyPr/>
          <a:lstStyle/>
          <a:p>
            <a:r>
              <a:rPr lang="en-US" dirty="0" smtClean="0"/>
              <a:t>Mobilization ecosystem</a:t>
            </a:r>
            <a:endParaRPr lang="en-US" dirty="0"/>
          </a:p>
        </p:txBody>
      </p:sp>
    </p:spTree>
    <p:extLst>
      <p:ext uri="{BB962C8B-B14F-4D97-AF65-F5344CB8AC3E}">
        <p14:creationId xmlns:p14="http://schemas.microsoft.com/office/powerpoint/2010/main" val="1980031510"/>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21110220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533041" y="1128953"/>
            <a:ext cx="1066081" cy="98783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Oval 4"/>
          <p:cNvSpPr/>
          <p:nvPr/>
        </p:nvSpPr>
        <p:spPr>
          <a:xfrm>
            <a:off x="1285569" y="1128953"/>
            <a:ext cx="1066081" cy="987835"/>
          </a:xfrm>
          <a:prstGeom prst="ellipse">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p:cNvSpPr txBox="1"/>
          <p:nvPr/>
        </p:nvSpPr>
        <p:spPr>
          <a:xfrm>
            <a:off x="125421" y="1932122"/>
            <a:ext cx="1467068" cy="369332"/>
          </a:xfrm>
          <a:prstGeom prst="rect">
            <a:avLst/>
          </a:prstGeom>
          <a:noFill/>
        </p:spPr>
        <p:txBody>
          <a:bodyPr wrap="none" rtlCol="0">
            <a:spAutoFit/>
          </a:bodyPr>
          <a:lstStyle/>
          <a:p>
            <a:r>
              <a:rPr lang="en-US" dirty="0" smtClean="0"/>
              <a:t>Voter Profiles</a:t>
            </a:r>
            <a:endParaRPr lang="en-US" dirty="0"/>
          </a:p>
        </p:txBody>
      </p:sp>
      <p:sp>
        <p:nvSpPr>
          <p:cNvPr id="8" name="TextBox 7"/>
          <p:cNvSpPr txBox="1"/>
          <p:nvPr/>
        </p:nvSpPr>
        <p:spPr>
          <a:xfrm>
            <a:off x="1599122" y="1932122"/>
            <a:ext cx="1610800" cy="369332"/>
          </a:xfrm>
          <a:prstGeom prst="rect">
            <a:avLst/>
          </a:prstGeom>
          <a:noFill/>
        </p:spPr>
        <p:txBody>
          <a:bodyPr wrap="none" rtlCol="0">
            <a:spAutoFit/>
          </a:bodyPr>
          <a:lstStyle/>
          <a:p>
            <a:r>
              <a:rPr lang="en-US" dirty="0" smtClean="0"/>
              <a:t>Twitter Profiles</a:t>
            </a:r>
            <a:endParaRPr lang="en-US" dirty="0"/>
          </a:p>
        </p:txBody>
      </p:sp>
      <p:cxnSp>
        <p:nvCxnSpPr>
          <p:cNvPr id="12" name="Straight Arrow Connector 11"/>
          <p:cNvCxnSpPr/>
          <p:nvPr/>
        </p:nvCxnSpPr>
        <p:spPr>
          <a:xfrm>
            <a:off x="1599122" y="925115"/>
            <a:ext cx="1944031"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3543153" y="463450"/>
            <a:ext cx="2172390" cy="923330"/>
          </a:xfrm>
          <a:prstGeom prst="rect">
            <a:avLst/>
          </a:prstGeom>
          <a:noFill/>
        </p:spPr>
        <p:txBody>
          <a:bodyPr wrap="none" rtlCol="0">
            <a:spAutoFit/>
          </a:bodyPr>
          <a:lstStyle/>
          <a:p>
            <a:pPr marL="342900" indent="-342900">
              <a:buAutoNum type="arabicPeriod"/>
            </a:pPr>
            <a:r>
              <a:rPr lang="en-US" dirty="0" smtClean="0"/>
              <a:t>No match</a:t>
            </a:r>
          </a:p>
          <a:p>
            <a:pPr marL="342900" indent="-342900">
              <a:buAutoNum type="arabicPeriod"/>
            </a:pPr>
            <a:r>
              <a:rPr lang="en-US" dirty="0" smtClean="0"/>
              <a:t>One match</a:t>
            </a:r>
          </a:p>
          <a:p>
            <a:pPr marL="342900" indent="-342900">
              <a:buAutoNum type="arabicPeriod"/>
            </a:pPr>
            <a:r>
              <a:rPr lang="en-US" dirty="0" smtClean="0"/>
              <a:t>Multiple matches</a:t>
            </a:r>
            <a:endParaRPr lang="en-US" dirty="0"/>
          </a:p>
        </p:txBody>
      </p:sp>
      <p:cxnSp>
        <p:nvCxnSpPr>
          <p:cNvPr id="15" name="Straight Arrow Connector 14"/>
          <p:cNvCxnSpPr/>
          <p:nvPr/>
        </p:nvCxnSpPr>
        <p:spPr>
          <a:xfrm>
            <a:off x="4569126" y="1386780"/>
            <a:ext cx="0" cy="91467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8" name="Rectangle 17"/>
          <p:cNvSpPr/>
          <p:nvPr/>
        </p:nvSpPr>
        <p:spPr>
          <a:xfrm>
            <a:off x="3543153" y="806624"/>
            <a:ext cx="2172390" cy="322329"/>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TextBox 18"/>
          <p:cNvSpPr txBox="1"/>
          <p:nvPr/>
        </p:nvSpPr>
        <p:spPr>
          <a:xfrm>
            <a:off x="3730435" y="134210"/>
            <a:ext cx="838691" cy="369332"/>
          </a:xfrm>
          <a:prstGeom prst="rect">
            <a:avLst/>
          </a:prstGeom>
          <a:noFill/>
        </p:spPr>
        <p:txBody>
          <a:bodyPr wrap="none" rtlCol="0">
            <a:spAutoFit/>
          </a:bodyPr>
          <a:lstStyle/>
          <a:p>
            <a:r>
              <a:rPr lang="en-US" dirty="0" smtClean="0"/>
              <a:t>Names</a:t>
            </a:r>
            <a:endParaRPr lang="en-US" dirty="0"/>
          </a:p>
        </p:txBody>
      </p:sp>
      <p:sp>
        <p:nvSpPr>
          <p:cNvPr id="20" name="TextBox 19"/>
          <p:cNvSpPr txBox="1"/>
          <p:nvPr/>
        </p:nvSpPr>
        <p:spPr>
          <a:xfrm>
            <a:off x="4032373" y="2301454"/>
            <a:ext cx="1073506" cy="369332"/>
          </a:xfrm>
          <a:prstGeom prst="rect">
            <a:avLst/>
          </a:prstGeom>
          <a:noFill/>
        </p:spPr>
        <p:txBody>
          <a:bodyPr wrap="none" rtlCol="0">
            <a:spAutoFit/>
          </a:bodyPr>
          <a:lstStyle/>
          <a:p>
            <a:r>
              <a:rPr lang="en-US" dirty="0" smtClean="0"/>
              <a:t>Locations</a:t>
            </a:r>
            <a:endParaRPr lang="en-US" dirty="0"/>
          </a:p>
        </p:txBody>
      </p:sp>
      <p:sp>
        <p:nvSpPr>
          <p:cNvPr id="21" name="TextBox 20"/>
          <p:cNvSpPr txBox="1"/>
          <p:nvPr/>
        </p:nvSpPr>
        <p:spPr>
          <a:xfrm>
            <a:off x="3543153" y="2670786"/>
            <a:ext cx="2480166" cy="923330"/>
          </a:xfrm>
          <a:prstGeom prst="rect">
            <a:avLst/>
          </a:prstGeom>
          <a:noFill/>
        </p:spPr>
        <p:txBody>
          <a:bodyPr wrap="none" rtlCol="0">
            <a:spAutoFit/>
          </a:bodyPr>
          <a:lstStyle/>
          <a:p>
            <a:pPr marL="342900" indent="-342900">
              <a:buAutoNum type="arabicPeriod"/>
            </a:pPr>
            <a:r>
              <a:rPr lang="en-US" dirty="0" smtClean="0"/>
              <a:t>To US  location</a:t>
            </a:r>
          </a:p>
          <a:p>
            <a:pPr marL="342900" indent="-342900">
              <a:buAutoNum type="arabicPeriod"/>
            </a:pPr>
            <a:r>
              <a:rPr lang="en-US" dirty="0" smtClean="0"/>
              <a:t>To foreign location</a:t>
            </a:r>
          </a:p>
          <a:p>
            <a:pPr marL="342900" indent="-342900">
              <a:buAutoNum type="arabicPeriod"/>
            </a:pPr>
            <a:r>
              <a:rPr lang="en-US" dirty="0" smtClean="0"/>
              <a:t>To unknown location</a:t>
            </a:r>
            <a:endParaRPr lang="en-US" dirty="0"/>
          </a:p>
        </p:txBody>
      </p:sp>
      <p:sp>
        <p:nvSpPr>
          <p:cNvPr id="27" name="TextBox 26"/>
          <p:cNvSpPr txBox="1"/>
          <p:nvPr/>
        </p:nvSpPr>
        <p:spPr>
          <a:xfrm>
            <a:off x="602226" y="555745"/>
            <a:ext cx="1993792" cy="369332"/>
          </a:xfrm>
          <a:prstGeom prst="rect">
            <a:avLst/>
          </a:prstGeom>
          <a:noFill/>
        </p:spPr>
        <p:txBody>
          <a:bodyPr wrap="none" rtlCol="0">
            <a:spAutoFit/>
          </a:bodyPr>
          <a:lstStyle/>
          <a:p>
            <a:r>
              <a:rPr lang="en-US" dirty="0" smtClean="0"/>
              <a:t>Query name-words</a:t>
            </a:r>
            <a:endParaRPr lang="en-US" dirty="0"/>
          </a:p>
        </p:txBody>
      </p:sp>
      <p:sp>
        <p:nvSpPr>
          <p:cNvPr id="28" name="TextBox 27"/>
          <p:cNvSpPr txBox="1"/>
          <p:nvPr/>
        </p:nvSpPr>
        <p:spPr>
          <a:xfrm>
            <a:off x="460309" y="4343334"/>
            <a:ext cx="4108817" cy="1477328"/>
          </a:xfrm>
          <a:prstGeom prst="rect">
            <a:avLst/>
          </a:prstGeom>
          <a:noFill/>
        </p:spPr>
        <p:txBody>
          <a:bodyPr wrap="none" rtlCol="0">
            <a:spAutoFit/>
          </a:bodyPr>
          <a:lstStyle/>
          <a:p>
            <a:r>
              <a:rPr lang="en-US" dirty="0" smtClean="0"/>
              <a:t>Example 1: 25K voters with unique names</a:t>
            </a:r>
          </a:p>
          <a:p>
            <a:r>
              <a:rPr lang="en-US" dirty="0" smtClean="0"/>
              <a:t>-2300 with one match</a:t>
            </a:r>
          </a:p>
          <a:p>
            <a:r>
              <a:rPr lang="en-US" dirty="0"/>
              <a:t> </a:t>
            </a:r>
            <a:r>
              <a:rPr lang="en-US" dirty="0" smtClean="0"/>
              <a:t>   -1300 to unknown location</a:t>
            </a:r>
          </a:p>
          <a:p>
            <a:r>
              <a:rPr lang="en-US" dirty="0"/>
              <a:t> </a:t>
            </a:r>
            <a:r>
              <a:rPr lang="en-US" dirty="0" smtClean="0"/>
              <a:t>   -474 to foreign locations</a:t>
            </a:r>
          </a:p>
          <a:p>
            <a:r>
              <a:rPr lang="en-US" dirty="0"/>
              <a:t> </a:t>
            </a:r>
            <a:r>
              <a:rPr lang="en-US" dirty="0" smtClean="0"/>
              <a:t>   -342 exact match to listed state</a:t>
            </a:r>
          </a:p>
        </p:txBody>
      </p:sp>
      <p:sp>
        <p:nvSpPr>
          <p:cNvPr id="17" name="Rectangle 16"/>
          <p:cNvSpPr/>
          <p:nvPr/>
        </p:nvSpPr>
        <p:spPr>
          <a:xfrm>
            <a:off x="3543153" y="2673090"/>
            <a:ext cx="2172390" cy="322329"/>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a:off x="732413" y="5492168"/>
            <a:ext cx="2998021" cy="322329"/>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a:off x="6514509" y="2670786"/>
            <a:ext cx="2172390" cy="322329"/>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6" name="Straight Arrow Connector 25"/>
          <p:cNvCxnSpPr/>
          <p:nvPr/>
        </p:nvCxnSpPr>
        <p:spPr>
          <a:xfrm>
            <a:off x="5841609" y="2831950"/>
            <a:ext cx="546834"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6512539" y="2670786"/>
            <a:ext cx="1826590" cy="646331"/>
          </a:xfrm>
          <a:prstGeom prst="rect">
            <a:avLst/>
          </a:prstGeom>
          <a:noFill/>
        </p:spPr>
        <p:txBody>
          <a:bodyPr wrap="none" rtlCol="0">
            <a:spAutoFit/>
          </a:bodyPr>
          <a:lstStyle/>
          <a:p>
            <a:pPr marL="342900" indent="-342900">
              <a:buAutoNum type="arabicPeriod"/>
            </a:pPr>
            <a:r>
              <a:rPr lang="en-US" dirty="0" smtClean="0"/>
              <a:t>To same state</a:t>
            </a:r>
          </a:p>
          <a:p>
            <a:pPr marL="342900" indent="-342900">
              <a:buAutoNum type="arabicPeriod"/>
            </a:pPr>
            <a:r>
              <a:rPr lang="en-US" dirty="0" smtClean="0"/>
              <a:t>To other state</a:t>
            </a:r>
          </a:p>
        </p:txBody>
      </p:sp>
    </p:spTree>
    <p:extLst>
      <p:ext uri="{BB962C8B-B14F-4D97-AF65-F5344CB8AC3E}">
        <p14:creationId xmlns:p14="http://schemas.microsoft.com/office/powerpoint/2010/main" val="583369878"/>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Multilevel Regression with </a:t>
            </a:r>
            <a:br>
              <a:rPr lang="en-US" dirty="0" smtClean="0"/>
            </a:br>
            <a:r>
              <a:rPr lang="en-US" dirty="0" err="1" smtClean="0">
                <a:solidFill>
                  <a:schemeClr val="accent6"/>
                </a:solidFill>
              </a:rPr>
              <a:t>Poststratification</a:t>
            </a:r>
            <a:endParaRPr lang="en-US" dirty="0">
              <a:solidFill>
                <a:schemeClr val="accent6"/>
              </a:solidFill>
            </a:endParaRPr>
          </a:p>
        </p:txBody>
      </p:sp>
      <p:sp>
        <p:nvSpPr>
          <p:cNvPr id="3" name="Content Placeholder 2"/>
          <p:cNvSpPr>
            <a:spLocks noGrp="1"/>
          </p:cNvSpPr>
          <p:nvPr>
            <p:ph idx="1"/>
          </p:nvPr>
        </p:nvSpPr>
        <p:spPr>
          <a:xfrm>
            <a:off x="457200" y="890858"/>
            <a:ext cx="8229600" cy="4525963"/>
          </a:xfrm>
        </p:spPr>
        <p:txBody>
          <a:bodyPr/>
          <a:lstStyle/>
          <a:p>
            <a:pPr marL="0" indent="0">
              <a:buNone/>
            </a:pPr>
            <a:endParaRPr lang="en-US" dirty="0" smtClean="0"/>
          </a:p>
          <a:p>
            <a:r>
              <a:rPr lang="en-US" dirty="0" err="1" smtClean="0"/>
              <a:t>Poststratification</a:t>
            </a:r>
            <a:r>
              <a:rPr lang="en-US" dirty="0" smtClean="0"/>
              <a:t>: multiply smoothed estimate by weights based on occurrence of each person-type in the population of interest.  </a:t>
            </a:r>
            <a:endParaRPr lang="en-US" dirty="0"/>
          </a:p>
        </p:txBody>
      </p:sp>
      <p:cxnSp>
        <p:nvCxnSpPr>
          <p:cNvPr id="5" name="Straight Connector 4"/>
          <p:cNvCxnSpPr/>
          <p:nvPr/>
        </p:nvCxnSpPr>
        <p:spPr>
          <a:xfrm>
            <a:off x="2619633" y="4151863"/>
            <a:ext cx="0" cy="2174789"/>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a:off x="1359243" y="5239257"/>
            <a:ext cx="2483709"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943486" y="3225179"/>
            <a:ext cx="3321487" cy="400110"/>
          </a:xfrm>
          <a:prstGeom prst="rect">
            <a:avLst/>
          </a:prstGeom>
          <a:solidFill>
            <a:schemeClr val="bg1"/>
          </a:solidFill>
        </p:spPr>
        <p:txBody>
          <a:bodyPr wrap="none" rtlCol="0">
            <a:spAutoFit/>
          </a:bodyPr>
          <a:lstStyle/>
          <a:p>
            <a:r>
              <a:rPr lang="en-US" sz="2000" dirty="0" smtClean="0">
                <a:solidFill>
                  <a:schemeClr val="bg1">
                    <a:lumMod val="50000"/>
                    <a:lumOff val="50000"/>
                  </a:schemeClr>
                </a:solidFill>
              </a:rPr>
              <a:t>Unrepresentative Twitter data</a:t>
            </a:r>
            <a:endParaRPr lang="en-US" sz="2000" dirty="0"/>
          </a:p>
        </p:txBody>
      </p:sp>
      <p:sp>
        <p:nvSpPr>
          <p:cNvPr id="8" name="TextBox 7"/>
          <p:cNvSpPr txBox="1"/>
          <p:nvPr/>
        </p:nvSpPr>
        <p:spPr>
          <a:xfrm>
            <a:off x="210065" y="4510894"/>
            <a:ext cx="754309" cy="369332"/>
          </a:xfrm>
          <a:prstGeom prst="rect">
            <a:avLst/>
          </a:prstGeom>
          <a:noFill/>
        </p:spPr>
        <p:txBody>
          <a:bodyPr wrap="none" rtlCol="0">
            <a:spAutoFit/>
          </a:bodyPr>
          <a:lstStyle/>
          <a:p>
            <a:r>
              <a:rPr lang="en-US" dirty="0" smtClean="0"/>
              <a:t>Young</a:t>
            </a:r>
            <a:endParaRPr lang="en-US" dirty="0"/>
          </a:p>
        </p:txBody>
      </p:sp>
      <p:sp>
        <p:nvSpPr>
          <p:cNvPr id="9" name="TextBox 8"/>
          <p:cNvSpPr txBox="1"/>
          <p:nvPr/>
        </p:nvSpPr>
        <p:spPr>
          <a:xfrm>
            <a:off x="331379" y="5639800"/>
            <a:ext cx="511679" cy="369332"/>
          </a:xfrm>
          <a:prstGeom prst="rect">
            <a:avLst/>
          </a:prstGeom>
          <a:noFill/>
        </p:spPr>
        <p:txBody>
          <a:bodyPr wrap="none" rtlCol="0">
            <a:spAutoFit/>
          </a:bodyPr>
          <a:lstStyle/>
          <a:p>
            <a:r>
              <a:rPr lang="en-US" smtClean="0"/>
              <a:t>Old</a:t>
            </a:r>
            <a:endParaRPr lang="en-US"/>
          </a:p>
        </p:txBody>
      </p:sp>
      <p:sp>
        <p:nvSpPr>
          <p:cNvPr id="10" name="TextBox 9"/>
          <p:cNvSpPr txBox="1"/>
          <p:nvPr/>
        </p:nvSpPr>
        <p:spPr>
          <a:xfrm>
            <a:off x="1354191" y="3779441"/>
            <a:ext cx="766557" cy="369332"/>
          </a:xfrm>
          <a:prstGeom prst="rect">
            <a:avLst/>
          </a:prstGeom>
          <a:noFill/>
        </p:spPr>
        <p:txBody>
          <a:bodyPr wrap="none" rtlCol="0">
            <a:spAutoFit/>
          </a:bodyPr>
          <a:lstStyle/>
          <a:p>
            <a:r>
              <a:rPr lang="en-US" dirty="0" smtClean="0"/>
              <a:t>Urban</a:t>
            </a:r>
            <a:endParaRPr lang="en-US" dirty="0"/>
          </a:p>
        </p:txBody>
      </p:sp>
      <p:sp>
        <p:nvSpPr>
          <p:cNvPr id="11" name="TextBox 10"/>
          <p:cNvSpPr txBox="1"/>
          <p:nvPr/>
        </p:nvSpPr>
        <p:spPr>
          <a:xfrm>
            <a:off x="3088643" y="3777722"/>
            <a:ext cx="670568" cy="369332"/>
          </a:xfrm>
          <a:prstGeom prst="rect">
            <a:avLst/>
          </a:prstGeom>
          <a:noFill/>
        </p:spPr>
        <p:txBody>
          <a:bodyPr wrap="none" rtlCol="0">
            <a:spAutoFit/>
          </a:bodyPr>
          <a:lstStyle/>
          <a:p>
            <a:r>
              <a:rPr lang="en-US" dirty="0" smtClean="0"/>
              <a:t>Rural</a:t>
            </a:r>
            <a:endParaRPr lang="en-US" dirty="0"/>
          </a:p>
        </p:txBody>
      </p:sp>
      <p:sp>
        <p:nvSpPr>
          <p:cNvPr id="12" name="Oval 11"/>
          <p:cNvSpPr/>
          <p:nvPr/>
        </p:nvSpPr>
        <p:spPr>
          <a:xfrm>
            <a:off x="3046031" y="5639800"/>
            <a:ext cx="274320" cy="2743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593053" y="4232813"/>
            <a:ext cx="837705" cy="837705"/>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1699401" y="5534930"/>
            <a:ext cx="503996" cy="482587"/>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a:spLocks noChangeAspect="1"/>
          </p:cNvSpPr>
          <p:nvPr/>
        </p:nvSpPr>
        <p:spPr>
          <a:xfrm>
            <a:off x="2907363" y="4375837"/>
            <a:ext cx="551656" cy="551656"/>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p:cNvGrpSpPr/>
          <p:nvPr/>
        </p:nvGrpSpPr>
        <p:grpSpPr>
          <a:xfrm>
            <a:off x="4593191" y="3225179"/>
            <a:ext cx="3632887" cy="3101473"/>
            <a:chOff x="4572000" y="3676171"/>
            <a:chExt cx="3632887" cy="3101473"/>
          </a:xfrm>
        </p:grpSpPr>
        <p:cxnSp>
          <p:nvCxnSpPr>
            <p:cNvPr id="19" name="Straight Connector 18"/>
            <p:cNvCxnSpPr/>
            <p:nvPr/>
          </p:nvCxnSpPr>
          <p:spPr>
            <a:xfrm>
              <a:off x="6981568" y="4602855"/>
              <a:ext cx="0" cy="2174789"/>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5721178" y="5690249"/>
              <a:ext cx="2483709" cy="0"/>
            </a:xfrm>
            <a:prstGeom prst="line">
              <a:avLst/>
            </a:prstGeom>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5305421" y="3676171"/>
              <a:ext cx="2178225" cy="400110"/>
            </a:xfrm>
            <a:prstGeom prst="rect">
              <a:avLst/>
            </a:prstGeom>
            <a:solidFill>
              <a:schemeClr val="bg1"/>
            </a:solidFill>
          </p:spPr>
          <p:txBody>
            <a:bodyPr wrap="none" rtlCol="0">
              <a:spAutoFit/>
            </a:bodyPr>
            <a:lstStyle/>
            <a:p>
              <a:r>
                <a:rPr lang="en-US" sz="2000" dirty="0" smtClean="0">
                  <a:solidFill>
                    <a:schemeClr val="bg1">
                      <a:lumMod val="50000"/>
                      <a:lumOff val="50000"/>
                    </a:schemeClr>
                  </a:solidFill>
                </a:rPr>
                <a:t>Population weights</a:t>
              </a:r>
              <a:endParaRPr lang="en-US" sz="2000" dirty="0"/>
            </a:p>
          </p:txBody>
        </p:sp>
        <p:sp>
          <p:nvSpPr>
            <p:cNvPr id="22" name="TextBox 21"/>
            <p:cNvSpPr txBox="1"/>
            <p:nvPr/>
          </p:nvSpPr>
          <p:spPr>
            <a:xfrm>
              <a:off x="4572000" y="4961886"/>
              <a:ext cx="754309" cy="369332"/>
            </a:xfrm>
            <a:prstGeom prst="rect">
              <a:avLst/>
            </a:prstGeom>
            <a:noFill/>
          </p:spPr>
          <p:txBody>
            <a:bodyPr wrap="none" rtlCol="0">
              <a:spAutoFit/>
            </a:bodyPr>
            <a:lstStyle/>
            <a:p>
              <a:r>
                <a:rPr lang="en-US" dirty="0" smtClean="0"/>
                <a:t>Young</a:t>
              </a:r>
              <a:endParaRPr lang="en-US" dirty="0"/>
            </a:p>
          </p:txBody>
        </p:sp>
        <p:sp>
          <p:nvSpPr>
            <p:cNvPr id="23" name="TextBox 22"/>
            <p:cNvSpPr txBox="1"/>
            <p:nvPr/>
          </p:nvSpPr>
          <p:spPr>
            <a:xfrm>
              <a:off x="4693314" y="6090792"/>
              <a:ext cx="511679" cy="369332"/>
            </a:xfrm>
            <a:prstGeom prst="rect">
              <a:avLst/>
            </a:prstGeom>
            <a:noFill/>
          </p:spPr>
          <p:txBody>
            <a:bodyPr wrap="none" rtlCol="0">
              <a:spAutoFit/>
            </a:bodyPr>
            <a:lstStyle/>
            <a:p>
              <a:r>
                <a:rPr lang="en-US" dirty="0" smtClean="0"/>
                <a:t>Old</a:t>
              </a:r>
              <a:endParaRPr lang="en-US" dirty="0"/>
            </a:p>
          </p:txBody>
        </p:sp>
        <p:sp>
          <p:nvSpPr>
            <p:cNvPr id="24" name="TextBox 23"/>
            <p:cNvSpPr txBox="1"/>
            <p:nvPr/>
          </p:nvSpPr>
          <p:spPr>
            <a:xfrm>
              <a:off x="5716126" y="4230433"/>
              <a:ext cx="766557" cy="369332"/>
            </a:xfrm>
            <a:prstGeom prst="rect">
              <a:avLst/>
            </a:prstGeom>
            <a:noFill/>
          </p:spPr>
          <p:txBody>
            <a:bodyPr wrap="none" rtlCol="0">
              <a:spAutoFit/>
            </a:bodyPr>
            <a:lstStyle/>
            <a:p>
              <a:r>
                <a:rPr lang="en-US" dirty="0" smtClean="0"/>
                <a:t>Urban</a:t>
              </a:r>
              <a:endParaRPr lang="en-US" dirty="0"/>
            </a:p>
          </p:txBody>
        </p:sp>
        <p:sp>
          <p:nvSpPr>
            <p:cNvPr id="25" name="TextBox 24"/>
            <p:cNvSpPr txBox="1"/>
            <p:nvPr/>
          </p:nvSpPr>
          <p:spPr>
            <a:xfrm>
              <a:off x="7450578" y="4228714"/>
              <a:ext cx="670568" cy="369332"/>
            </a:xfrm>
            <a:prstGeom prst="rect">
              <a:avLst/>
            </a:prstGeom>
            <a:noFill/>
          </p:spPr>
          <p:txBody>
            <a:bodyPr wrap="none" rtlCol="0">
              <a:spAutoFit/>
            </a:bodyPr>
            <a:lstStyle/>
            <a:p>
              <a:r>
                <a:rPr lang="en-US" dirty="0" smtClean="0"/>
                <a:t>Rural</a:t>
              </a:r>
              <a:endParaRPr lang="en-US" dirty="0"/>
            </a:p>
          </p:txBody>
        </p:sp>
        <p:sp>
          <p:nvSpPr>
            <p:cNvPr id="26" name="Oval 25"/>
            <p:cNvSpPr/>
            <p:nvPr/>
          </p:nvSpPr>
          <p:spPr>
            <a:xfrm>
              <a:off x="7137763" y="5833235"/>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a:spLocks noChangeAspect="1"/>
            </p:cNvSpPr>
            <p:nvPr/>
          </p:nvSpPr>
          <p:spPr>
            <a:xfrm>
              <a:off x="6147210" y="4935137"/>
              <a:ext cx="322244" cy="322244"/>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a:spLocks noChangeAspect="1"/>
            </p:cNvSpPr>
            <p:nvPr/>
          </p:nvSpPr>
          <p:spPr>
            <a:xfrm>
              <a:off x="6061336" y="5985921"/>
              <a:ext cx="640080" cy="612890"/>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7269298" y="4826829"/>
              <a:ext cx="640080" cy="640080"/>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4" name="Straight Arrow Connector 33"/>
          <p:cNvCxnSpPr/>
          <p:nvPr/>
        </p:nvCxnSpPr>
        <p:spPr>
          <a:xfrm>
            <a:off x="4151870" y="3777722"/>
            <a:ext cx="1074314" cy="0"/>
          </a:xfrm>
          <a:prstGeom prst="straightConnector1">
            <a:avLst/>
          </a:prstGeom>
          <a:ln w="1143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5314736"/>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Directed tweets</a:t>
            </a:r>
            <a:endParaRPr lang="en-US" dirty="0"/>
          </a:p>
        </p:txBody>
      </p:sp>
      <p:sp>
        <p:nvSpPr>
          <p:cNvPr id="3" name="Content Placeholder 2"/>
          <p:cNvSpPr>
            <a:spLocks noGrp="1"/>
          </p:cNvSpPr>
          <p:nvPr>
            <p:ph idx="1"/>
          </p:nvPr>
        </p:nvSpPr>
        <p:spPr/>
        <p:txBody>
          <a:bodyPr/>
          <a:lstStyle/>
          <a:p>
            <a:r>
              <a:rPr lang="en-US" dirty="0" smtClean="0"/>
              <a:t>Democratic voters –&gt; Democratic candidates:</a:t>
            </a:r>
          </a:p>
          <a:p>
            <a:pPr lvl="1"/>
            <a:r>
              <a:rPr lang="en-US" dirty="0" smtClean="0"/>
              <a:t>1896</a:t>
            </a:r>
          </a:p>
          <a:p>
            <a:r>
              <a:rPr lang="en-US" dirty="0" smtClean="0"/>
              <a:t>Democratic voters –&gt; Republican candidates:</a:t>
            </a:r>
          </a:p>
          <a:p>
            <a:pPr lvl="1"/>
            <a:r>
              <a:rPr lang="is-IS" dirty="0" smtClean="0"/>
              <a:t>404</a:t>
            </a:r>
          </a:p>
          <a:p>
            <a:r>
              <a:rPr lang="is-IS" dirty="0" smtClean="0"/>
              <a:t>Republican voters –&gt; Republican candidates:</a:t>
            </a:r>
          </a:p>
          <a:p>
            <a:pPr lvl="1"/>
            <a:r>
              <a:rPr lang="en-US" dirty="0" smtClean="0"/>
              <a:t>2509</a:t>
            </a:r>
          </a:p>
          <a:p>
            <a:r>
              <a:rPr lang="en-US" dirty="0" smtClean="0"/>
              <a:t>Republican voters –&gt; Democratic candidates:</a:t>
            </a:r>
          </a:p>
          <a:p>
            <a:pPr lvl="1"/>
            <a:r>
              <a:rPr lang="en-US" dirty="0" smtClean="0"/>
              <a:t>262</a:t>
            </a:r>
            <a:endParaRPr lang="en-US" dirty="0"/>
          </a:p>
        </p:txBody>
      </p:sp>
    </p:spTree>
    <p:extLst>
      <p:ext uri="{BB962C8B-B14F-4D97-AF65-F5344CB8AC3E}">
        <p14:creationId xmlns:p14="http://schemas.microsoft.com/office/powerpoint/2010/main" val="1608284762"/>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Polling Data – Raw</a:t>
            </a:r>
            <a:endParaRPr lang="en-US" dirty="0"/>
          </a:p>
        </p:txBody>
      </p:sp>
      <p:sp>
        <p:nvSpPr>
          <p:cNvPr id="3" name="Content Placeholder 2"/>
          <p:cNvSpPr>
            <a:spLocks noGrp="1"/>
          </p:cNvSpPr>
          <p:nvPr>
            <p:ph idx="1"/>
          </p:nvPr>
        </p:nvSpPr>
        <p:spPr/>
        <p:txBody>
          <a:bodyPr/>
          <a:lstStyle/>
          <a:p>
            <a:endParaRPr lang="en-US" dirty="0" smtClean="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4252" y="1417638"/>
            <a:ext cx="6995495" cy="5284030"/>
          </a:xfrm>
          <a:prstGeom prst="rect">
            <a:avLst/>
          </a:prstGeom>
        </p:spPr>
      </p:pic>
    </p:spTree>
    <p:extLst>
      <p:ext uri="{BB962C8B-B14F-4D97-AF65-F5344CB8AC3E}">
        <p14:creationId xmlns:p14="http://schemas.microsoft.com/office/powerpoint/2010/main" val="2692328902"/>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aggregate the </a:t>
            </a:r>
            <a:r>
              <a:rPr lang="en-US" dirty="0" smtClean="0">
                <a:solidFill>
                  <a:schemeClr val="accent6"/>
                </a:solidFill>
              </a:rPr>
              <a:t>Polls?</a:t>
            </a:r>
            <a:endParaRPr lang="en-US" dirty="0">
              <a:solidFill>
                <a:schemeClr val="accent6"/>
              </a:solidFill>
            </a:endParaRPr>
          </a:p>
        </p:txBody>
      </p:sp>
      <p:sp>
        <p:nvSpPr>
          <p:cNvPr id="3" name="Content Placeholder 2"/>
          <p:cNvSpPr>
            <a:spLocks noGrp="1"/>
          </p:cNvSpPr>
          <p:nvPr>
            <p:ph idx="1"/>
          </p:nvPr>
        </p:nvSpPr>
        <p:spPr/>
        <p:txBody>
          <a:bodyPr>
            <a:normAutofit/>
          </a:bodyPr>
          <a:lstStyle/>
          <a:p>
            <a:r>
              <a:rPr lang="en-US" dirty="0" smtClean="0"/>
              <a:t>Challenge: Polls are noisy and intermittent, with high density closer to election.</a:t>
            </a:r>
          </a:p>
          <a:p>
            <a:r>
              <a:rPr lang="en-US" dirty="0" smtClean="0"/>
              <a:t>Approach: </a:t>
            </a:r>
            <a:r>
              <a:rPr lang="en-US" dirty="0" smtClean="0">
                <a:solidFill>
                  <a:schemeClr val="accent6"/>
                </a:solidFill>
              </a:rPr>
              <a:t>Weighted daily averages</a:t>
            </a:r>
            <a:r>
              <a:rPr lang="en-US" dirty="0" smtClean="0"/>
              <a:t> as compromise between:</a:t>
            </a:r>
            <a:endParaRPr lang="en-US" dirty="0"/>
          </a:p>
          <a:p>
            <a:pPr lvl="1"/>
            <a:r>
              <a:rPr lang="en-US" dirty="0" err="1" smtClean="0"/>
              <a:t>recency</a:t>
            </a:r>
            <a:r>
              <a:rPr lang="en-US" dirty="0" smtClean="0"/>
              <a:t> </a:t>
            </a:r>
            <a:r>
              <a:rPr lang="en-US" dirty="0"/>
              <a:t>of </a:t>
            </a:r>
            <a:r>
              <a:rPr lang="en-US" dirty="0" smtClean="0"/>
              <a:t>poll</a:t>
            </a:r>
          </a:p>
          <a:p>
            <a:pPr lvl="1"/>
            <a:r>
              <a:rPr lang="en-US" dirty="0" smtClean="0"/>
              <a:t>sample size</a:t>
            </a:r>
            <a:endParaRPr lang="en-US" dirty="0"/>
          </a:p>
        </p:txBody>
      </p:sp>
    </p:spTree>
    <p:extLst>
      <p:ext uri="{BB962C8B-B14F-4D97-AF65-F5344CB8AC3E}">
        <p14:creationId xmlns:p14="http://schemas.microsoft.com/office/powerpoint/2010/main" val="38270877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79646"/>
                </a:solidFill>
              </a:rPr>
              <a:t>Internet</a:t>
            </a:r>
            <a:r>
              <a:rPr lang="en-US" dirty="0" smtClean="0"/>
              <a:t> as </a:t>
            </a:r>
            <a:r>
              <a:rPr lang="en-US" dirty="0" smtClean="0">
                <a:solidFill>
                  <a:srgbClr val="F79646"/>
                </a:solidFill>
              </a:rPr>
              <a:t>experimental</a:t>
            </a:r>
            <a:r>
              <a:rPr lang="en-US" dirty="0" smtClean="0"/>
              <a:t> platform</a:t>
            </a:r>
            <a:endParaRPr lang="en-US" dirty="0"/>
          </a:p>
        </p:txBody>
      </p:sp>
      <p:sp>
        <p:nvSpPr>
          <p:cNvPr id="3" name="Content Placeholder 2"/>
          <p:cNvSpPr>
            <a:spLocks noGrp="1"/>
          </p:cNvSpPr>
          <p:nvPr>
            <p:ph idx="1"/>
          </p:nvPr>
        </p:nvSpPr>
        <p:spPr/>
        <p:txBody>
          <a:bodyPr/>
          <a:lstStyle/>
          <a:p>
            <a:r>
              <a:rPr lang="en-US" dirty="0" smtClean="0"/>
              <a:t>Online </a:t>
            </a:r>
            <a:r>
              <a:rPr lang="en-US" dirty="0" smtClean="0">
                <a:solidFill>
                  <a:srgbClr val="F79646"/>
                </a:solidFill>
              </a:rPr>
              <a:t>field experiments</a:t>
            </a:r>
            <a:r>
              <a:rPr lang="en-US" dirty="0" smtClean="0"/>
              <a:t> with Members of Congress (various papers with </a:t>
            </a:r>
            <a:r>
              <a:rPr lang="en-US" dirty="0" err="1" smtClean="0"/>
              <a:t>Neblo</a:t>
            </a:r>
            <a:r>
              <a:rPr lang="en-US" dirty="0" smtClean="0"/>
              <a:t>, </a:t>
            </a:r>
            <a:r>
              <a:rPr lang="en-US" dirty="0" err="1" smtClean="0"/>
              <a:t>Esterling</a:t>
            </a:r>
            <a:r>
              <a:rPr lang="en-US" dirty="0" smtClean="0"/>
              <a:t> and others in APSR, POQ, PNAS </a:t>
            </a:r>
            <a:r>
              <a:rPr lang="en-US" dirty="0" err="1" smtClean="0"/>
              <a:t>etc</a:t>
            </a:r>
            <a:r>
              <a:rPr lang="en-US" dirty="0" smtClean="0"/>
              <a:t>)</a:t>
            </a:r>
          </a:p>
          <a:p>
            <a:r>
              <a:rPr lang="en-US" dirty="0" smtClean="0"/>
              <a:t>Experimenting with </a:t>
            </a:r>
            <a:r>
              <a:rPr lang="en-US" dirty="0" smtClean="0">
                <a:solidFill>
                  <a:srgbClr val="F79646"/>
                </a:solidFill>
              </a:rPr>
              <a:t>personalization</a:t>
            </a:r>
            <a:r>
              <a:rPr lang="en-US" dirty="0" smtClean="0"/>
              <a:t> with Google, Travelocity, </a:t>
            </a:r>
            <a:r>
              <a:rPr lang="en-US" dirty="0" err="1" smtClean="0"/>
              <a:t>etc</a:t>
            </a:r>
            <a:endParaRPr lang="en-US" dirty="0" smtClean="0"/>
          </a:p>
          <a:p>
            <a:r>
              <a:rPr lang="en-US" dirty="0" err="1" smtClean="0">
                <a:solidFill>
                  <a:schemeClr val="accent6"/>
                </a:solidFill>
              </a:rPr>
              <a:t>VolunteerScience.com</a:t>
            </a:r>
            <a:endParaRPr lang="en-US" dirty="0">
              <a:solidFill>
                <a:schemeClr val="accent6"/>
              </a:solidFill>
            </a:endParaRPr>
          </a:p>
        </p:txBody>
      </p:sp>
      <p:pic>
        <p:nvPicPr>
          <p:cNvPr id="5" name="Picture 4" descr="science_volunteers_logo_4color_lockup.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60738" y="4939771"/>
            <a:ext cx="4563080" cy="1321100"/>
          </a:xfrm>
          <a:prstGeom prst="rect">
            <a:avLst/>
          </a:prstGeom>
        </p:spPr>
      </p:pic>
    </p:spTree>
    <p:extLst>
      <p:ext uri="{BB962C8B-B14F-4D97-AF65-F5344CB8AC3E}">
        <p14:creationId xmlns:p14="http://schemas.microsoft.com/office/powerpoint/2010/main" val="176120364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85800" y="1553105"/>
            <a:ext cx="7772400" cy="1470025"/>
          </a:xfrm>
        </p:spPr>
        <p:txBody>
          <a:bodyPr>
            <a:normAutofit fontScale="90000"/>
          </a:bodyPr>
          <a:lstStyle/>
          <a:p>
            <a:r>
              <a:rPr lang="en-US" dirty="0" smtClean="0"/>
              <a:t>There has been a fundamental shift in the opportunities in data collection about humans.</a:t>
            </a:r>
            <a:endParaRPr lang="en-US" dirty="0"/>
          </a:p>
        </p:txBody>
      </p:sp>
      <p:sp>
        <p:nvSpPr>
          <p:cNvPr id="7" name="Subtitle 6"/>
          <p:cNvSpPr>
            <a:spLocks noGrp="1"/>
          </p:cNvSpPr>
          <p:nvPr>
            <p:ph type="subTitle" idx="1"/>
          </p:nvPr>
        </p:nvSpPr>
        <p:spPr>
          <a:xfrm>
            <a:off x="685800" y="3886200"/>
            <a:ext cx="7772400" cy="1752600"/>
          </a:xfrm>
        </p:spPr>
        <p:txBody>
          <a:bodyPr>
            <a:noAutofit/>
          </a:bodyPr>
          <a:lstStyle/>
          <a:p>
            <a:r>
              <a:rPr lang="en-US" sz="4000" i="1" dirty="0" smtClean="0">
                <a:solidFill>
                  <a:schemeClr val="accent6"/>
                </a:solidFill>
              </a:rPr>
              <a:t>But:  </a:t>
            </a:r>
            <a:r>
              <a:rPr lang="en-US" sz="4000" dirty="0" smtClean="0">
                <a:solidFill>
                  <a:schemeClr val="accent6"/>
                </a:solidFill>
              </a:rPr>
              <a:t>the social sciences have been slow in getting on the boat</a:t>
            </a:r>
            <a:endParaRPr lang="en-US" sz="4000" dirty="0">
              <a:solidFill>
                <a:schemeClr val="accent6"/>
              </a:solidFill>
            </a:endParaRPr>
          </a:p>
        </p:txBody>
      </p:sp>
    </p:spTree>
    <p:extLst>
      <p:ext uri="{BB962C8B-B14F-4D97-AF65-F5344CB8AC3E}">
        <p14:creationId xmlns:p14="http://schemas.microsoft.com/office/powerpoint/2010/main" val="333267367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checkerboard(across)">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85800" y="1553105"/>
            <a:ext cx="7772400" cy="1470025"/>
          </a:xfrm>
        </p:spPr>
        <p:txBody>
          <a:bodyPr>
            <a:normAutofit/>
          </a:bodyPr>
          <a:lstStyle/>
          <a:p>
            <a:r>
              <a:rPr lang="en-US" dirty="0" smtClean="0"/>
              <a:t>We need a new </a:t>
            </a:r>
            <a:r>
              <a:rPr lang="en-US" dirty="0" smtClean="0">
                <a:solidFill>
                  <a:srgbClr val="F79646"/>
                </a:solidFill>
              </a:rPr>
              <a:t>synthesis</a:t>
            </a:r>
            <a:endParaRPr lang="en-US" dirty="0">
              <a:solidFill>
                <a:srgbClr val="F79646"/>
              </a:solidFill>
            </a:endParaRPr>
          </a:p>
        </p:txBody>
      </p:sp>
      <p:sp>
        <p:nvSpPr>
          <p:cNvPr id="2" name="Subtitle 1"/>
          <p:cNvSpPr>
            <a:spLocks noGrp="1"/>
          </p:cNvSpPr>
          <p:nvPr>
            <p:ph type="subTitle" idx="1"/>
          </p:nvPr>
        </p:nvSpPr>
        <p:spPr/>
        <p:txBody>
          <a:bodyPr/>
          <a:lstStyle/>
          <a:p>
            <a:endParaRPr lang="en-US"/>
          </a:p>
        </p:txBody>
      </p:sp>
    </p:spTree>
    <p:extLst>
      <p:ext uri="{BB962C8B-B14F-4D97-AF65-F5344CB8AC3E}">
        <p14:creationId xmlns:p14="http://schemas.microsoft.com/office/powerpoint/2010/main" val="305327170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 Black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16570</TotalTime>
  <Words>1941</Words>
  <Application>Microsoft Macintosh PowerPoint</Application>
  <PresentationFormat>On-screen Show (4:3)</PresentationFormat>
  <Paragraphs>249</Paragraphs>
  <Slides>68</Slides>
  <Notes>3</Notes>
  <HiddenSlides>0</HiddenSlides>
  <MMClips>0</MMClips>
  <ScaleCrop>false</ScaleCrop>
  <HeadingPairs>
    <vt:vector size="4" baseType="variant">
      <vt:variant>
        <vt:lpstr>Theme</vt:lpstr>
      </vt:variant>
      <vt:variant>
        <vt:i4>1</vt:i4>
      </vt:variant>
      <vt:variant>
        <vt:lpstr>Slide Titles</vt:lpstr>
      </vt:variant>
      <vt:variant>
        <vt:i4>68</vt:i4>
      </vt:variant>
    </vt:vector>
  </HeadingPairs>
  <TitlesOfParts>
    <vt:vector size="69" baseType="lpstr">
      <vt:lpstr> Black </vt:lpstr>
      <vt:lpstr>Computer Science and Social Science</vt:lpstr>
      <vt:lpstr>Big data and the social sciences</vt:lpstr>
      <vt:lpstr>There has been a fundamental shift in the opportunities in data collection about humans.</vt:lpstr>
      <vt:lpstr>Our digital breadcrumbs…</vt:lpstr>
      <vt:lpstr>Phones</vt:lpstr>
      <vt:lpstr>Social Media</vt:lpstr>
      <vt:lpstr>Internet as experimental platform</vt:lpstr>
      <vt:lpstr>There has been a fundamental shift in the opportunities in data collection about humans.</vt:lpstr>
      <vt:lpstr>We need a new synthesis</vt:lpstr>
      <vt:lpstr>Computer Science</vt:lpstr>
      <vt:lpstr>Social Science</vt:lpstr>
      <vt:lpstr>Computational Social Science</vt:lpstr>
      <vt:lpstr>Social science issues</vt:lpstr>
      <vt:lpstr>Computer science issues</vt:lpstr>
      <vt:lpstr>PowerPoint Presentation</vt:lpstr>
      <vt:lpstr>Google flu trends</vt:lpstr>
      <vt:lpstr>Google flu trends</vt:lpstr>
      <vt:lpstr>PowerPoint Presentation</vt:lpstr>
      <vt:lpstr>PowerPoint Presentation</vt:lpstr>
      <vt:lpstr>Why did google flu miss?</vt:lpstr>
      <vt:lpstr>Big data hubris</vt:lpstr>
      <vt:lpstr>PowerPoint Presentation</vt:lpstr>
      <vt:lpstr>The hubris</vt:lpstr>
      <vt:lpstr>Overfitting (in 2008 paper)…</vt:lpstr>
      <vt:lpstr>The hubris</vt:lpstr>
      <vt:lpstr>Modified model…</vt:lpstr>
      <vt:lpstr>PowerPoint Presentation</vt:lpstr>
      <vt:lpstr>The algorithm</vt:lpstr>
      <vt:lpstr>PowerPoint Presentation</vt:lpstr>
      <vt:lpstr>PowerPoint Presentation</vt:lpstr>
      <vt:lpstr>PowerPoint Presentation</vt:lpstr>
      <vt:lpstr>PowerPoint Presentation</vt:lpstr>
      <vt:lpstr>Trends:  abdominal pain on my right side</vt:lpstr>
      <vt:lpstr>Getting Google Flu’s Search Terms</vt:lpstr>
      <vt:lpstr>Search Prevalence (Top 50 From Google Correlate) For Google Flu and CDC Time Series</vt:lpstr>
      <vt:lpstr>Catching the Google flu:   lessons learned</vt:lpstr>
      <vt:lpstr>Catching the Google flu:   lessons learned</vt:lpstr>
      <vt:lpstr>PowerPoint Presentation</vt:lpstr>
      <vt:lpstr>Work in progress…</vt:lpstr>
      <vt:lpstr>Twitter</vt:lpstr>
      <vt:lpstr>Overview</vt:lpstr>
      <vt:lpstr>Matching Twitter to Voter data</vt:lpstr>
      <vt:lpstr>Creating Predictive Features using Tweets</vt:lpstr>
      <vt:lpstr>Example: Clinton in IA</vt:lpstr>
      <vt:lpstr>Example: Trump in IA</vt:lpstr>
      <vt:lpstr>Predictors</vt:lpstr>
      <vt:lpstr>Modeling</vt:lpstr>
      <vt:lpstr>Data</vt:lpstr>
      <vt:lpstr>Model Performance w/o polls</vt:lpstr>
      <vt:lpstr>Determining a Benchmark Model</vt:lpstr>
      <vt:lpstr>Benchmark Model</vt:lpstr>
      <vt:lpstr>Clinton in IA: Benchmark Model</vt:lpstr>
      <vt:lpstr>Clinton in IA: Our Model</vt:lpstr>
      <vt:lpstr>Trump in IA: Benchmark Model</vt:lpstr>
      <vt:lpstr>Trump in IA: Our Model</vt:lpstr>
      <vt:lpstr>Sanders in IA: Benchmark Model</vt:lpstr>
      <vt:lpstr>Sanders in IA: Our Model</vt:lpstr>
      <vt:lpstr>Comparison: Our Model vs. Benchmark</vt:lpstr>
      <vt:lpstr>Model Performance</vt:lpstr>
      <vt:lpstr>Next Steps</vt:lpstr>
      <vt:lpstr>Key ingredients</vt:lpstr>
      <vt:lpstr>Mobilization ecosystem</vt:lpstr>
      <vt:lpstr>PowerPoint Presentation</vt:lpstr>
      <vt:lpstr>PowerPoint Presentation</vt:lpstr>
      <vt:lpstr>Multilevel Regression with  Poststratification</vt:lpstr>
      <vt:lpstr>Directed tweets</vt:lpstr>
      <vt:lpstr>Polling Data – Raw</vt:lpstr>
      <vt:lpstr>How to aggregate the Polls?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Stefan</dc:creator>
  <cp:lastModifiedBy>David Lazer</cp:lastModifiedBy>
  <cp:revision>85</cp:revision>
  <dcterms:created xsi:type="dcterms:W3CDTF">2015-10-08T00:54:33Z</dcterms:created>
  <dcterms:modified xsi:type="dcterms:W3CDTF">2016-07-04T23:10:53Z</dcterms:modified>
</cp:coreProperties>
</file>