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6" r:id="rId2"/>
  </p:sldMasterIdLst>
  <p:notesMasterIdLst>
    <p:notesMasterId r:id="rId32"/>
  </p:notesMasterIdLst>
  <p:sldIdLst>
    <p:sldId id="257" r:id="rId3"/>
    <p:sldId id="258" r:id="rId4"/>
    <p:sldId id="265" r:id="rId5"/>
    <p:sldId id="267" r:id="rId6"/>
    <p:sldId id="272" r:id="rId7"/>
    <p:sldId id="273" r:id="rId8"/>
    <p:sldId id="276" r:id="rId9"/>
    <p:sldId id="274" r:id="rId10"/>
    <p:sldId id="275" r:id="rId11"/>
    <p:sldId id="282" r:id="rId12"/>
    <p:sldId id="284" r:id="rId13"/>
    <p:sldId id="278" r:id="rId14"/>
    <p:sldId id="279" r:id="rId15"/>
    <p:sldId id="296" r:id="rId16"/>
    <p:sldId id="295" r:id="rId17"/>
    <p:sldId id="280" r:id="rId18"/>
    <p:sldId id="281" r:id="rId19"/>
    <p:sldId id="285" r:id="rId20"/>
    <p:sldId id="297" r:id="rId21"/>
    <p:sldId id="298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42570D-66FA-42BE-B3DF-31DF74A689AE}">
          <p14:sldIdLst>
            <p14:sldId id="257"/>
            <p14:sldId id="258"/>
            <p14:sldId id="265"/>
            <p14:sldId id="267"/>
            <p14:sldId id="272"/>
            <p14:sldId id="273"/>
            <p14:sldId id="276"/>
            <p14:sldId id="274"/>
            <p14:sldId id="275"/>
            <p14:sldId id="282"/>
            <p14:sldId id="284"/>
            <p14:sldId id="278"/>
            <p14:sldId id="279"/>
            <p14:sldId id="296"/>
            <p14:sldId id="295"/>
            <p14:sldId id="280"/>
            <p14:sldId id="281"/>
            <p14:sldId id="285"/>
            <p14:sldId id="297"/>
            <p14:sldId id="298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8" d="100"/>
          <a:sy n="148" d="100"/>
        </p:scale>
        <p:origin x="1312" y="88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D8734-2EB8-47B2-B8B6-AEF98B1909FA}" type="datetimeFigureOut">
              <a:rPr lang="en-GB" smtClean="0"/>
              <a:t>04/07/2016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5F915-F3AB-44E4-BA1E-939518CD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4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4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0025" y="1974850"/>
            <a:ext cx="8191500" cy="419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0025" y="1044575"/>
            <a:ext cx="8191500" cy="8302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68296"/>
            <a:ext cx="8640763" cy="5615054"/>
          </a:xfrm>
          <a:prstGeom prst="rect">
            <a:avLst/>
          </a:prstGeom>
          <a:solidFill>
            <a:srgbClr val="3F8CDA">
              <a:alpha val="3600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6" y="49070"/>
            <a:ext cx="951891" cy="759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61" y="49070"/>
            <a:ext cx="1617906" cy="7756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3725" y="1725613"/>
            <a:ext cx="7453313" cy="411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83664"/>
            <a:ext cx="8640763" cy="5599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6" y="49070"/>
            <a:ext cx="951891" cy="759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61" y="49070"/>
            <a:ext cx="1617906" cy="7756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3725" y="1725613"/>
            <a:ext cx="7453313" cy="411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93725" y="344488"/>
            <a:ext cx="7453313" cy="125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259" y="1208279"/>
            <a:ext cx="73126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Alternatives to GNP: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accounting unpaid work and enjoyment.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Jonathan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Gershuny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and Jooyeoun Suh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Centre for Time Use Research, University of Oxford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ESRC Research Methods Festival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5 July 2016</a:t>
            </a: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11225"/>
            <a:ext cx="8191500" cy="8302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Value of Household Production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53" y="2076450"/>
            <a:ext cx="85699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Nonmarket household services (value of labour input)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							+</a:t>
            </a:r>
          </a:p>
          <a:p>
            <a:r>
              <a:rPr lang="en-GB" sz="2800" dirty="0" smtClean="0"/>
              <a:t>Intermediate consumption (value of  intermediate inputs)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							+</a:t>
            </a:r>
          </a:p>
          <a:p>
            <a:r>
              <a:rPr lang="en-GB" sz="2800" dirty="0" smtClean="0"/>
              <a:t>				Services of consumer durables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							+</a:t>
            </a:r>
          </a:p>
          <a:p>
            <a:r>
              <a:rPr lang="en-GB" sz="2800" dirty="0" smtClean="0"/>
              <a:t>	Services of owner-occupied housing (imputed rent)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							+</a:t>
            </a:r>
          </a:p>
          <a:p>
            <a:r>
              <a:rPr lang="en-GB" sz="2800" dirty="0" smtClean="0"/>
              <a:t>		Nonmarket household production of goods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566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9364" y="226002"/>
            <a:ext cx="4585855" cy="66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/>
              <a:t>Valuation Methods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709" y="1953491"/>
            <a:ext cx="6908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Old debate now ended</a:t>
            </a:r>
          </a:p>
          <a:p>
            <a:pPr marL="8893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opportunity cost (loser!)</a:t>
            </a:r>
          </a:p>
          <a:p>
            <a:pPr marL="8893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replacement cost (winner!)</a:t>
            </a:r>
          </a:p>
          <a:p>
            <a:endParaRPr lang="en-GB" sz="2800" dirty="0"/>
          </a:p>
          <a:p>
            <a:r>
              <a:rPr lang="en-GB" sz="2800" dirty="0" smtClean="0"/>
              <a:t>Issues still to be decided…</a:t>
            </a:r>
          </a:p>
          <a:p>
            <a:pPr marL="8893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Generalist wage (</a:t>
            </a:r>
            <a:r>
              <a:rPr lang="en-US" sz="2800" dirty="0" smtClean="0"/>
              <a:t>“housekeeper’s wage”</a:t>
            </a:r>
            <a:r>
              <a:rPr lang="en-GB" sz="2800" dirty="0" smtClean="0"/>
              <a:t>)</a:t>
            </a:r>
          </a:p>
          <a:p>
            <a:pPr marL="8893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Specialist wage Adjustment for quality</a:t>
            </a:r>
          </a:p>
        </p:txBody>
      </p:sp>
    </p:spTree>
    <p:extLst>
      <p:ext uri="{BB962C8B-B14F-4D97-AF65-F5344CB8AC3E}">
        <p14:creationId xmlns:p14="http://schemas.microsoft.com/office/powerpoint/2010/main" val="34869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313" y="5972345"/>
            <a:ext cx="76142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Annual Survey of Hours and Earnings, 2014, Office of National Statistics 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31352"/>
              </p:ext>
            </p:extLst>
          </p:nvPr>
        </p:nvGraphicFramePr>
        <p:xfrm>
          <a:off x="212845" y="1112813"/>
          <a:ext cx="8212347" cy="4850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Unpaid Household Activities</a:t>
                      </a:r>
                      <a:endParaRPr lang="en-GB" sz="1800" b="1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u="none" strike="noStrike" dirty="0">
                          <a:effectLst/>
                        </a:rPr>
                        <a:t>ASHE 2014 Wages</a:t>
                      </a:r>
                      <a:endParaRPr lang="en-GB" sz="1800" b="1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Child care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Physical 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Nursery nurses and assistants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Developmental 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Primary and nursery education teaching professionals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Other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Childminders and related occupations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Travel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Taxi and cab drivers and chauffeurs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Adult care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Care workers and home carers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5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Cooking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Food preparation and hospitality trades </a:t>
                      </a:r>
                      <a:r>
                        <a:rPr lang="en-GB" sz="1800" u="none" strike="noStrike" dirty="0" smtClean="0">
                          <a:effectLst/>
                        </a:rPr>
                        <a:t>(bakers</a:t>
                      </a:r>
                      <a:r>
                        <a:rPr lang="en-GB" sz="1800" u="none" strike="noStrike" dirty="0">
                          <a:effectLst/>
                        </a:rPr>
                        <a:t>, chefs, cooks and so on)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Laundry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Launderers, dry cleaners and pressers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Home repairs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Skilled construction and building trades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Shopping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Caring personal service occupations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Gardening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Gardeners and landscape gardeners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105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Petcare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 Animal care services </a:t>
                      </a:r>
                      <a:r>
                        <a:rPr lang="en-GB" sz="1800" u="none" strike="noStrike" dirty="0" smtClean="0">
                          <a:effectLst/>
                        </a:rPr>
                        <a:t>occupations, not elsewhere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classified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105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Travel related housework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Taxi and cab drivers and chauffeurs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350419"/>
              </p:ext>
            </p:extLst>
          </p:nvPr>
        </p:nvGraphicFramePr>
        <p:xfrm>
          <a:off x="14349" y="1035171"/>
          <a:ext cx="8566030" cy="531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8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5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Unpaid Household Activities</a:t>
                      </a:r>
                      <a:endParaRPr lang="en-GB" sz="1800" b="1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Minutes</a:t>
                      </a:r>
                      <a:endParaRPr lang="en-GB" sz="180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u="none" strike="noStrike" dirty="0">
                          <a:effectLst/>
                        </a:rPr>
                        <a:t>ASHE 2014 Wages</a:t>
                      </a:r>
                      <a:endParaRPr lang="en-GB" sz="1800" b="1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</a:rPr>
                        <a:t>Wages</a:t>
                      </a:r>
                    </a:p>
                    <a:p>
                      <a:pPr algn="l" fontAlgn="b"/>
                      <a:r>
                        <a:rPr lang="en-GB" sz="1600" b="1" i="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£/hour</a:t>
                      </a:r>
                      <a:endParaRPr lang="en-GB" sz="160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Child care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Physical 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13.23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Nursery nurses and assistants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7.55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Developmental 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7.80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Primary and nursery education teaching professionals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20.00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Other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1.17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Childminders and related occupations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8.26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Travel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6.50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Taxi and cab drivers and chauffeurs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8.44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Adult care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1.50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Care workers and home carers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7.96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Cooking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52.39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Food preparation and hospitality trades (</a:t>
                      </a:r>
                      <a:r>
                        <a:rPr lang="en-GB" sz="1800" u="none" strike="noStrike" dirty="0" err="1">
                          <a:effectLst/>
                        </a:rPr>
                        <a:t>buthers</a:t>
                      </a:r>
                      <a:r>
                        <a:rPr lang="en-GB" sz="1800" u="none" strike="noStrike" dirty="0">
                          <a:effectLst/>
                        </a:rPr>
                        <a:t>, bakers, chefs, cooks and so on)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8.33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Laundary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11.23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Launderers, dry cleaners and pressers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6.66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Home repairs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14.22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Skilled construction and building trades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10.83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Shopping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28.66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Caring personal service occupations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8.68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Gardening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9.52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Gardeners and landscape gardeners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9.46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Petcare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10.90</a:t>
                      </a:r>
                      <a:endParaRPr lang="en-GB" sz="180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 Animal care services occupations n.e.c.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8.27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Travel related housework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16.61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Taxi and cab drivers and chauffeurs</a:t>
                      </a:r>
                      <a:endParaRPr lang="en-GB" sz="1800" b="0" i="0" u="none" strike="noStrike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8.44</a:t>
                      </a:r>
                      <a:endParaRPr lang="en-GB" sz="180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5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999" y="0"/>
            <a:ext cx="74765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/>
              <a:t>UK 2015 Value of Unpaid Labour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0308" y="1055663"/>
            <a:ext cx="45238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GDP ≈ £1,900 Billion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999" y="0"/>
            <a:ext cx="74765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/>
              <a:t>UK 2015 Value of Unpaid 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597" y="1657741"/>
            <a:ext cx="48806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Child care (Physical, Developmental, Other, Travel)</a:t>
            </a:r>
          </a:p>
          <a:p>
            <a:r>
              <a:rPr lang="en-GB" sz="1800" dirty="0" smtClean="0"/>
              <a:t>Adult care</a:t>
            </a:r>
          </a:p>
          <a:p>
            <a:r>
              <a:rPr lang="en-GB" sz="1800" dirty="0" smtClean="0"/>
              <a:t>Cooking</a:t>
            </a:r>
          </a:p>
          <a:p>
            <a:r>
              <a:rPr lang="en-GB" sz="1800" dirty="0" smtClean="0"/>
              <a:t>Laundry</a:t>
            </a:r>
          </a:p>
          <a:p>
            <a:r>
              <a:rPr lang="en-GB" sz="1800" dirty="0" smtClean="0"/>
              <a:t>Home repairs</a:t>
            </a:r>
          </a:p>
          <a:p>
            <a:r>
              <a:rPr lang="en-GB" sz="1800" dirty="0" smtClean="0"/>
              <a:t>Shopping</a:t>
            </a:r>
          </a:p>
          <a:p>
            <a:r>
              <a:rPr lang="en-GB" sz="1800" dirty="0" smtClean="0"/>
              <a:t>Gardening</a:t>
            </a:r>
          </a:p>
          <a:p>
            <a:r>
              <a:rPr lang="en-GB" sz="1800" dirty="0" smtClean="0"/>
              <a:t>Pet care</a:t>
            </a:r>
          </a:p>
          <a:p>
            <a:r>
              <a:rPr lang="en-GB" sz="1800" dirty="0" smtClean="0"/>
              <a:t>Travel related to Housework </a:t>
            </a:r>
          </a:p>
          <a:p>
            <a:endParaRPr lang="en-GB" sz="1800" dirty="0"/>
          </a:p>
          <a:p>
            <a:endParaRPr lang="en-GB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50308" y="1055663"/>
            <a:ext cx="45238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GDP ≈ £1,900 Billion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999" y="0"/>
            <a:ext cx="74765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/>
              <a:t>UK 2015 Value of Unpaid 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597" y="1657741"/>
            <a:ext cx="48806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Child care (Physical, Developmental, Other, Travel)</a:t>
            </a:r>
          </a:p>
          <a:p>
            <a:r>
              <a:rPr lang="en-GB" sz="1800" dirty="0" smtClean="0"/>
              <a:t>Adult care</a:t>
            </a:r>
          </a:p>
          <a:p>
            <a:r>
              <a:rPr lang="en-GB" sz="1800" dirty="0" smtClean="0"/>
              <a:t>Cooking</a:t>
            </a:r>
          </a:p>
          <a:p>
            <a:r>
              <a:rPr lang="en-GB" sz="1800" dirty="0" smtClean="0"/>
              <a:t>Laundry</a:t>
            </a:r>
          </a:p>
          <a:p>
            <a:r>
              <a:rPr lang="en-GB" sz="1800" dirty="0" smtClean="0"/>
              <a:t>Home repairs</a:t>
            </a:r>
          </a:p>
          <a:p>
            <a:r>
              <a:rPr lang="en-GB" sz="1800" dirty="0" smtClean="0"/>
              <a:t>Shopping</a:t>
            </a:r>
          </a:p>
          <a:p>
            <a:r>
              <a:rPr lang="en-GB" sz="1800" dirty="0" smtClean="0"/>
              <a:t>Gardening</a:t>
            </a:r>
          </a:p>
          <a:p>
            <a:r>
              <a:rPr lang="en-GB" sz="1800" dirty="0" smtClean="0"/>
              <a:t>Pet care</a:t>
            </a:r>
          </a:p>
          <a:p>
            <a:r>
              <a:rPr lang="en-GB" sz="1800" dirty="0" smtClean="0"/>
              <a:t>Travel related to Housework </a:t>
            </a:r>
          </a:p>
          <a:p>
            <a:endParaRPr lang="en-GB" sz="1800" dirty="0"/>
          </a:p>
          <a:p>
            <a:endParaRPr lang="en-GB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22061" y="3124761"/>
            <a:ext cx="5441554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/>
              <a:t>U</a:t>
            </a:r>
            <a:r>
              <a:rPr lang="en-GB" sz="3500" dirty="0" smtClean="0"/>
              <a:t>npaid work time </a:t>
            </a:r>
            <a:r>
              <a:rPr lang="en-GB" sz="3500" b="1" i="1" dirty="0" smtClean="0"/>
              <a:t>multiplied</a:t>
            </a:r>
          </a:p>
          <a:p>
            <a:r>
              <a:rPr lang="en-GB" sz="3500" b="1" i="1" dirty="0"/>
              <a:t>b</a:t>
            </a:r>
            <a:r>
              <a:rPr lang="en-GB" sz="3500" b="1" i="1" dirty="0" smtClean="0"/>
              <a:t>y </a:t>
            </a:r>
            <a:r>
              <a:rPr lang="en-GB" sz="3500" dirty="0" smtClean="0"/>
              <a:t>imputed </a:t>
            </a:r>
            <a:r>
              <a:rPr lang="en-GB" sz="3500" dirty="0" smtClean="0"/>
              <a:t>wages (=XGDP)</a:t>
            </a:r>
          </a:p>
          <a:p>
            <a:endParaRPr lang="en-GB" sz="3500" dirty="0"/>
          </a:p>
          <a:p>
            <a:r>
              <a:rPr lang="en-GB" sz="3600" dirty="0"/>
              <a:t> </a:t>
            </a:r>
            <a:r>
              <a:rPr lang="en-GB" sz="3600" dirty="0" smtClean="0"/>
              <a:t>   </a:t>
            </a:r>
            <a:r>
              <a:rPr lang="en-GB" sz="3600" dirty="0" smtClean="0"/>
              <a:t>≈ </a:t>
            </a:r>
            <a:r>
              <a:rPr lang="en-GB" sz="3600" dirty="0" smtClean="0"/>
              <a:t>£615 Billion</a:t>
            </a:r>
          </a:p>
          <a:p>
            <a:r>
              <a:rPr lang="en-GB" sz="3600" smtClean="0"/>
              <a:t>   </a:t>
            </a:r>
            <a:r>
              <a:rPr lang="en-GB" sz="3600" smtClean="0"/>
              <a:t>……..or </a:t>
            </a:r>
            <a:r>
              <a:rPr lang="en-GB" sz="3600" dirty="0" smtClean="0"/>
              <a:t>33% of GDP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0308" y="1055663"/>
            <a:ext cx="45238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GDP ≈ £1,900 Billion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276" y="2967487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     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804" y="1095238"/>
            <a:ext cx="8364353" cy="478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b="1" dirty="0"/>
              <a:t> </a:t>
            </a:r>
            <a:r>
              <a:rPr lang="en-GB" sz="3200" b="1" dirty="0" smtClean="0"/>
              <a:t>   …..the rest of the day!</a:t>
            </a:r>
          </a:p>
          <a:p>
            <a:pPr>
              <a:lnSpc>
                <a:spcPct val="90000"/>
              </a:lnSpc>
            </a:pPr>
            <a:endParaRPr lang="en-GB" sz="32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b="1" dirty="0" smtClean="0"/>
              <a:t>Process </a:t>
            </a:r>
            <a:r>
              <a:rPr lang="en-GB" sz="3200" b="1" dirty="0"/>
              <a:t>benefits</a:t>
            </a:r>
            <a:r>
              <a:rPr lang="en-GB" sz="3200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Juster</a:t>
            </a:r>
            <a:r>
              <a:rPr lang="en-GB" sz="2000" dirty="0"/>
              <a:t> and Stafford 1984) </a:t>
            </a:r>
          </a:p>
          <a:p>
            <a:pPr marL="7750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Estimates from </a:t>
            </a:r>
            <a:r>
              <a:rPr lang="en-GB" sz="2800" b="1" i="1" dirty="0" smtClean="0"/>
              <a:t>all daily activity</a:t>
            </a:r>
            <a:r>
              <a:rPr lang="en-GB" sz="2800" dirty="0" smtClean="0"/>
              <a:t>…</a:t>
            </a:r>
          </a:p>
          <a:p>
            <a:pPr marL="7750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…”how much do you enjoy…..?”</a:t>
            </a:r>
          </a:p>
          <a:p>
            <a:pPr marL="7750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∑</a:t>
            </a:r>
            <a:r>
              <a:rPr lang="en-GB" sz="2800" dirty="0"/>
              <a:t>(time in </a:t>
            </a:r>
            <a:r>
              <a:rPr lang="en-GB" sz="2800" dirty="0" smtClean="0"/>
              <a:t>activity*</a:t>
            </a:r>
            <a:r>
              <a:rPr lang="en-GB" sz="2800" dirty="0" err="1" smtClean="0"/>
              <a:t>q’nnaire</a:t>
            </a:r>
            <a:r>
              <a:rPr lang="en-GB" sz="2800" dirty="0"/>
              <a:t> </a:t>
            </a:r>
            <a:r>
              <a:rPr lang="en-GB" sz="2800" dirty="0" smtClean="0"/>
              <a:t>enjoyment </a:t>
            </a:r>
            <a:r>
              <a:rPr lang="en-GB" sz="2800" dirty="0"/>
              <a:t>measure)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200" b="1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b="1" dirty="0" smtClean="0"/>
              <a:t>National </a:t>
            </a:r>
            <a:r>
              <a:rPr lang="en-GB" sz="3200" b="1" dirty="0"/>
              <a:t>Time Accounts</a:t>
            </a:r>
            <a:r>
              <a:rPr lang="en-GB" sz="3200" dirty="0"/>
              <a:t> </a:t>
            </a:r>
            <a:r>
              <a:rPr lang="en-GB" sz="2000" dirty="0"/>
              <a:t>(Krueger and </a:t>
            </a:r>
            <a:r>
              <a:rPr lang="en-GB" sz="2000" dirty="0" err="1"/>
              <a:t>Kahneman</a:t>
            </a:r>
            <a:r>
              <a:rPr lang="en-GB" sz="2000" dirty="0"/>
              <a:t> 2009</a:t>
            </a:r>
            <a:r>
              <a:rPr lang="en-GB" sz="2000" dirty="0" smtClean="0"/>
              <a:t>)</a:t>
            </a:r>
            <a:endParaRPr lang="en-GB" sz="3600" dirty="0" smtClean="0"/>
          </a:p>
          <a:p>
            <a:pPr marL="7750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Affect fields in new HETUS diaries </a:t>
            </a:r>
          </a:p>
          <a:p>
            <a:pPr marL="7750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∑</a:t>
            </a:r>
            <a:r>
              <a:rPr lang="en-GB" sz="2800" dirty="0"/>
              <a:t>(time in </a:t>
            </a:r>
            <a:r>
              <a:rPr lang="en-GB" sz="2800" dirty="0" smtClean="0"/>
              <a:t>activity*diary-based </a:t>
            </a:r>
            <a:r>
              <a:rPr lang="en-GB" sz="2800" dirty="0"/>
              <a:t>enjoyment measure</a:t>
            </a:r>
            <a:r>
              <a:rPr lang="en-GB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89767" y="59197"/>
            <a:ext cx="471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BUT, still </a:t>
            </a:r>
            <a:r>
              <a:rPr lang="en-GB" sz="4000" b="1" dirty="0" smtClean="0"/>
              <a:t>missing….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549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263" y="1224080"/>
            <a:ext cx="8191500" cy="52592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 smtClean="0"/>
              <a:t>2010-2015 </a:t>
            </a:r>
            <a:r>
              <a:rPr lang="en-GB" sz="3200" dirty="0"/>
              <a:t>HETUS</a:t>
            </a:r>
            <a:r>
              <a:rPr lang="en-GB" sz="2400" dirty="0"/>
              <a:t> </a:t>
            </a:r>
            <a:r>
              <a:rPr lang="en-GB" sz="3200" dirty="0" smtClean="0"/>
              <a:t>national representative studies in </a:t>
            </a:r>
            <a:r>
              <a:rPr lang="en-GB" sz="3200" dirty="0"/>
              <a:t>France, Italy and UK.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26181" y="214312"/>
            <a:ext cx="8191500" cy="83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T</a:t>
            </a:r>
            <a:r>
              <a:rPr lang="en-GB" sz="3200" b="1" dirty="0" smtClean="0"/>
              <a:t>ime diary enjoyment studies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221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6" y="1305727"/>
            <a:ext cx="9098521" cy="433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8540" y="64610"/>
            <a:ext cx="747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UK 2015 Time Diary Instrument</a:t>
            </a:r>
            <a:endParaRPr lang="en-US" sz="3000" dirty="0">
              <a:latin typeface="+mj-lt"/>
            </a:endParaRPr>
          </a:p>
          <a:p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2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211" y="216002"/>
            <a:ext cx="461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What’s in GNP?</a:t>
            </a:r>
            <a:endParaRPr lang="en-US" sz="4800" b="1" dirty="0">
              <a:latin typeface="+mj-lt"/>
            </a:endParaRPr>
          </a:p>
          <a:p>
            <a:endParaRPr lang="en-US" sz="3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425" y="1626271"/>
            <a:ext cx="757424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All products exchanged for money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Some things that are </a:t>
            </a:r>
            <a:r>
              <a:rPr lang="en-US" sz="2800" i="1" dirty="0" smtClean="0">
                <a:latin typeface="+mj-lt"/>
              </a:rPr>
              <a:t>not</a:t>
            </a:r>
            <a:r>
              <a:rPr lang="en-US" sz="2800" dirty="0" smtClean="0">
                <a:latin typeface="+mj-lt"/>
              </a:rPr>
              <a:t> paid for (imputed rents)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800" dirty="0">
                <a:latin typeface="+mj-lt"/>
              </a:rPr>
              <a:t>Illicit activities - Drugs, prostitution, alcohol and tobacco smuggling, and tax evasion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263" y="1224080"/>
            <a:ext cx="8191500" cy="52592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 smtClean="0"/>
              <a:t>2010-2015 </a:t>
            </a:r>
            <a:r>
              <a:rPr lang="en-GB" sz="3200" dirty="0"/>
              <a:t>HETUS</a:t>
            </a:r>
            <a:r>
              <a:rPr lang="en-GB" sz="2400" dirty="0"/>
              <a:t> </a:t>
            </a:r>
            <a:r>
              <a:rPr lang="en-GB" sz="3200" dirty="0"/>
              <a:t>in France, Italy and UK.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Robinson </a:t>
            </a:r>
            <a:r>
              <a:rPr lang="en-GB" sz="3200" dirty="0"/>
              <a:t>1985 </a:t>
            </a:r>
            <a:r>
              <a:rPr lang="en-GB" sz="3200" b="1" dirty="0"/>
              <a:t>US </a:t>
            </a:r>
            <a:r>
              <a:rPr lang="en-GB" sz="3200" dirty="0"/>
              <a:t>open-coded self-completion diary, start/end intervals, with enjoyment scale 0-10</a:t>
            </a:r>
          </a:p>
          <a:p>
            <a:pPr>
              <a:lnSpc>
                <a:spcPct val="90000"/>
              </a:lnSpc>
              <a:buNone/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3200" dirty="0" err="1"/>
              <a:t>Erlich</a:t>
            </a:r>
            <a:r>
              <a:rPr lang="en-GB" sz="3200" dirty="0"/>
              <a:t> </a:t>
            </a:r>
            <a:r>
              <a:rPr lang="en-GB" sz="3200" b="1" dirty="0"/>
              <a:t>UK </a:t>
            </a:r>
            <a:r>
              <a:rPr lang="en-GB" sz="3200" dirty="0"/>
              <a:t>1986 pre-coded self-completion diary, fixed 30-minute slots, converted to start/end with terminal affect score, </a:t>
            </a:r>
            <a:r>
              <a:rPr lang="en-GB" sz="3200" dirty="0" smtClean="0"/>
              <a:t>negative enjoyment </a:t>
            </a:r>
            <a:r>
              <a:rPr lang="en-GB" sz="3200" dirty="0"/>
              <a:t>scale 5-1, recoded </a:t>
            </a:r>
            <a:r>
              <a:rPr lang="en-GB" sz="3200" dirty="0" smtClean="0"/>
              <a:t>as 2</a:t>
            </a:r>
            <a:r>
              <a:rPr lang="en-GB" sz="3200" dirty="0"/>
              <a:t>*(5.5 - enjoyment score</a:t>
            </a:r>
            <a:r>
              <a:rPr lang="en-GB" sz="3200" dirty="0" smtClean="0"/>
              <a:t>)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26181" y="214312"/>
            <a:ext cx="8191500" cy="83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T</a:t>
            </a:r>
            <a:r>
              <a:rPr lang="en-GB" sz="3200" b="1" dirty="0" smtClean="0"/>
              <a:t>ime diary enjoyment studies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07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663" y="214312"/>
            <a:ext cx="8191500" cy="830263"/>
          </a:xfrm>
        </p:spPr>
        <p:txBody>
          <a:bodyPr/>
          <a:lstStyle/>
          <a:p>
            <a:r>
              <a:rPr lang="en-GB" sz="2800" b="1" dirty="0"/>
              <a:t>US and UK </a:t>
            </a:r>
            <a:r>
              <a:rPr lang="en-GB" sz="2800" b="1" dirty="0" smtClean="0"/>
              <a:t>men’s </a:t>
            </a:r>
            <a:r>
              <a:rPr lang="en-GB" sz="2800" b="1" dirty="0"/>
              <a:t>and women’s enjoyment</a:t>
            </a:r>
            <a:endParaRPr lang="en-GB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89924"/>
            <a:ext cx="8640763" cy="56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4315" y="1205345"/>
            <a:ext cx="7537739" cy="52780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Start with a “case=event” file…</a:t>
            </a:r>
          </a:p>
          <a:p>
            <a:pPr>
              <a:lnSpc>
                <a:spcPct val="90000"/>
              </a:lnSpc>
            </a:pPr>
            <a:r>
              <a:rPr lang="en-GB" sz="3200" dirty="0"/>
              <a:t>…attach to each event of a particular activity type, aggregate estimates of </a:t>
            </a:r>
            <a:r>
              <a:rPr lang="en-GB" sz="3200" b="1" i="1" dirty="0"/>
              <a:t>total time</a:t>
            </a:r>
            <a:r>
              <a:rPr lang="en-GB" sz="3200" dirty="0"/>
              <a:t> </a:t>
            </a:r>
            <a:r>
              <a:rPr lang="en-GB" sz="3200" b="1" i="1" dirty="0"/>
              <a:t>devoted by diarist to that activity</a:t>
            </a:r>
            <a:r>
              <a:rPr lang="en-GB" sz="3200" dirty="0"/>
              <a:t> during the diary day…</a:t>
            </a:r>
          </a:p>
          <a:p>
            <a:pPr>
              <a:lnSpc>
                <a:spcPct val="90000"/>
              </a:lnSpc>
            </a:pPr>
            <a:r>
              <a:rPr lang="en-GB" sz="3200" dirty="0"/>
              <a:t>…weight each event by its duration and…</a:t>
            </a:r>
          </a:p>
          <a:p>
            <a:pPr>
              <a:lnSpc>
                <a:spcPct val="90000"/>
              </a:lnSpc>
            </a:pPr>
            <a:r>
              <a:rPr lang="en-GB" sz="3200" dirty="0"/>
              <a:t>…regress total time, total time squared, and controls onto measured enjoyment of the event.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4315" y="81684"/>
            <a:ext cx="6560993" cy="673389"/>
          </a:xfrm>
        </p:spPr>
        <p:txBody>
          <a:bodyPr/>
          <a:lstStyle/>
          <a:p>
            <a:r>
              <a:rPr lang="en-GB" sz="3200" b="1" dirty="0"/>
              <a:t>Utility estimation: analysis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5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0024" y="1164359"/>
            <a:ext cx="8812358" cy="52364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GB" sz="3800" b="1" dirty="0"/>
              <a:t>Utility from one type of activity</a:t>
            </a:r>
            <a:r>
              <a:rPr lang="en-GB" sz="1600" b="1" dirty="0"/>
              <a:t> 			</a:t>
            </a:r>
          </a:p>
          <a:p>
            <a:pPr lvl="4">
              <a:lnSpc>
                <a:spcPct val="80000"/>
              </a:lnSpc>
              <a:buNone/>
            </a:pPr>
            <a:r>
              <a:rPr lang="en-GB" sz="3200" b="1" dirty="0" err="1"/>
              <a:t>Eq</a:t>
            </a:r>
            <a:r>
              <a:rPr lang="en-GB" sz="3200" b="1" dirty="0"/>
              <a:t> 1)</a:t>
            </a:r>
            <a:r>
              <a:rPr lang="en-GB" sz="5100" dirty="0"/>
              <a:t>    </a:t>
            </a:r>
            <a:r>
              <a:rPr lang="en-GB" sz="5100" b="1" dirty="0" err="1"/>
              <a:t>e</a:t>
            </a:r>
            <a:r>
              <a:rPr lang="en-GB" sz="5800" b="1" baseline="-25000" dirty="0" err="1"/>
              <a:t>ij</a:t>
            </a:r>
            <a:r>
              <a:rPr lang="en-GB" sz="5100" b="1" dirty="0"/>
              <a:t> = </a:t>
            </a:r>
            <a:r>
              <a:rPr lang="en-GB" sz="5100" b="1" dirty="0" err="1"/>
              <a:t>a</a:t>
            </a:r>
            <a:r>
              <a:rPr lang="en-GB" sz="5800" b="1" baseline="-25000" dirty="0" err="1"/>
              <a:t>jk</a:t>
            </a:r>
            <a:r>
              <a:rPr lang="en-GB" sz="5100" b="1" dirty="0" err="1"/>
              <a:t>X</a:t>
            </a:r>
            <a:r>
              <a:rPr lang="en-GB" sz="5100" b="1" dirty="0"/>
              <a:t> + </a:t>
            </a:r>
            <a:r>
              <a:rPr lang="en-GB" sz="5100" b="1" dirty="0" err="1"/>
              <a:t>b</a:t>
            </a:r>
            <a:r>
              <a:rPr lang="en-GB" sz="5800" b="1" baseline="-25000" dirty="0" err="1"/>
              <a:t>j</a:t>
            </a:r>
            <a:r>
              <a:rPr lang="en-GB" sz="5100" b="1" dirty="0" err="1"/>
              <a:t>t</a:t>
            </a:r>
            <a:r>
              <a:rPr lang="en-GB" sz="5800" b="1" baseline="-25000" dirty="0" err="1"/>
              <a:t>j</a:t>
            </a:r>
            <a:r>
              <a:rPr lang="en-GB" sz="5100" b="1" dirty="0"/>
              <a:t> +c</a:t>
            </a:r>
            <a:r>
              <a:rPr lang="en-GB" sz="5800" b="1" baseline="-25000" dirty="0"/>
              <a:t>j</a:t>
            </a:r>
            <a:r>
              <a:rPr lang="en-GB" sz="5100" b="1" dirty="0"/>
              <a:t>t</a:t>
            </a:r>
            <a:r>
              <a:rPr lang="en-GB" sz="5800" b="1" baseline="30000" dirty="0"/>
              <a:t>2</a:t>
            </a:r>
            <a:r>
              <a:rPr lang="en-GB" sz="5800" b="1" baseline="-25000" dirty="0"/>
              <a:t>j</a:t>
            </a:r>
          </a:p>
          <a:p>
            <a:pPr lvl="2">
              <a:lnSpc>
                <a:spcPct val="80000"/>
              </a:lnSpc>
              <a:buNone/>
            </a:pPr>
            <a:endParaRPr lang="en-GB" sz="3200" b="1" dirty="0"/>
          </a:p>
          <a:p>
            <a:pPr>
              <a:lnSpc>
                <a:spcPct val="80000"/>
              </a:lnSpc>
              <a:buNone/>
            </a:pPr>
            <a:r>
              <a:rPr lang="en-GB" sz="3800" b="1" dirty="0"/>
              <a:t>Marginal utility for an activity</a:t>
            </a:r>
          </a:p>
          <a:p>
            <a:pPr>
              <a:lnSpc>
                <a:spcPct val="80000"/>
              </a:lnSpc>
              <a:buNone/>
            </a:pPr>
            <a:endParaRPr lang="en-GB" sz="1400" b="1" dirty="0"/>
          </a:p>
          <a:p>
            <a:pPr>
              <a:lnSpc>
                <a:spcPct val="80000"/>
              </a:lnSpc>
              <a:buNone/>
            </a:pPr>
            <a:r>
              <a:rPr lang="en-GB" sz="2600" b="1" dirty="0"/>
              <a:t>			</a:t>
            </a:r>
            <a:r>
              <a:rPr lang="en-GB" sz="3200" b="1" dirty="0" err="1"/>
              <a:t>Eq</a:t>
            </a:r>
            <a:r>
              <a:rPr lang="en-GB" sz="3200" b="1" dirty="0"/>
              <a:t> 2)</a:t>
            </a:r>
            <a:r>
              <a:rPr lang="en-GB" sz="5100" b="1" dirty="0"/>
              <a:t>    </a:t>
            </a:r>
            <a:r>
              <a:rPr lang="en-GB" sz="5100" b="1" dirty="0" err="1"/>
              <a:t>δe</a:t>
            </a:r>
            <a:r>
              <a:rPr lang="en-GB" sz="5800" b="1" baseline="-25000" dirty="0" err="1"/>
              <a:t>ij</a:t>
            </a:r>
            <a:r>
              <a:rPr lang="en-GB" sz="5100" b="1" dirty="0"/>
              <a:t>/</a:t>
            </a:r>
            <a:r>
              <a:rPr lang="en-GB" sz="5100" b="1" dirty="0" err="1"/>
              <a:t>δt</a:t>
            </a:r>
            <a:r>
              <a:rPr lang="en-GB" sz="5800" b="1" baseline="-25000" dirty="0" err="1"/>
              <a:t>j</a:t>
            </a:r>
            <a:r>
              <a:rPr lang="en-GB" sz="5100" b="1" dirty="0"/>
              <a:t> =b</a:t>
            </a:r>
            <a:r>
              <a:rPr lang="en-GB" sz="5800" b="1" baseline="-25000" dirty="0"/>
              <a:t>j</a:t>
            </a:r>
            <a:r>
              <a:rPr lang="en-GB" sz="5100" b="1" dirty="0"/>
              <a:t>+2c</a:t>
            </a:r>
            <a:r>
              <a:rPr lang="en-GB" sz="5800" b="1" baseline="-25000" dirty="0"/>
              <a:t>j</a:t>
            </a:r>
            <a:r>
              <a:rPr lang="en-GB" sz="5100" b="1" dirty="0"/>
              <a:t>t</a:t>
            </a:r>
            <a:r>
              <a:rPr lang="en-GB" sz="5800" b="1" baseline="-25000" dirty="0"/>
              <a:t>j</a:t>
            </a:r>
          </a:p>
          <a:p>
            <a:pPr>
              <a:lnSpc>
                <a:spcPct val="80000"/>
              </a:lnSpc>
              <a:buNone/>
            </a:pPr>
            <a:r>
              <a:rPr lang="en-GB" sz="800" dirty="0"/>
              <a:t>	</a:t>
            </a:r>
          </a:p>
          <a:p>
            <a:pPr>
              <a:lnSpc>
                <a:spcPct val="80000"/>
              </a:lnSpc>
              <a:buNone/>
            </a:pPr>
            <a:endParaRPr lang="en-GB" sz="800" dirty="0"/>
          </a:p>
          <a:p>
            <a:pPr>
              <a:lnSpc>
                <a:spcPct val="80000"/>
              </a:lnSpc>
              <a:buNone/>
            </a:pPr>
            <a:endParaRPr lang="en-GB" sz="800" dirty="0"/>
          </a:p>
          <a:p>
            <a:pPr>
              <a:lnSpc>
                <a:spcPct val="80000"/>
              </a:lnSpc>
              <a:buNone/>
            </a:pPr>
            <a:r>
              <a:rPr lang="en-GB" sz="3800" b="1" dirty="0"/>
              <a:t>Total utility for the observation period</a:t>
            </a:r>
          </a:p>
          <a:p>
            <a:pPr>
              <a:lnSpc>
                <a:spcPct val="80000"/>
              </a:lnSpc>
              <a:buNone/>
            </a:pPr>
            <a:endParaRPr lang="en-GB" sz="1900" b="1" dirty="0"/>
          </a:p>
          <a:p>
            <a:pPr>
              <a:lnSpc>
                <a:spcPct val="80000"/>
              </a:lnSpc>
              <a:buNone/>
            </a:pPr>
            <a:r>
              <a:rPr lang="en-US" sz="2900" b="1" dirty="0"/>
              <a:t>			</a:t>
            </a:r>
            <a:r>
              <a:rPr lang="en-US" sz="3200" b="1" dirty="0" err="1"/>
              <a:t>Eq</a:t>
            </a:r>
            <a:r>
              <a:rPr lang="en-US" sz="3200" b="1" dirty="0"/>
              <a:t> 3)</a:t>
            </a:r>
            <a:r>
              <a:rPr lang="en-US" sz="5100" b="1" dirty="0"/>
              <a:t>     u = (∑</a:t>
            </a:r>
            <a:r>
              <a:rPr lang="en-US" sz="5100" b="1" baseline="-25000" dirty="0"/>
              <a:t>1</a:t>
            </a:r>
            <a:r>
              <a:rPr lang="en-US" sz="5100" b="1" baseline="30000" dirty="0"/>
              <a:t>i</a:t>
            </a:r>
            <a:r>
              <a:rPr lang="en-US" sz="5100" b="1" dirty="0"/>
              <a:t>∑</a:t>
            </a:r>
            <a:r>
              <a:rPr lang="en-GB" sz="5100" b="1" baseline="-25000" dirty="0"/>
              <a:t>1</a:t>
            </a:r>
            <a:r>
              <a:rPr lang="en-GB" sz="5100" b="1" baseline="30000" dirty="0"/>
              <a:t>j </a:t>
            </a:r>
            <a:r>
              <a:rPr lang="en-US" sz="5100" b="1" dirty="0"/>
              <a:t>d</a:t>
            </a:r>
            <a:r>
              <a:rPr lang="en-GB" sz="5800" b="1" baseline="-25000" dirty="0" err="1"/>
              <a:t>ij</a:t>
            </a:r>
            <a:r>
              <a:rPr lang="en-US" sz="5100" b="1" dirty="0"/>
              <a:t>.e</a:t>
            </a:r>
            <a:r>
              <a:rPr lang="en-GB" sz="5800" b="1" baseline="-25000" dirty="0" err="1"/>
              <a:t>ij</a:t>
            </a:r>
            <a:r>
              <a:rPr lang="en-US" sz="5100" dirty="0"/>
              <a:t> </a:t>
            </a:r>
            <a:r>
              <a:rPr lang="en-US" sz="5100" b="1" dirty="0"/>
              <a:t>)/T</a:t>
            </a:r>
            <a:endParaRPr lang="en-GB" sz="5100" dirty="0"/>
          </a:p>
          <a:p>
            <a:pPr lvl="2">
              <a:lnSpc>
                <a:spcPct val="80000"/>
              </a:lnSpc>
              <a:buNone/>
            </a:pPr>
            <a:endParaRPr lang="en-GB" sz="1600" b="1" dirty="0"/>
          </a:p>
          <a:p>
            <a:pPr>
              <a:lnSpc>
                <a:spcPct val="80000"/>
              </a:lnSpc>
              <a:buNone/>
            </a:pPr>
            <a:r>
              <a:rPr lang="en-GB" sz="2900" b="1" dirty="0"/>
              <a:t>Where: </a:t>
            </a:r>
          </a:p>
          <a:p>
            <a:pPr lvl="1">
              <a:lnSpc>
                <a:spcPct val="80000"/>
              </a:lnSpc>
            </a:pPr>
            <a:r>
              <a:rPr lang="en-GB" b="1" dirty="0" err="1"/>
              <a:t>e</a:t>
            </a:r>
            <a:r>
              <a:rPr lang="en-GB" sz="3400" b="1" baseline="-25000" dirty="0" err="1"/>
              <a:t>ij</a:t>
            </a:r>
            <a:r>
              <a:rPr lang="en-GB" dirty="0"/>
              <a:t>  is the enjoyment rating of each diary event </a:t>
            </a:r>
          </a:p>
          <a:p>
            <a:pPr lvl="1">
              <a:lnSpc>
                <a:spcPct val="80000"/>
              </a:lnSpc>
            </a:pPr>
            <a:r>
              <a:rPr lang="en-GB" b="1" dirty="0" err="1"/>
              <a:t>d</a:t>
            </a:r>
            <a:r>
              <a:rPr lang="en-GB" sz="3400" b="1" baseline="-25000" dirty="0" err="1"/>
              <a:t>ij</a:t>
            </a:r>
            <a:r>
              <a:rPr lang="en-GB" sz="3400" b="1" baseline="-25000" dirty="0"/>
              <a:t>   </a:t>
            </a:r>
            <a:r>
              <a:rPr lang="en-GB" dirty="0"/>
              <a:t>is the duration of each event </a:t>
            </a:r>
          </a:p>
          <a:p>
            <a:pPr lvl="1">
              <a:lnSpc>
                <a:spcPct val="80000"/>
              </a:lnSpc>
            </a:pP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dirty="0"/>
              <a:t> events in a continuous diary sequence </a:t>
            </a:r>
          </a:p>
          <a:p>
            <a:pPr lvl="1">
              <a:lnSpc>
                <a:spcPct val="80000"/>
              </a:lnSpc>
            </a:pPr>
            <a:r>
              <a:rPr lang="en-GB" b="1" dirty="0"/>
              <a:t>j</a:t>
            </a:r>
            <a:r>
              <a:rPr lang="en-GB" dirty="0"/>
              <a:t>  exclusive categories of activity (</a:t>
            </a:r>
            <a:r>
              <a:rPr lang="en-GB" dirty="0" err="1"/>
              <a:t>eg</a:t>
            </a:r>
            <a:r>
              <a:rPr lang="en-GB" dirty="0"/>
              <a:t> “sleep”, “watching television”, “paid work”) </a:t>
            </a:r>
          </a:p>
          <a:p>
            <a:pPr lvl="1">
              <a:lnSpc>
                <a:spcPct val="80000"/>
              </a:lnSpc>
            </a:pPr>
            <a:r>
              <a:rPr lang="en-GB" b="1" dirty="0"/>
              <a:t>X</a:t>
            </a:r>
            <a:r>
              <a:rPr lang="en-GB" dirty="0"/>
              <a:t>  a vector of </a:t>
            </a:r>
            <a:r>
              <a:rPr lang="en-GB" b="1" dirty="0"/>
              <a:t>k</a:t>
            </a:r>
            <a:r>
              <a:rPr lang="en-GB" dirty="0"/>
              <a:t> control variables </a:t>
            </a:r>
          </a:p>
          <a:p>
            <a:pPr lvl="1">
              <a:lnSpc>
                <a:spcPct val="80000"/>
              </a:lnSpc>
            </a:pPr>
            <a:r>
              <a:rPr lang="en-GB" b="1" dirty="0" err="1"/>
              <a:t>t</a:t>
            </a:r>
            <a:r>
              <a:rPr lang="en-GB" sz="3400" b="1" baseline="-25000" dirty="0" err="1"/>
              <a:t>j</a:t>
            </a:r>
            <a:r>
              <a:rPr lang="en-GB" dirty="0"/>
              <a:t>  </a:t>
            </a:r>
            <a:r>
              <a:rPr lang="en-GB" b="1" i="1" dirty="0"/>
              <a:t>total</a:t>
            </a:r>
            <a:r>
              <a:rPr lang="en-GB" dirty="0"/>
              <a:t> all time devoted by diarist to activity </a:t>
            </a:r>
            <a:r>
              <a:rPr lang="en-GB" b="1" dirty="0"/>
              <a:t>j</a:t>
            </a:r>
            <a:r>
              <a:rPr lang="en-GB" dirty="0"/>
              <a:t> </a:t>
            </a:r>
            <a:r>
              <a:rPr lang="en-GB" i="1" dirty="0"/>
              <a:t>over the entire period</a:t>
            </a:r>
            <a:r>
              <a:rPr lang="en-GB" dirty="0"/>
              <a:t>.  </a:t>
            </a:r>
            <a:endParaRPr lang="en-GB" dirty="0" smtClean="0"/>
          </a:p>
          <a:p>
            <a:pPr marL="54013" indent="0">
              <a:lnSpc>
                <a:spcPct val="80000"/>
              </a:lnSpc>
              <a:buNone/>
            </a:pPr>
            <a:r>
              <a:rPr lang="en-GB" sz="3300" dirty="0" smtClean="0"/>
              <a:t>Estimates </a:t>
            </a:r>
            <a:r>
              <a:rPr lang="en-GB" sz="3300" dirty="0"/>
              <a:t>from </a:t>
            </a:r>
            <a:r>
              <a:rPr lang="en-GB" sz="3300" b="1" dirty="0"/>
              <a:t>j</a:t>
            </a:r>
            <a:r>
              <a:rPr lang="en-GB" sz="3300" dirty="0"/>
              <a:t> separate equations (one for each activity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29145" y="44159"/>
            <a:ext cx="5971309" cy="65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/>
              <a:t>Marginal and total utility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8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6225" y="19578"/>
            <a:ext cx="7619471" cy="21309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100" b="1" dirty="0"/>
              <a:t>OLS regressions. </a:t>
            </a:r>
            <a:endParaRPr lang="en-GB" sz="5100" b="1" dirty="0" smtClean="0"/>
          </a:p>
          <a:p>
            <a:pPr marL="0" indent="0" algn="ctr">
              <a:buNone/>
            </a:pPr>
            <a:r>
              <a:rPr lang="en-GB" sz="5100" b="1" dirty="0" smtClean="0"/>
              <a:t>Dependent </a:t>
            </a:r>
            <a:r>
              <a:rPr lang="en-GB" sz="5100" b="1" dirty="0"/>
              <a:t>: enjoyment ratings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400" b="1" dirty="0"/>
              <a:t/>
            </a:r>
            <a:br>
              <a:rPr lang="en-GB" sz="1400" b="1" dirty="0"/>
            </a:br>
            <a:r>
              <a:rPr lang="en-GB" sz="3200" b="1" dirty="0"/>
              <a:t>11 point ( 0-10) scale for US, 5 point (1-9) scale for UK, p&lt;.05 in bold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b="1" dirty="0"/>
              <a:t>Other controls not shown: age, age </a:t>
            </a:r>
            <a:r>
              <a:rPr lang="en-GB" sz="3200" b="1" dirty="0" err="1"/>
              <a:t>sq</a:t>
            </a:r>
            <a:r>
              <a:rPr lang="en-GB" sz="3200" b="1" dirty="0"/>
              <a:t>, employed fulltime, has cores. partner, </a:t>
            </a:r>
            <a:br>
              <a:rPr lang="en-GB" sz="3200" b="1" dirty="0"/>
            </a:br>
            <a:r>
              <a:rPr lang="en-GB" sz="3200" b="1" dirty="0"/>
              <a:t>youngest child aged &lt;5, youngest child aged 5-15,</a:t>
            </a:r>
            <a:br>
              <a:rPr lang="en-GB" sz="3200" b="1" dirty="0"/>
            </a:br>
            <a:r>
              <a:rPr lang="en-GB" sz="3200" b="1" dirty="0"/>
              <a:t> complete </a:t>
            </a:r>
            <a:r>
              <a:rPr lang="en-GB" sz="3200" b="1" dirty="0" err="1"/>
              <a:t>sec'ry</a:t>
            </a:r>
            <a:r>
              <a:rPr lang="en-GB" sz="3200" b="1" dirty="0"/>
              <a:t> </a:t>
            </a:r>
            <a:r>
              <a:rPr lang="en-GB" sz="3200" b="1" dirty="0" err="1"/>
              <a:t>ed</a:t>
            </a:r>
            <a:r>
              <a:rPr lang="en-GB" sz="3200" b="1" dirty="0"/>
              <a:t>, some tertiary </a:t>
            </a:r>
            <a:r>
              <a:rPr lang="en-GB" sz="3200" b="1" dirty="0" err="1"/>
              <a:t>educ</a:t>
            </a:r>
            <a:r>
              <a:rPr lang="en-GB" sz="3200" b="1" dirty="0"/>
              <a:t>, log hourly wage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69987"/>
              </p:ext>
            </p:extLst>
          </p:nvPr>
        </p:nvGraphicFramePr>
        <p:xfrm>
          <a:off x="-142346" y="1961515"/>
          <a:ext cx="8876242" cy="4521835"/>
        </p:xfrm>
        <a:graphic>
          <a:graphicData uri="http://schemas.openxmlformats.org/drawingml/2006/table">
            <a:tbl>
              <a:tblPr/>
              <a:tblGrid>
                <a:gridCol w="2039727">
                  <a:extLst>
                    <a:ext uri="{9D8B030D-6E8A-4147-A177-3AD203B41FA5}">
                      <a16:colId xmlns:a16="http://schemas.microsoft.com/office/drawing/2014/main" val="3568159951"/>
                    </a:ext>
                  </a:extLst>
                </a:gridCol>
                <a:gridCol w="759440">
                  <a:extLst>
                    <a:ext uri="{9D8B030D-6E8A-4147-A177-3AD203B41FA5}">
                      <a16:colId xmlns:a16="http://schemas.microsoft.com/office/drawing/2014/main" val="3130809688"/>
                    </a:ext>
                  </a:extLst>
                </a:gridCol>
                <a:gridCol w="759439">
                  <a:extLst>
                    <a:ext uri="{9D8B030D-6E8A-4147-A177-3AD203B41FA5}">
                      <a16:colId xmlns:a16="http://schemas.microsoft.com/office/drawing/2014/main" val="3606347523"/>
                    </a:ext>
                  </a:extLst>
                </a:gridCol>
                <a:gridCol w="759440">
                  <a:extLst>
                    <a:ext uri="{9D8B030D-6E8A-4147-A177-3AD203B41FA5}">
                      <a16:colId xmlns:a16="http://schemas.microsoft.com/office/drawing/2014/main" val="865354656"/>
                    </a:ext>
                  </a:extLst>
                </a:gridCol>
                <a:gridCol w="760999">
                  <a:extLst>
                    <a:ext uri="{9D8B030D-6E8A-4147-A177-3AD203B41FA5}">
                      <a16:colId xmlns:a16="http://schemas.microsoft.com/office/drawing/2014/main" val="2912255696"/>
                    </a:ext>
                  </a:extLst>
                </a:gridCol>
                <a:gridCol w="757880">
                  <a:extLst>
                    <a:ext uri="{9D8B030D-6E8A-4147-A177-3AD203B41FA5}">
                      <a16:colId xmlns:a16="http://schemas.microsoft.com/office/drawing/2014/main" val="3529423928"/>
                    </a:ext>
                  </a:extLst>
                </a:gridCol>
                <a:gridCol w="760999">
                  <a:extLst>
                    <a:ext uri="{9D8B030D-6E8A-4147-A177-3AD203B41FA5}">
                      <a16:colId xmlns:a16="http://schemas.microsoft.com/office/drawing/2014/main" val="316430059"/>
                    </a:ext>
                  </a:extLst>
                </a:gridCol>
                <a:gridCol w="759439">
                  <a:extLst>
                    <a:ext uri="{9D8B030D-6E8A-4147-A177-3AD203B41FA5}">
                      <a16:colId xmlns:a16="http://schemas.microsoft.com/office/drawing/2014/main" val="3108614590"/>
                    </a:ext>
                  </a:extLst>
                </a:gridCol>
                <a:gridCol w="757880">
                  <a:extLst>
                    <a:ext uri="{9D8B030D-6E8A-4147-A177-3AD203B41FA5}">
                      <a16:colId xmlns:a16="http://schemas.microsoft.com/office/drawing/2014/main" val="3139224724"/>
                    </a:ext>
                  </a:extLst>
                </a:gridCol>
                <a:gridCol w="760999">
                  <a:extLst>
                    <a:ext uri="{9D8B030D-6E8A-4147-A177-3AD203B41FA5}">
                      <a16:colId xmlns:a16="http://schemas.microsoft.com/office/drawing/2014/main" val="1438811461"/>
                    </a:ext>
                  </a:extLst>
                </a:gridCol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 (1985)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 out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home leis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pers. care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paid work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 work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child care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travel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42008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 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0977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Mins in activity/100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16966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Mins acty sq/10000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3547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 (1986)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931967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 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795908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Mins in activity/100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97706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Mins acty sq/10000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500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2292" y="96308"/>
            <a:ext cx="4973108" cy="8302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Enjoyment of personal time</a:t>
            </a:r>
            <a:endParaRPr lang="en-GB" b="1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34106"/>
              </p:ext>
            </p:extLst>
          </p:nvPr>
        </p:nvGraphicFramePr>
        <p:xfrm>
          <a:off x="0" y="1339850"/>
          <a:ext cx="4392612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4029210" imgH="3676740" progId="Excel.Sheet.8">
                  <p:embed/>
                </p:oleObj>
              </mc:Choice>
              <mc:Fallback>
                <p:oleObj name="Chart" r:id="rId3" imgW="4029210" imgH="3676740" progId="Excel.Sheet.8">
                  <p:embed/>
                  <p:pic>
                    <p:nvPicPr>
                      <p:cNvPr id="20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39850"/>
                        <a:ext cx="4392612" cy="409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09" y="1339850"/>
            <a:ext cx="4314824" cy="40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5207" y="-336"/>
            <a:ext cx="8191500" cy="8302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Enjoyment of time in home leisure</a:t>
            </a:r>
            <a:endParaRPr lang="en-GB" b="1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95887"/>
              </p:ext>
            </p:extLst>
          </p:nvPr>
        </p:nvGraphicFramePr>
        <p:xfrm>
          <a:off x="53953" y="1729317"/>
          <a:ext cx="4406392" cy="410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4029210" imgH="3676740" progId="Excel.Sheet.8">
                  <p:embed/>
                </p:oleObj>
              </mc:Choice>
              <mc:Fallback>
                <p:oleObj name="Chart" r:id="rId3" imgW="4029210" imgH="3676740" progId="Excel.Sheet.8">
                  <p:embed/>
                  <p:pic>
                    <p:nvPicPr>
                      <p:cNvPr id="20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3" y="1729317"/>
                        <a:ext cx="4406392" cy="410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1" y="1729317"/>
            <a:ext cx="4330702" cy="410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70703" y="36206"/>
            <a:ext cx="6190877" cy="674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Enjoyment of time in out-home leisure</a:t>
            </a:r>
            <a:endParaRPr lang="en-GB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824567"/>
            <a:ext cx="4445530" cy="42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42" y="1824567"/>
            <a:ext cx="4445531" cy="42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5292" y="-84667"/>
            <a:ext cx="5277908" cy="9567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dirty="0" smtClean="0"/>
              <a:t>Correspondence of </a:t>
            </a:r>
          </a:p>
          <a:p>
            <a:pPr marL="0" indent="0" algn="ctr">
              <a:buNone/>
            </a:pPr>
            <a:r>
              <a:rPr lang="en-GB" sz="2800" b="1" dirty="0" smtClean="0"/>
              <a:t>UK/US </a:t>
            </a:r>
            <a:r>
              <a:rPr lang="en-GB" sz="2800" b="1" dirty="0"/>
              <a:t>“marginal utility=0” points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91255"/>
              </p:ext>
            </p:extLst>
          </p:nvPr>
        </p:nvGraphicFramePr>
        <p:xfrm>
          <a:off x="-1" y="1947333"/>
          <a:ext cx="8640764" cy="3564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998">
                  <a:extLst>
                    <a:ext uri="{9D8B030D-6E8A-4147-A177-3AD203B41FA5}">
                      <a16:colId xmlns:a16="http://schemas.microsoft.com/office/drawing/2014/main" val="4170028872"/>
                    </a:ext>
                  </a:extLst>
                </a:gridCol>
                <a:gridCol w="831642">
                  <a:extLst>
                    <a:ext uri="{9D8B030D-6E8A-4147-A177-3AD203B41FA5}">
                      <a16:colId xmlns:a16="http://schemas.microsoft.com/office/drawing/2014/main" val="2946483821"/>
                    </a:ext>
                  </a:extLst>
                </a:gridCol>
                <a:gridCol w="914805">
                  <a:extLst>
                    <a:ext uri="{9D8B030D-6E8A-4147-A177-3AD203B41FA5}">
                      <a16:colId xmlns:a16="http://schemas.microsoft.com/office/drawing/2014/main" val="2015350069"/>
                    </a:ext>
                  </a:extLst>
                </a:gridCol>
                <a:gridCol w="997972">
                  <a:extLst>
                    <a:ext uri="{9D8B030D-6E8A-4147-A177-3AD203B41FA5}">
                      <a16:colId xmlns:a16="http://schemas.microsoft.com/office/drawing/2014/main" val="1894223516"/>
                    </a:ext>
                  </a:extLst>
                </a:gridCol>
                <a:gridCol w="665314">
                  <a:extLst>
                    <a:ext uri="{9D8B030D-6E8A-4147-A177-3AD203B41FA5}">
                      <a16:colId xmlns:a16="http://schemas.microsoft.com/office/drawing/2014/main" val="1430288387"/>
                    </a:ext>
                  </a:extLst>
                </a:gridCol>
                <a:gridCol w="831642">
                  <a:extLst>
                    <a:ext uri="{9D8B030D-6E8A-4147-A177-3AD203B41FA5}">
                      <a16:colId xmlns:a16="http://schemas.microsoft.com/office/drawing/2014/main" val="2282158187"/>
                    </a:ext>
                  </a:extLst>
                </a:gridCol>
                <a:gridCol w="1081135">
                  <a:extLst>
                    <a:ext uri="{9D8B030D-6E8A-4147-A177-3AD203B41FA5}">
                      <a16:colId xmlns:a16="http://schemas.microsoft.com/office/drawing/2014/main" val="2816473448"/>
                    </a:ext>
                  </a:extLst>
                </a:gridCol>
                <a:gridCol w="1081135">
                  <a:extLst>
                    <a:ext uri="{9D8B030D-6E8A-4147-A177-3AD203B41FA5}">
                      <a16:colId xmlns:a16="http://schemas.microsoft.com/office/drawing/2014/main" val="56086975"/>
                    </a:ext>
                  </a:extLst>
                </a:gridCol>
                <a:gridCol w="748479">
                  <a:extLst>
                    <a:ext uri="{9D8B030D-6E8A-4147-A177-3AD203B41FA5}">
                      <a16:colId xmlns:a16="http://schemas.microsoft.com/office/drawing/2014/main" val="3590773936"/>
                    </a:ext>
                  </a:extLst>
                </a:gridCol>
                <a:gridCol w="831642">
                  <a:extLst>
                    <a:ext uri="{9D8B030D-6E8A-4147-A177-3AD203B41FA5}">
                      <a16:colId xmlns:a16="http://schemas.microsoft.com/office/drawing/2014/main" val="2195410484"/>
                    </a:ext>
                  </a:extLst>
                </a:gridCol>
              </a:tblGrid>
              <a:tr h="1960830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Marginal utility equals zero (</a:t>
                      </a:r>
                      <a:r>
                        <a:rPr lang="en-GB" sz="2800" dirty="0" err="1">
                          <a:effectLst/>
                        </a:rPr>
                        <a:t>mins</a:t>
                      </a:r>
                      <a:r>
                        <a:rPr lang="en-GB" sz="2800" dirty="0">
                          <a:effectLst/>
                        </a:rPr>
                        <a:t>/day)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results where at least one temporal coefficient (t, t</a:t>
                      </a:r>
                      <a:r>
                        <a:rPr lang="en-GB" sz="2000" baseline="30000" dirty="0">
                          <a:effectLst/>
                        </a:rPr>
                        <a:t>2</a:t>
                      </a:r>
                      <a:r>
                        <a:rPr lang="en-GB" sz="2000" dirty="0">
                          <a:effectLst/>
                        </a:rPr>
                        <a:t>) is significant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bold where both temporal coefficients for the country are significant;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red where the net marginal effect is positive.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93960"/>
                  </a:ext>
                </a:extLst>
              </a:tr>
              <a:tr h="884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leisure out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non-tv home leisure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sleep, personal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paid work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domestic unpaid work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shopping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child care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travel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30952"/>
                  </a:ext>
                </a:extLst>
              </a:tr>
              <a:tr h="359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855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448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702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192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55600"/>
                  </a:ext>
                </a:extLst>
              </a:tr>
              <a:tr h="359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561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445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617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430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207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370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235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923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2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0025" y="1455305"/>
            <a:ext cx="8191500" cy="4195763"/>
          </a:xfrm>
        </p:spPr>
        <p:txBody>
          <a:bodyPr>
            <a:normAutofit/>
          </a:bodyPr>
          <a:lstStyle/>
          <a:p>
            <a:r>
              <a:rPr lang="en-GB" dirty="0" smtClean="0"/>
              <a:t>Properly grounded accounts of the </a:t>
            </a:r>
            <a:r>
              <a:rPr lang="en-GB" dirty="0" err="1" smtClean="0"/>
              <a:t>enjoyability</a:t>
            </a:r>
            <a:r>
              <a:rPr lang="en-GB" dirty="0" smtClean="0"/>
              <a:t> of daily life – “National Utility</a:t>
            </a:r>
            <a:r>
              <a:rPr lang="en-GB" smtClean="0"/>
              <a:t>” accounts.</a:t>
            </a:r>
            <a:endParaRPr lang="en-GB" dirty="0" smtClean="0"/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i="1" dirty="0" smtClean="0"/>
              <a:t>Essentially</a:t>
            </a:r>
            <a:r>
              <a:rPr lang="en-GB" dirty="0" smtClean="0"/>
              <a:t> orthogonal to GNP and XGNP.</a:t>
            </a:r>
          </a:p>
          <a:p>
            <a:endParaRPr lang="en-GB" sz="1000" dirty="0" smtClean="0"/>
          </a:p>
          <a:p>
            <a:r>
              <a:rPr lang="en-GB" dirty="0" smtClean="0"/>
              <a:t>Could be used (following </a:t>
            </a:r>
            <a:r>
              <a:rPr lang="en-GB" dirty="0" err="1" smtClean="0"/>
              <a:t>Stiglitz</a:t>
            </a:r>
            <a:r>
              <a:rPr lang="en-GB" dirty="0" smtClean="0"/>
              <a:t>) to temper arguments for GNP-type growth:</a:t>
            </a:r>
          </a:p>
          <a:p>
            <a:pPr lvl="1"/>
            <a:r>
              <a:rPr lang="en-GB" sz="2800" dirty="0" smtClean="0"/>
              <a:t>exchange frenetic US/UK </a:t>
            </a:r>
            <a:r>
              <a:rPr lang="en-GB" sz="2800" dirty="0" err="1" smtClean="0"/>
              <a:t>productionist</a:t>
            </a:r>
            <a:r>
              <a:rPr lang="en-GB" sz="2800" dirty="0" smtClean="0"/>
              <a:t> overwork…</a:t>
            </a:r>
          </a:p>
          <a:p>
            <a:pPr lvl="1"/>
            <a:r>
              <a:rPr lang="en-GB" sz="2800" dirty="0" smtClean="0"/>
              <a:t>…for more balanced French-type work/leisure mix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3187" y="214312"/>
            <a:ext cx="5229787" cy="830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smtClean="0"/>
              <a:t>Prospects from this work: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678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025" y="215191"/>
            <a:ext cx="747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What’s </a:t>
            </a:r>
            <a:r>
              <a:rPr lang="en-US" sz="4400" b="1" i="1" dirty="0">
                <a:latin typeface="+mj-lt"/>
              </a:rPr>
              <a:t>N</a:t>
            </a:r>
            <a:r>
              <a:rPr lang="en-US" sz="4400" b="1" i="1" dirty="0" smtClean="0">
                <a:latin typeface="+mj-lt"/>
              </a:rPr>
              <a:t>ot</a:t>
            </a:r>
            <a:r>
              <a:rPr lang="en-US" sz="4400" b="1" dirty="0" smtClean="0">
                <a:latin typeface="+mj-lt"/>
              </a:rPr>
              <a:t>  in GNP?</a:t>
            </a:r>
            <a:endParaRPr lang="en-US" sz="4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631" y="1426749"/>
            <a:ext cx="611331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800" b="1" dirty="0" smtClean="0">
                <a:latin typeface="+mj-lt"/>
              </a:rPr>
              <a:t>1.  </a:t>
            </a:r>
            <a:r>
              <a:rPr lang="en-US" sz="2800" b="1" dirty="0">
                <a:latin typeface="+mj-lt"/>
              </a:rPr>
              <a:t>O</a:t>
            </a:r>
            <a:r>
              <a:rPr lang="en-US" sz="2800" b="1" dirty="0" smtClean="0">
                <a:latin typeface="+mj-lt"/>
              </a:rPr>
              <a:t>utput from </a:t>
            </a:r>
            <a:r>
              <a:rPr lang="en-US" sz="2800" b="1" i="1" dirty="0" smtClean="0">
                <a:latin typeface="+mj-lt"/>
              </a:rPr>
              <a:t>Unpaid Work</a:t>
            </a:r>
            <a:endParaRPr lang="en-US" sz="2800" b="1" i="1" dirty="0">
              <a:solidFill>
                <a:schemeClr val="bg1"/>
              </a:solidFill>
              <a:latin typeface="+mj-lt"/>
            </a:endParaRP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800" dirty="0" smtClean="0">
                <a:latin typeface="+mj-lt"/>
              </a:rPr>
              <a:t>3</a:t>
            </a:r>
            <a:r>
              <a:rPr lang="en-GB" sz="2800" baseline="30000" dirty="0" smtClean="0">
                <a:latin typeface="+mj-lt"/>
              </a:rPr>
              <a:t>rd</a:t>
            </a:r>
            <a:r>
              <a:rPr lang="en-GB" sz="2800" dirty="0" smtClean="0">
                <a:latin typeface="+mj-lt"/>
              </a:rPr>
              <a:t> person criterion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800" dirty="0" smtClean="0">
                <a:latin typeface="+mj-lt"/>
              </a:rPr>
              <a:t>Cooking, cleaning, caring, shopping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631" y="3673044"/>
            <a:ext cx="652982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2800" b="1" dirty="0" smtClean="0">
                <a:latin typeface="+mj-lt"/>
              </a:rPr>
              <a:t>2.  </a:t>
            </a:r>
            <a:r>
              <a:rPr lang="en-GB" sz="2800" b="1" i="1" dirty="0" smtClean="0">
                <a:latin typeface="+mj-lt"/>
              </a:rPr>
              <a:t>Enjoyment</a:t>
            </a:r>
            <a:r>
              <a:rPr lang="en-GB" sz="2800" b="1" dirty="0" smtClean="0">
                <a:latin typeface="+mj-lt"/>
              </a:rPr>
              <a:t> of work </a:t>
            </a:r>
            <a:r>
              <a:rPr lang="en-GB" sz="2800" b="1" i="1" dirty="0" smtClean="0">
                <a:latin typeface="+mj-lt"/>
              </a:rPr>
              <a:t>and</a:t>
            </a:r>
            <a:r>
              <a:rPr lang="en-GB" sz="2800" b="1" dirty="0" smtClean="0">
                <a:latin typeface="+mj-lt"/>
              </a:rPr>
              <a:t> consumption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800" dirty="0" smtClean="0">
                <a:latin typeface="+mj-lt"/>
              </a:rPr>
              <a:t>GNP assumes work is </a:t>
            </a:r>
            <a:r>
              <a:rPr lang="en-GB" sz="2800" i="1" dirty="0" smtClean="0">
                <a:latin typeface="+mj-lt"/>
              </a:rPr>
              <a:t>instrumental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800" dirty="0" smtClean="0">
                <a:latin typeface="+mj-lt"/>
              </a:rPr>
              <a:t>Alternative: Accounts of </a:t>
            </a:r>
            <a:r>
              <a:rPr lang="en-GB" sz="2800" i="1" dirty="0" smtClean="0">
                <a:latin typeface="+mj-lt"/>
              </a:rPr>
              <a:t>Intrinsic</a:t>
            </a:r>
            <a:r>
              <a:rPr lang="en-GB" sz="2800" dirty="0" smtClean="0">
                <a:latin typeface="+mj-lt"/>
              </a:rPr>
              <a:t> satisfaction from both work </a:t>
            </a:r>
            <a:r>
              <a:rPr lang="en-GB" sz="2800" i="1" dirty="0" smtClean="0">
                <a:latin typeface="+mj-lt"/>
              </a:rPr>
              <a:t>and</a:t>
            </a:r>
            <a:r>
              <a:rPr lang="en-GB" sz="2800" dirty="0" smtClean="0">
                <a:latin typeface="+mj-lt"/>
              </a:rPr>
              <a:t> leisure</a:t>
            </a:r>
          </a:p>
        </p:txBody>
      </p:sp>
    </p:spTree>
    <p:extLst>
      <p:ext uri="{BB962C8B-B14F-4D97-AF65-F5344CB8AC3E}">
        <p14:creationId xmlns:p14="http://schemas.microsoft.com/office/powerpoint/2010/main" val="30499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49" y="11563"/>
            <a:ext cx="74765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British national time-use data</a:t>
            </a:r>
          </a:p>
          <a:p>
            <a:endParaRPr lang="en-US" sz="3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49" y="783450"/>
            <a:ext cx="7226361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800" b="1" dirty="0" smtClean="0"/>
              <a:t>UK Heritage Studies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/>
              <a:t>1961 &amp; 1974 BBC Audience Research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/>
              <a:t>1985 ESRC (SCELI)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/>
              <a:t>2001ESRC/ONS HETUS compliant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800" b="1" dirty="0" smtClean="0"/>
              <a:t>UK </a:t>
            </a:r>
            <a:r>
              <a:rPr lang="en-US" sz="2800" b="1" dirty="0"/>
              <a:t>2015 </a:t>
            </a:r>
            <a:endParaRPr lang="en-US" sz="2800" b="1" dirty="0" smtClean="0"/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err="1" smtClean="0"/>
              <a:t>Harmonised</a:t>
            </a:r>
            <a:r>
              <a:rPr lang="en-US" sz="2400" dirty="0" smtClean="0"/>
              <a:t> European Time Use Study (HETUS) </a:t>
            </a:r>
            <a:endParaRPr lang="en-US" sz="2400" dirty="0"/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+mj-lt"/>
              </a:rPr>
              <a:t>ESRC </a:t>
            </a:r>
            <a:r>
              <a:rPr lang="en-US" sz="2400" dirty="0" smtClean="0">
                <a:latin typeface="+mj-lt"/>
              </a:rPr>
              <a:t>funding, CTUR managed,  </a:t>
            </a:r>
            <a:r>
              <a:rPr lang="en-US" sz="2400" dirty="0" err="1" smtClean="0">
                <a:latin typeface="+mj-lt"/>
              </a:rPr>
              <a:t>NatCen</a:t>
            </a:r>
            <a:r>
              <a:rPr lang="en-US" sz="2400" dirty="0" smtClean="0">
                <a:latin typeface="+mj-lt"/>
              </a:rPr>
              <a:t> collected.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 smtClean="0">
                <a:latin typeface="+mj-lt"/>
              </a:rPr>
              <a:t>Nationally representative, 2 days, all &gt;7 </a:t>
            </a:r>
            <a:r>
              <a:rPr lang="en-GB" sz="2400" dirty="0" err="1" smtClean="0">
                <a:latin typeface="+mj-lt"/>
              </a:rPr>
              <a:t>yrs</a:t>
            </a:r>
            <a:r>
              <a:rPr lang="en-GB" sz="2400" dirty="0" smtClean="0">
                <a:latin typeface="+mj-lt"/>
              </a:rPr>
              <a:t> 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 smtClean="0">
                <a:latin typeface="+mj-lt"/>
              </a:rPr>
              <a:t>Primary, secondary acts, location, co-presence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 smtClean="0">
                <a:latin typeface="+mj-lt"/>
              </a:rPr>
              <a:t>New additions: enjoyment, device use.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3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6" y="1305727"/>
            <a:ext cx="9098521" cy="433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8540" y="64610"/>
            <a:ext cx="747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UK 2015 Time Diary Instrument</a:t>
            </a:r>
            <a:endParaRPr lang="en-US" sz="3000" dirty="0">
              <a:latin typeface="+mj-lt"/>
            </a:endParaRPr>
          </a:p>
          <a:p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0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2015 UK Time Use Data - Weekdays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" y="1969728"/>
            <a:ext cx="8629369" cy="4224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1151" y="22408"/>
            <a:ext cx="610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Paid and unpaid work through the day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351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2015 UK Time Use Data - Weekdays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74850"/>
            <a:ext cx="8655425" cy="43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2015 UK Time Use Data - </a:t>
            </a:r>
            <a:r>
              <a:rPr lang="en-GB" dirty="0" smtClean="0"/>
              <a:t>Weekends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" y="1974850"/>
            <a:ext cx="8585120" cy="42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2015 UK Time Use Data - Weekends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838"/>
            <a:ext cx="8674718" cy="44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1082</Words>
  <Application>Microsoft Office PowerPoint</Application>
  <PresentationFormat>Custom</PresentationFormat>
  <Paragraphs>362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Calibri</vt:lpstr>
      <vt:lpstr>Symbol</vt:lpstr>
      <vt:lpstr>Times New Roman</vt:lpstr>
      <vt:lpstr>1_Opening slide</vt:lpstr>
      <vt:lpstr>Content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Jonathan Gershuny</cp:lastModifiedBy>
  <cp:revision>155</cp:revision>
  <dcterms:created xsi:type="dcterms:W3CDTF">2014-03-20T14:30:16Z</dcterms:created>
  <dcterms:modified xsi:type="dcterms:W3CDTF">2016-07-04T09:53:49Z</dcterms:modified>
</cp:coreProperties>
</file>