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261" r:id="rId3"/>
    <p:sldId id="295" r:id="rId4"/>
    <p:sldId id="296" r:id="rId5"/>
    <p:sldId id="300" r:id="rId6"/>
    <p:sldId id="301" r:id="rId7"/>
    <p:sldId id="298" r:id="rId8"/>
    <p:sldId id="303" r:id="rId9"/>
    <p:sldId id="304" r:id="rId10"/>
    <p:sldId id="272" r:id="rId11"/>
    <p:sldId id="306" r:id="rId12"/>
    <p:sldId id="308" r:id="rId13"/>
    <p:sldId id="309" r:id="rId14"/>
    <p:sldId id="310" r:id="rId15"/>
    <p:sldId id="313" r:id="rId16"/>
    <p:sldId id="314" r:id="rId17"/>
    <p:sldId id="270" r:id="rId18"/>
    <p:sldId id="302" r:id="rId19"/>
    <p:sldId id="29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9121" autoAdjust="0"/>
  </p:normalViewPr>
  <p:slideViewPr>
    <p:cSldViewPr snapToGrid="0">
      <p:cViewPr varScale="1">
        <p:scale>
          <a:sx n="74" d="100"/>
          <a:sy n="74" d="100"/>
        </p:scale>
        <p:origin x="2536" y="184"/>
      </p:cViewPr>
      <p:guideLst>
        <p:guide orient="horz" pos="2160"/>
        <p:guide pos="3840"/>
      </p:guideLst>
    </p:cSldViewPr>
  </p:slideViewPr>
  <p:notesTextViewPr>
    <p:cViewPr>
      <p:scale>
        <a:sx n="1" d="1"/>
        <a:sy n="1" d="1"/>
      </p:scale>
      <p:origin x="0" y="0"/>
    </p:cViewPr>
  </p:notesTextViewPr>
  <p:notesViewPr>
    <p:cSldViewPr snapToGrid="0">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61722E-EA17-44A8-B616-91FF4A930272}" type="datetimeFigureOut">
              <a:rPr lang="en-GB" smtClean="0"/>
              <a:t>01/07/2016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F336F7-9089-4205-955A-B8FA0A36331F}" type="slidenum">
              <a:rPr lang="en-GB" smtClean="0"/>
              <a:t>‹#›</a:t>
            </a:fld>
            <a:endParaRPr lang="en-GB"/>
          </a:p>
        </p:txBody>
      </p:sp>
    </p:spTree>
    <p:extLst>
      <p:ext uri="{BB962C8B-B14F-4D97-AF65-F5344CB8AC3E}">
        <p14:creationId xmlns:p14="http://schemas.microsoft.com/office/powerpoint/2010/main" val="2121195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Our presentation looks at </a:t>
            </a:r>
            <a:r>
              <a:rPr lang="en-GB" baseline="0" dirty="0" err="1" smtClean="0"/>
              <a:t>paradata</a:t>
            </a:r>
            <a:r>
              <a:rPr lang="en-GB" baseline="0" dirty="0" smtClean="0"/>
              <a:t> which is collected as part of the process of fielding a large scale f2f survey – specifically the European Social Survey </a:t>
            </a:r>
          </a:p>
          <a:p>
            <a:endParaRPr lang="en-GB" baseline="0" dirty="0" smtClean="0"/>
          </a:p>
          <a:p>
            <a:r>
              <a:rPr lang="en-GB" baseline="0" dirty="0" smtClean="0"/>
              <a:t>We focus in particular on </a:t>
            </a:r>
            <a:r>
              <a:rPr lang="en-GB" baseline="0" dirty="0" err="1" smtClean="0"/>
              <a:t>paradata</a:t>
            </a:r>
            <a:r>
              <a:rPr lang="en-GB" baseline="0" dirty="0" smtClean="0"/>
              <a:t> interviewer observations about the sampled address and the extent to which they can be used to tackle one of the major problems facing survey research – low response rates </a:t>
            </a:r>
          </a:p>
          <a:p>
            <a:endParaRPr lang="en-GB" baseline="0" dirty="0" smtClean="0"/>
          </a:p>
          <a:p>
            <a:r>
              <a:rPr lang="en-GB" baseline="0" dirty="0" smtClean="0"/>
              <a:t>The analysis we’re presenting comes from an ESRC funded project which has just come to an end, known as </a:t>
            </a:r>
            <a:r>
              <a:rPr lang="en-GB" baseline="0" dirty="0" err="1" smtClean="0"/>
              <a:t>ADDResponse</a:t>
            </a:r>
            <a:r>
              <a:rPr lang="en-GB" baseline="0" dirty="0" smtClean="0"/>
              <a:t> </a:t>
            </a:r>
          </a:p>
          <a:p>
            <a:endParaRPr lang="en-GB" baseline="0" dirty="0" smtClean="0"/>
          </a:p>
          <a:p>
            <a:r>
              <a:rPr lang="en-GB" baseline="0" dirty="0" smtClean="0"/>
              <a:t>I’ll start off by setting out our research question and introducing the </a:t>
            </a:r>
            <a:r>
              <a:rPr lang="en-GB" baseline="0" dirty="0" err="1" smtClean="0"/>
              <a:t>ADDResponse</a:t>
            </a:r>
            <a:r>
              <a:rPr lang="en-GB" baseline="0" dirty="0" smtClean="0"/>
              <a:t> project before Kaisa talks you through the analysis and results. </a:t>
            </a:r>
          </a:p>
        </p:txBody>
      </p:sp>
      <p:sp>
        <p:nvSpPr>
          <p:cNvPr id="4" name="Slide Number Placeholder 3"/>
          <p:cNvSpPr>
            <a:spLocks noGrp="1"/>
          </p:cNvSpPr>
          <p:nvPr>
            <p:ph type="sldNum" sz="quarter" idx="10"/>
          </p:nvPr>
        </p:nvSpPr>
        <p:spPr/>
        <p:txBody>
          <a:bodyPr/>
          <a:lstStyle/>
          <a:p>
            <a:fld id="{54F336F7-9089-4205-955A-B8FA0A36331F}" type="slidenum">
              <a:rPr lang="en-GB" smtClean="0"/>
              <a:t>1</a:t>
            </a:fld>
            <a:endParaRPr lang="en-GB"/>
          </a:p>
        </p:txBody>
      </p:sp>
    </p:spTree>
    <p:extLst>
      <p:ext uri="{BB962C8B-B14F-4D97-AF65-F5344CB8AC3E}">
        <p14:creationId xmlns:p14="http://schemas.microsoft.com/office/powerpoint/2010/main" val="33835129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i="0" baseline="0" dirty="0" smtClean="0"/>
              <a:t>Is a lot more you could do and make use of other aspects of survey </a:t>
            </a:r>
            <a:r>
              <a:rPr lang="en-GB" i="0" baseline="0" dirty="0" err="1" smtClean="0"/>
              <a:t>paradata</a:t>
            </a:r>
            <a:r>
              <a:rPr lang="en-GB" i="0" baseline="0" dirty="0" smtClean="0"/>
              <a:t> - MLM to control for interviewer or run separate analyses for different stages of field work etc.   But, in first instance – and recognising the limited sample size available to us – in this case we treat all respondents equally. </a:t>
            </a:r>
            <a:endParaRPr lang="en-GB" i="0" dirty="0" smtClean="0"/>
          </a:p>
          <a:p>
            <a:endParaRPr lang="en-GB" dirty="0" smtClean="0"/>
          </a:p>
          <a:p>
            <a:r>
              <a:rPr lang="en-GB" dirty="0" smtClean="0"/>
              <a:t>We</a:t>
            </a:r>
            <a:r>
              <a:rPr lang="en-GB" baseline="0" dirty="0" smtClean="0"/>
              <a:t> are using logistics regression (response vs not). We do acknowledge that other types of responses are also important, and bear different mechanisms behind time, but for the sake of time limitations, and sample size, we are only presenting findings from response vs not. </a:t>
            </a:r>
          </a:p>
          <a:p>
            <a:endParaRPr lang="en-GB" baseline="0" dirty="0" smtClean="0"/>
          </a:p>
          <a:p>
            <a:r>
              <a:rPr lang="en-GB" baseline="0" dirty="0" smtClean="0"/>
              <a:t>We are also controlling for clustering at PSU level</a:t>
            </a:r>
          </a:p>
          <a:p>
            <a:endParaRPr lang="en-GB" baseline="0" dirty="0" smtClean="0"/>
          </a:p>
          <a:p>
            <a:r>
              <a:rPr lang="en-GB" baseline="0" dirty="0" smtClean="0"/>
              <a:t>And we are fitting nested models, with hem we are interested in coefficients, but also in the model fit. As this is a way for us to estimate any improvement in the model, alias ability to determine whether there are additional benefit from using other data sources over and above interviewer observations </a:t>
            </a:r>
            <a:endParaRPr lang="en-GB" dirty="0" smtClean="0"/>
          </a:p>
        </p:txBody>
      </p:sp>
      <p:sp>
        <p:nvSpPr>
          <p:cNvPr id="4" name="Slide Number Placeholder 3"/>
          <p:cNvSpPr>
            <a:spLocks noGrp="1"/>
          </p:cNvSpPr>
          <p:nvPr>
            <p:ph type="sldNum" sz="quarter" idx="10"/>
          </p:nvPr>
        </p:nvSpPr>
        <p:spPr/>
        <p:txBody>
          <a:bodyPr/>
          <a:lstStyle/>
          <a:p>
            <a:fld id="{54F336F7-9089-4205-955A-B8FA0A36331F}" type="slidenum">
              <a:rPr lang="en-GB" smtClean="0"/>
              <a:t>10</a:t>
            </a:fld>
            <a:endParaRPr lang="en-GB"/>
          </a:p>
        </p:txBody>
      </p:sp>
    </p:spTree>
    <p:extLst>
      <p:ext uri="{BB962C8B-B14F-4D97-AF65-F5344CB8AC3E}">
        <p14:creationId xmlns:p14="http://schemas.microsoft.com/office/powerpoint/2010/main" val="4178338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We</a:t>
            </a:r>
            <a:r>
              <a:rPr lang="en-GB" baseline="0" dirty="0" smtClean="0"/>
              <a:t> are fitting 3 nested models</a:t>
            </a:r>
            <a:r>
              <a:rPr lang="is-I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is-I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is-I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s-IS" baseline="0" dirty="0" smtClean="0"/>
              <a:t>This is a way to estimate step by step what might be the benefit of those data sources </a:t>
            </a:r>
            <a:endParaRPr lang="en-GB" dirty="0" smtClean="0"/>
          </a:p>
        </p:txBody>
      </p:sp>
      <p:sp>
        <p:nvSpPr>
          <p:cNvPr id="4" name="Slide Number Placeholder 3"/>
          <p:cNvSpPr>
            <a:spLocks noGrp="1"/>
          </p:cNvSpPr>
          <p:nvPr>
            <p:ph type="sldNum" sz="quarter" idx="10"/>
          </p:nvPr>
        </p:nvSpPr>
        <p:spPr/>
        <p:txBody>
          <a:bodyPr/>
          <a:lstStyle/>
          <a:p>
            <a:fld id="{54F336F7-9089-4205-955A-B8FA0A36331F}" type="slidenum">
              <a:rPr lang="en-GB" smtClean="0"/>
              <a:t>11</a:t>
            </a:fld>
            <a:endParaRPr lang="en-GB"/>
          </a:p>
        </p:txBody>
      </p:sp>
    </p:spTree>
    <p:extLst>
      <p:ext uri="{BB962C8B-B14F-4D97-AF65-F5344CB8AC3E}">
        <p14:creationId xmlns:p14="http://schemas.microsoft.com/office/powerpoint/2010/main" val="756351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4F336F7-9089-4205-955A-B8FA0A36331F}" type="slidenum">
              <a:rPr lang="en-GB" smtClean="0"/>
              <a:t>12</a:t>
            </a:fld>
            <a:endParaRPr lang="en-GB"/>
          </a:p>
        </p:txBody>
      </p:sp>
    </p:spTree>
    <p:extLst>
      <p:ext uri="{BB962C8B-B14F-4D97-AF65-F5344CB8AC3E}">
        <p14:creationId xmlns:p14="http://schemas.microsoft.com/office/powerpoint/2010/main" val="1755645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4F336F7-9089-4205-955A-B8FA0A36331F}" type="slidenum">
              <a:rPr lang="en-GB" smtClean="0"/>
              <a:t>13</a:t>
            </a:fld>
            <a:endParaRPr lang="en-GB"/>
          </a:p>
        </p:txBody>
      </p:sp>
    </p:spTree>
    <p:extLst>
      <p:ext uri="{BB962C8B-B14F-4D97-AF65-F5344CB8AC3E}">
        <p14:creationId xmlns:p14="http://schemas.microsoft.com/office/powerpoint/2010/main" val="1497180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4F336F7-9089-4205-955A-B8FA0A36331F}" type="slidenum">
              <a:rPr lang="en-GB" smtClean="0"/>
              <a:t>14</a:t>
            </a:fld>
            <a:endParaRPr lang="en-GB"/>
          </a:p>
        </p:txBody>
      </p:sp>
    </p:spTree>
    <p:extLst>
      <p:ext uri="{BB962C8B-B14F-4D97-AF65-F5344CB8AC3E}">
        <p14:creationId xmlns:p14="http://schemas.microsoft.com/office/powerpoint/2010/main" val="1081561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We</a:t>
            </a:r>
            <a:r>
              <a:rPr lang="en-GB" baseline="0" dirty="0" smtClean="0"/>
              <a:t> are fitting 3 (actually 4) nested models</a:t>
            </a:r>
            <a:r>
              <a:rPr lang="is-I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is-I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is-I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s-IS" baseline="0" dirty="0" smtClean="0"/>
              <a:t>This is a way to estimate step by step what might be the benefit of those data sources </a:t>
            </a:r>
            <a:endParaRPr lang="en-GB" dirty="0" smtClean="0"/>
          </a:p>
        </p:txBody>
      </p:sp>
      <p:sp>
        <p:nvSpPr>
          <p:cNvPr id="4" name="Slide Number Placeholder 3"/>
          <p:cNvSpPr>
            <a:spLocks noGrp="1"/>
          </p:cNvSpPr>
          <p:nvPr>
            <p:ph type="sldNum" sz="quarter" idx="10"/>
          </p:nvPr>
        </p:nvSpPr>
        <p:spPr/>
        <p:txBody>
          <a:bodyPr/>
          <a:lstStyle/>
          <a:p>
            <a:fld id="{54F336F7-9089-4205-955A-B8FA0A36331F}" type="slidenum">
              <a:rPr lang="en-GB" smtClean="0"/>
              <a:t>15</a:t>
            </a:fld>
            <a:endParaRPr lang="en-GB"/>
          </a:p>
        </p:txBody>
      </p:sp>
    </p:spTree>
    <p:extLst>
      <p:ext uri="{BB962C8B-B14F-4D97-AF65-F5344CB8AC3E}">
        <p14:creationId xmlns:p14="http://schemas.microsoft.com/office/powerpoint/2010/main" val="1478130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54F336F7-9089-4205-955A-B8FA0A36331F}" type="slidenum">
              <a:rPr lang="en-GB" smtClean="0"/>
              <a:t>16</a:t>
            </a:fld>
            <a:endParaRPr lang="en-GB"/>
          </a:p>
        </p:txBody>
      </p:sp>
    </p:spTree>
    <p:extLst>
      <p:ext uri="{BB962C8B-B14F-4D97-AF65-F5344CB8AC3E}">
        <p14:creationId xmlns:p14="http://schemas.microsoft.com/office/powerpoint/2010/main" val="2041866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IWER </a:t>
            </a:r>
            <a:r>
              <a:rPr lang="en-GB" dirty="0" err="1" smtClean="0"/>
              <a:t>paradata</a:t>
            </a:r>
            <a:r>
              <a:rPr lang="en-GB" dirty="0" smtClean="0"/>
              <a:t> may be the best solution… </a:t>
            </a:r>
          </a:p>
          <a:p>
            <a:r>
              <a:rPr lang="en-GB" baseline="0" dirty="0" smtClean="0"/>
              <a:t/>
            </a:r>
            <a:br>
              <a:rPr lang="en-GB" baseline="0" dirty="0" smtClean="0"/>
            </a:br>
            <a:r>
              <a:rPr lang="en-GB" baseline="0" dirty="0" smtClean="0"/>
              <a:t>Team behind ESS in Belgium at </a:t>
            </a:r>
            <a:r>
              <a:rPr lang="en-GB" baseline="0" dirty="0" err="1" smtClean="0"/>
              <a:t>KULeuven</a:t>
            </a:r>
            <a:r>
              <a:rPr lang="en-GB" baseline="0" dirty="0" smtClean="0"/>
              <a:t> have been using google </a:t>
            </a:r>
            <a:r>
              <a:rPr lang="en-GB" baseline="0" dirty="0" err="1" smtClean="0"/>
              <a:t>streetview</a:t>
            </a:r>
            <a:r>
              <a:rPr lang="en-GB" baseline="0" dirty="0" smtClean="0"/>
              <a:t> to validate interviewer observations </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4F336F7-9089-4205-955A-B8FA0A36331F}" type="slidenum">
              <a:rPr lang="en-GB" smtClean="0"/>
              <a:t>17</a:t>
            </a:fld>
            <a:endParaRPr lang="en-GB"/>
          </a:p>
        </p:txBody>
      </p:sp>
    </p:spTree>
    <p:extLst>
      <p:ext uri="{BB962C8B-B14F-4D97-AF65-F5344CB8AC3E}">
        <p14:creationId xmlns:p14="http://schemas.microsoft.com/office/powerpoint/2010/main" val="3115152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F336F7-9089-4205-955A-B8FA0A36331F}" type="slidenum">
              <a:rPr lang="en-GB" smtClean="0"/>
              <a:t>18</a:t>
            </a:fld>
            <a:endParaRPr lang="en-GB"/>
          </a:p>
        </p:txBody>
      </p:sp>
    </p:spTree>
    <p:extLst>
      <p:ext uri="{BB962C8B-B14F-4D97-AF65-F5344CB8AC3E}">
        <p14:creationId xmlns:p14="http://schemas.microsoft.com/office/powerpoint/2010/main" val="17200025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F336F7-9089-4205-955A-B8FA0A36331F}" type="slidenum">
              <a:rPr lang="en-GB" smtClean="0"/>
              <a:t>19</a:t>
            </a:fld>
            <a:endParaRPr lang="en-GB"/>
          </a:p>
        </p:txBody>
      </p:sp>
    </p:spTree>
    <p:extLst>
      <p:ext uri="{BB962C8B-B14F-4D97-AF65-F5344CB8AC3E}">
        <p14:creationId xmlns:p14="http://schemas.microsoft.com/office/powerpoint/2010/main" val="762230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F336F7-9089-4205-955A-B8FA0A36331F}" type="slidenum">
              <a:rPr lang="en-GB" smtClean="0"/>
              <a:t>2</a:t>
            </a:fld>
            <a:endParaRPr lang="en-GB"/>
          </a:p>
        </p:txBody>
      </p:sp>
    </p:spTree>
    <p:extLst>
      <p:ext uri="{BB962C8B-B14F-4D97-AF65-F5344CB8AC3E}">
        <p14:creationId xmlns:p14="http://schemas.microsoft.com/office/powerpoint/2010/main" val="1215766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F336F7-9089-4205-955A-B8FA0A36331F}" type="slidenum">
              <a:rPr lang="en-GB" smtClean="0"/>
              <a:t>3</a:t>
            </a:fld>
            <a:endParaRPr lang="en-GB"/>
          </a:p>
        </p:txBody>
      </p:sp>
    </p:spTree>
    <p:extLst>
      <p:ext uri="{BB962C8B-B14F-4D97-AF65-F5344CB8AC3E}">
        <p14:creationId xmlns:p14="http://schemas.microsoft.com/office/powerpoint/2010/main" val="1901561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this presentation we’re particularly</a:t>
            </a:r>
            <a:r>
              <a:rPr lang="en-GB" baseline="0" dirty="0" smtClean="0"/>
              <a:t> interested in comparing interviewer observations about individuals and households vs. data on individual and household characteristics from commercial data bases in terms of their ability to predict survey response propensity. </a:t>
            </a:r>
          </a:p>
          <a:p>
            <a:r>
              <a:rPr lang="en-GB" baseline="0" dirty="0" smtClean="0"/>
              <a:t/>
            </a:r>
            <a:br>
              <a:rPr lang="en-GB" baseline="0" dirty="0" smtClean="0"/>
            </a:br>
            <a:r>
              <a:rPr lang="en-GB" baseline="0" dirty="0" smtClean="0"/>
              <a:t>RQs: </a:t>
            </a:r>
          </a:p>
          <a:p>
            <a:endParaRPr lang="en-GB" baseline="0" dirty="0" smtClean="0"/>
          </a:p>
        </p:txBody>
      </p:sp>
      <p:sp>
        <p:nvSpPr>
          <p:cNvPr id="4" name="Slide Number Placeholder 3"/>
          <p:cNvSpPr>
            <a:spLocks noGrp="1"/>
          </p:cNvSpPr>
          <p:nvPr>
            <p:ph type="sldNum" sz="quarter" idx="10"/>
          </p:nvPr>
        </p:nvSpPr>
        <p:spPr/>
        <p:txBody>
          <a:bodyPr/>
          <a:lstStyle/>
          <a:p>
            <a:fld id="{54F336F7-9089-4205-955A-B8FA0A36331F}" type="slidenum">
              <a:rPr lang="en-GB" smtClean="0"/>
              <a:t>4</a:t>
            </a:fld>
            <a:endParaRPr lang="en-GB"/>
          </a:p>
        </p:txBody>
      </p:sp>
    </p:spTree>
    <p:extLst>
      <p:ext uri="{BB962C8B-B14F-4D97-AF65-F5344CB8AC3E}">
        <p14:creationId xmlns:p14="http://schemas.microsoft.com/office/powerpoint/2010/main" val="353292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Paradata</a:t>
            </a:r>
            <a:r>
              <a:rPr lang="en-GB" baseline="0" dirty="0" smtClean="0"/>
              <a:t> posses a number of features which make it a potentially useful source of data.  However: </a:t>
            </a:r>
          </a:p>
          <a:p>
            <a:pPr marL="171450" indent="-171450">
              <a:buFontTx/>
              <a:buChar char="-"/>
            </a:pPr>
            <a:r>
              <a:rPr lang="en-GB" baseline="0" dirty="0" smtClean="0"/>
              <a:t>Limited in info can collect </a:t>
            </a:r>
          </a:p>
          <a:p>
            <a:pPr marL="171450" indent="-171450">
              <a:buFontTx/>
              <a:buChar char="-"/>
            </a:pPr>
            <a:r>
              <a:rPr lang="en-GB" baseline="0" dirty="0" smtClean="0"/>
              <a:t>Are resource implications – have to pay interviewers to collect and can distract them from main task/add to their burden </a:t>
            </a:r>
          </a:p>
          <a:p>
            <a:pPr marL="171450" indent="-171450">
              <a:buFontTx/>
              <a:buChar char="-"/>
            </a:pPr>
            <a:r>
              <a:rPr lang="en-GB" baseline="0" dirty="0" smtClean="0"/>
              <a:t>Not so good for online/</a:t>
            </a:r>
            <a:r>
              <a:rPr lang="en-GB" baseline="0" dirty="0" err="1" smtClean="0"/>
              <a:t>tel</a:t>
            </a:r>
            <a:r>
              <a:rPr lang="en-GB" baseline="0" dirty="0" smtClean="0"/>
              <a:t> surveys – which are increasingly common </a:t>
            </a:r>
          </a:p>
          <a:p>
            <a:pPr marL="171450" indent="-171450">
              <a:buFontTx/>
              <a:buChar char="-"/>
            </a:pPr>
            <a:endParaRPr lang="en-GB" baseline="0" dirty="0" smtClean="0"/>
          </a:p>
          <a:p>
            <a:pPr marL="0" indent="0">
              <a:buFontTx/>
              <a:buNone/>
            </a:pPr>
            <a:r>
              <a:rPr lang="en-GB" baseline="0" dirty="0" smtClean="0"/>
              <a:t>Also question marks about accuracy: </a:t>
            </a:r>
          </a:p>
          <a:p>
            <a:pPr marL="171450" indent="-171450">
              <a:buFontTx/>
              <a:buChar char="-"/>
            </a:pPr>
            <a:r>
              <a:rPr lang="en-GB" baseline="0" dirty="0" smtClean="0"/>
              <a:t>Comparison of interviewer </a:t>
            </a:r>
            <a:r>
              <a:rPr lang="en-GB" baseline="0" dirty="0" err="1" smtClean="0"/>
              <a:t>obs</a:t>
            </a:r>
            <a:r>
              <a:rPr lang="en-GB" baseline="0" dirty="0" smtClean="0"/>
              <a:t> with census link showed correspondence of 87-98%   Most accurate for </a:t>
            </a:r>
            <a:r>
              <a:rPr lang="en-GB" baseline="0" dirty="0" err="1" smtClean="0"/>
              <a:t>hhold</a:t>
            </a:r>
            <a:r>
              <a:rPr lang="en-GB" baseline="0" dirty="0" smtClean="0"/>
              <a:t> characteristics e.g. dwelling type </a:t>
            </a:r>
          </a:p>
          <a:p>
            <a:pPr marL="171450" indent="-171450">
              <a:buFontTx/>
              <a:buChar char="-"/>
            </a:pPr>
            <a:r>
              <a:rPr lang="en-GB" baseline="0" dirty="0" smtClean="0"/>
              <a:t>NSFG – accuracy of c. 75-80% for sexual activity 72% for children present </a:t>
            </a:r>
          </a:p>
          <a:p>
            <a:pPr marL="171450" indent="-171450">
              <a:buFontTx/>
              <a:buChar char="-"/>
            </a:pPr>
            <a:r>
              <a:rPr lang="en-GB" baseline="0" dirty="0" smtClean="0"/>
              <a:t>Also look at inter coded reliability.  Tends to be high for factual data but low for more subjective </a:t>
            </a:r>
            <a:r>
              <a:rPr lang="en-GB" baseline="0" dirty="0" err="1" smtClean="0"/>
              <a:t>evals</a:t>
            </a:r>
            <a:r>
              <a:rPr lang="en-GB" baseline="0" dirty="0" smtClean="0"/>
              <a:t> </a:t>
            </a:r>
          </a:p>
          <a:p>
            <a:pPr marL="171450" indent="-171450">
              <a:buFontTx/>
              <a:buChar char="-"/>
            </a:pPr>
            <a:r>
              <a:rPr lang="en-GB" baseline="0" dirty="0" smtClean="0"/>
              <a:t>Sturgis and </a:t>
            </a:r>
          </a:p>
          <a:p>
            <a:pPr marL="0" indent="0">
              <a:buFontTx/>
              <a:buNone/>
            </a:pPr>
            <a:endParaRPr lang="en-GB" baseline="0" dirty="0" smtClean="0"/>
          </a:p>
          <a:p>
            <a:pPr marL="0" indent="0">
              <a:buFontTx/>
              <a:buNone/>
            </a:pPr>
            <a:r>
              <a:rPr lang="en-GB" dirty="0" smtClean="0"/>
              <a:t>So:</a:t>
            </a:r>
            <a:r>
              <a:rPr lang="en-GB" baseline="0" dirty="0" smtClean="0"/>
              <a:t> Are there advantages in looking towards external sources of auxiliary data in nonresponse analysis ?</a:t>
            </a:r>
            <a:endParaRPr lang="en-GB" dirty="0"/>
          </a:p>
        </p:txBody>
      </p:sp>
      <p:sp>
        <p:nvSpPr>
          <p:cNvPr id="4" name="Slide Number Placeholder 3"/>
          <p:cNvSpPr>
            <a:spLocks noGrp="1"/>
          </p:cNvSpPr>
          <p:nvPr>
            <p:ph type="sldNum" sz="quarter" idx="10"/>
          </p:nvPr>
        </p:nvSpPr>
        <p:spPr/>
        <p:txBody>
          <a:bodyPr/>
          <a:lstStyle/>
          <a:p>
            <a:fld id="{54F336F7-9089-4205-955A-B8FA0A36331F}" type="slidenum">
              <a:rPr lang="en-GB" smtClean="0"/>
              <a:t>5</a:t>
            </a:fld>
            <a:endParaRPr lang="en-GB"/>
          </a:p>
        </p:txBody>
      </p:sp>
    </p:spTree>
    <p:extLst>
      <p:ext uri="{BB962C8B-B14F-4D97-AF65-F5344CB8AC3E}">
        <p14:creationId xmlns:p14="http://schemas.microsoft.com/office/powerpoint/2010/main" val="2502572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One obvious</a:t>
            </a:r>
            <a:r>
              <a:rPr lang="en-GB" baseline="0" dirty="0" smtClean="0"/>
              <a:t> source for this is small area data: </a:t>
            </a:r>
          </a:p>
          <a:p>
            <a:pPr marL="171450" indent="-171450">
              <a:buFontTx/>
              <a:buChar char="-"/>
            </a:pPr>
            <a:r>
              <a:rPr lang="en-GB" baseline="0" dirty="0" smtClean="0"/>
              <a:t>Freely available, complete, assume accurate as much is official stats.</a:t>
            </a:r>
          </a:p>
          <a:p>
            <a:pPr marL="0" indent="0">
              <a:buFontTx/>
              <a:buNone/>
            </a:pPr>
            <a:r>
              <a:rPr lang="en-GB" baseline="0" dirty="0" smtClean="0"/>
              <a:t>But: can be issues of timeliness (</a:t>
            </a:r>
            <a:r>
              <a:rPr lang="en-GB" baseline="0" dirty="0" err="1" smtClean="0"/>
              <a:t>esp</a:t>
            </a:r>
            <a:r>
              <a:rPr lang="en-GB" baseline="0" dirty="0" smtClean="0"/>
              <a:t> if relying on census), cross-national comparability (even within UK) and major draw back is that have to rely on aggregate data as a proxy for household and individual characteristics we expect to be correlated with nonresponse </a:t>
            </a:r>
          </a:p>
          <a:p>
            <a:pPr marL="0" indent="0">
              <a:buFontTx/>
              <a:buNone/>
            </a:pPr>
            <a:endParaRPr lang="en-GB" baseline="0" dirty="0" smtClean="0"/>
          </a:p>
          <a:p>
            <a:pPr marL="0" indent="0">
              <a:buFontTx/>
              <a:buNone/>
            </a:pPr>
            <a:r>
              <a:rPr lang="en-GB" baseline="0" dirty="0" smtClean="0"/>
              <a:t>So, attention turns to commercial data to be purchased from “value added resellers” such as Experian.   Costs involved – and can’t be reused or archived.    So need to know that investment is worth it. </a:t>
            </a:r>
          </a:p>
          <a:p>
            <a:pPr marL="0" indent="0">
              <a:buFontTx/>
              <a:buNone/>
            </a:pPr>
            <a:endParaRPr lang="en-GB" baseline="0" dirty="0" smtClean="0"/>
          </a:p>
          <a:p>
            <a:pPr marL="0" indent="0">
              <a:buFontTx/>
              <a:buNone/>
            </a:pPr>
            <a:r>
              <a:rPr lang="en-GB" baseline="0" dirty="0" smtClean="0"/>
              <a:t>Big advantage is that individual level data available.   However, concerns over completeness – high level of missing data.    Also accuracy – black box from modelling. </a:t>
            </a:r>
          </a:p>
          <a:p>
            <a:pPr marL="0" indent="0">
              <a:buFontTx/>
              <a:buNone/>
            </a:pPr>
            <a:r>
              <a:rPr lang="en-GB" baseline="0" dirty="0" smtClean="0"/>
              <a:t/>
            </a:r>
            <a:br>
              <a:rPr lang="en-GB" baseline="0" dirty="0" smtClean="0"/>
            </a:br>
            <a:r>
              <a:rPr lang="en-GB" baseline="0" dirty="0" smtClean="0"/>
              <a:t>One study by Sinibaldi using German data found that IWERS were better at predicting </a:t>
            </a:r>
            <a:r>
              <a:rPr lang="en-GB" baseline="0" dirty="0" err="1" smtClean="0"/>
              <a:t>hhold</a:t>
            </a:r>
            <a:r>
              <a:rPr lang="en-GB" baseline="0" dirty="0" smtClean="0"/>
              <a:t> income and receipt of unemployment benefits among sampled individuals than commercial data </a:t>
            </a:r>
          </a:p>
          <a:p>
            <a:pPr marL="0" indent="0">
              <a:buFontTx/>
              <a:buNone/>
            </a:pPr>
            <a:endParaRPr lang="en-GB" baseline="0" dirty="0" smtClean="0"/>
          </a:p>
          <a:p>
            <a:pPr marL="0" indent="0">
              <a:buFontTx/>
              <a:buNone/>
            </a:pPr>
            <a:r>
              <a:rPr lang="en-GB" baseline="0" dirty="0" smtClean="0"/>
              <a:t>So, external data don’t necessarily provide the solution … </a:t>
            </a:r>
          </a:p>
          <a:p>
            <a:pPr marL="0" indent="0">
              <a:buFontTx/>
              <a:buNone/>
            </a:pPr>
            <a:endParaRPr lang="en-GB" baseline="0" dirty="0" smtClean="0"/>
          </a:p>
          <a:p>
            <a:pPr marL="0" indent="0">
              <a:buFontTx/>
              <a:buNone/>
            </a:pPr>
            <a:endParaRPr lang="en-GB" dirty="0"/>
          </a:p>
        </p:txBody>
      </p:sp>
      <p:sp>
        <p:nvSpPr>
          <p:cNvPr id="4" name="Slide Number Placeholder 3"/>
          <p:cNvSpPr>
            <a:spLocks noGrp="1"/>
          </p:cNvSpPr>
          <p:nvPr>
            <p:ph type="sldNum" sz="quarter" idx="10"/>
          </p:nvPr>
        </p:nvSpPr>
        <p:spPr/>
        <p:txBody>
          <a:bodyPr/>
          <a:lstStyle/>
          <a:p>
            <a:fld id="{54F336F7-9089-4205-955A-B8FA0A36331F}" type="slidenum">
              <a:rPr lang="en-GB" smtClean="0"/>
              <a:t>6</a:t>
            </a:fld>
            <a:endParaRPr lang="en-GB"/>
          </a:p>
        </p:txBody>
      </p:sp>
    </p:spTree>
    <p:extLst>
      <p:ext uri="{BB962C8B-B14F-4D97-AF65-F5344CB8AC3E}">
        <p14:creationId xmlns:p14="http://schemas.microsoft.com/office/powerpoint/2010/main" val="2698099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ADD</a:t>
            </a:r>
            <a:r>
              <a:rPr lang="en-GB" baseline="0" dirty="0" err="1" smtClean="0"/>
              <a:t>Response</a:t>
            </a:r>
            <a:r>
              <a:rPr lang="en-GB" baseline="0" dirty="0" smtClean="0"/>
              <a:t> p</a:t>
            </a:r>
            <a:r>
              <a:rPr lang="en-GB" dirty="0" smtClean="0"/>
              <a:t>rovides a</a:t>
            </a:r>
            <a:r>
              <a:rPr lang="en-GB" baseline="0" dirty="0" smtClean="0"/>
              <a:t> unique opportunity to compare value of </a:t>
            </a:r>
            <a:r>
              <a:rPr lang="en-GB" baseline="0" dirty="0" err="1" smtClean="0"/>
              <a:t>paradata</a:t>
            </a:r>
            <a:r>
              <a:rPr lang="en-GB" baseline="0" dirty="0" smtClean="0"/>
              <a:t> vs. commercial data for modelling survey nonresponse in UK.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0" baseline="0" dirty="0" smtClean="0"/>
              <a:t>Aim of project to </a:t>
            </a:r>
            <a:r>
              <a:rPr lang="en-GB" sz="1200" b="0" baseline="0" dirty="0" smtClean="0"/>
              <a:t>e</a:t>
            </a:r>
            <a:r>
              <a:rPr lang="en-GB" sz="1200" b="0" dirty="0" smtClean="0"/>
              <a:t>xplore the extent to which auxiliary data can be used to understand and correct for sources of nonresponse bias in the European Social Survey in the UK</a:t>
            </a:r>
            <a:endParaRPr lang="en-GB" b="0" baseline="0" dirty="0" smtClean="0"/>
          </a:p>
          <a:p>
            <a:endParaRPr lang="en-GB" baseline="0" dirty="0" smtClean="0"/>
          </a:p>
          <a:p>
            <a:r>
              <a:rPr lang="en-GB" baseline="0" dirty="0" smtClean="0"/>
              <a:t>What we did …</a:t>
            </a:r>
          </a:p>
          <a:p>
            <a:endParaRPr lang="en-GB" baseline="0" dirty="0" smtClean="0"/>
          </a:p>
          <a:p>
            <a:r>
              <a:rPr lang="en-GB" baseline="0" dirty="0" smtClean="0"/>
              <a:t>For each data source: </a:t>
            </a:r>
          </a:p>
          <a:p>
            <a:pPr marL="171450" indent="-171450">
              <a:buFontTx/>
              <a:buChar char="-"/>
            </a:pPr>
            <a:r>
              <a:rPr lang="en-GB" baseline="0" dirty="0" smtClean="0"/>
              <a:t>Scoping study </a:t>
            </a:r>
          </a:p>
          <a:p>
            <a:pPr marL="171450" indent="-171450">
              <a:buFontTx/>
              <a:buChar char="-"/>
            </a:pPr>
            <a:r>
              <a:rPr lang="en-GB" baseline="0" dirty="0" smtClean="0"/>
              <a:t>Analyse how predictive of response behaviour and relationship with ESS variables </a:t>
            </a:r>
            <a:br>
              <a:rPr lang="en-GB" baseline="0" dirty="0" smtClean="0"/>
            </a:br>
            <a:r>
              <a:rPr lang="en-GB" baseline="0" dirty="0" smtClean="0"/>
              <a:t/>
            </a:r>
            <a:br>
              <a:rPr lang="en-GB" baseline="0" dirty="0" smtClean="0"/>
            </a:br>
            <a:endParaRPr lang="en-GB" dirty="0" smtClean="0"/>
          </a:p>
        </p:txBody>
      </p:sp>
      <p:sp>
        <p:nvSpPr>
          <p:cNvPr id="4" name="Slide Number Placeholder 3"/>
          <p:cNvSpPr>
            <a:spLocks noGrp="1"/>
          </p:cNvSpPr>
          <p:nvPr>
            <p:ph type="sldNum" sz="quarter" idx="10"/>
          </p:nvPr>
        </p:nvSpPr>
        <p:spPr/>
        <p:txBody>
          <a:bodyPr/>
          <a:lstStyle/>
          <a:p>
            <a:fld id="{54F336F7-9089-4205-955A-B8FA0A36331F}" type="slidenum">
              <a:rPr lang="en-GB" smtClean="0"/>
              <a:t>7</a:t>
            </a:fld>
            <a:endParaRPr lang="en-GB"/>
          </a:p>
        </p:txBody>
      </p:sp>
    </p:spTree>
    <p:extLst>
      <p:ext uri="{BB962C8B-B14F-4D97-AF65-F5344CB8AC3E}">
        <p14:creationId xmlns:p14="http://schemas.microsoft.com/office/powerpoint/2010/main" val="2387421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 interviewer</a:t>
            </a:r>
            <a:r>
              <a:rPr lang="en-GB" baseline="0" dirty="0" smtClean="0"/>
              <a:t> observation variables in ESS </a:t>
            </a:r>
          </a:p>
          <a:p>
            <a:r>
              <a:rPr lang="en-GB" baseline="0" dirty="0" smtClean="0"/>
              <a:t/>
            </a:r>
            <a:br>
              <a:rPr lang="en-GB" baseline="0" dirty="0" smtClean="0"/>
            </a:br>
            <a:r>
              <a:rPr lang="en-GB" baseline="0" dirty="0" smtClean="0"/>
              <a:t>Data relatively complete at least in UK (no data NO/SE, missing data higher in some countries) </a:t>
            </a:r>
          </a:p>
          <a:p>
            <a:endParaRPr lang="en-GB" baseline="0" dirty="0" smtClean="0"/>
          </a:p>
          <a:p>
            <a:r>
              <a:rPr lang="en-GB" baseline="0" dirty="0" smtClean="0"/>
              <a:t>Limited scope for judging quality – one check we have is to compare prevalence of flats recorded by IWER with estimates from Census.   Reassuringly… </a:t>
            </a:r>
          </a:p>
          <a:p>
            <a:r>
              <a:rPr lang="en-GB" baseline="0" dirty="0" smtClean="0"/>
              <a:t/>
            </a:r>
            <a:br>
              <a:rPr lang="en-GB" baseline="0" dirty="0" smtClean="0"/>
            </a:br>
            <a:r>
              <a:rPr lang="en-GB" baseline="0" dirty="0" smtClean="0"/>
              <a:t>Interviewers receive extensive briefing to try and ensure quality </a:t>
            </a:r>
          </a:p>
          <a:p>
            <a:endParaRPr lang="en-GB" baseline="0" dirty="0" smtClean="0"/>
          </a:p>
          <a:p>
            <a:r>
              <a:rPr lang="en-GB" baseline="0" dirty="0" smtClean="0"/>
              <a:t>[ Have emailed </a:t>
            </a:r>
            <a:r>
              <a:rPr lang="en-GB" baseline="0" dirty="0" err="1" smtClean="0"/>
              <a:t>NatCen</a:t>
            </a:r>
            <a:r>
              <a:rPr lang="en-GB" baseline="0" dirty="0" smtClean="0"/>
              <a:t> re costs but no response yet ]</a:t>
            </a:r>
          </a:p>
          <a:p>
            <a:endParaRPr lang="en-GB" baseline="0" dirty="0" smtClean="0"/>
          </a:p>
        </p:txBody>
      </p:sp>
      <p:sp>
        <p:nvSpPr>
          <p:cNvPr id="4" name="Slide Number Placeholder 3"/>
          <p:cNvSpPr>
            <a:spLocks noGrp="1"/>
          </p:cNvSpPr>
          <p:nvPr>
            <p:ph type="sldNum" sz="quarter" idx="10"/>
          </p:nvPr>
        </p:nvSpPr>
        <p:spPr/>
        <p:txBody>
          <a:bodyPr/>
          <a:lstStyle/>
          <a:p>
            <a:fld id="{54F336F7-9089-4205-955A-B8FA0A36331F}" type="slidenum">
              <a:rPr lang="en-GB" smtClean="0"/>
              <a:t>8</a:t>
            </a:fld>
            <a:endParaRPr lang="en-GB"/>
          </a:p>
        </p:txBody>
      </p:sp>
    </p:spTree>
    <p:extLst>
      <p:ext uri="{BB962C8B-B14F-4D97-AF65-F5344CB8AC3E}">
        <p14:creationId xmlns:p14="http://schemas.microsoft.com/office/powerpoint/2010/main" val="1373083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Difficult to tell given differences which company is better  – but higher completeness and greater internal consistency use only data from company 1 in modelling that follows </a:t>
            </a:r>
          </a:p>
          <a:p>
            <a:endParaRPr lang="en-GB" baseline="0" dirty="0" smtClean="0"/>
          </a:p>
        </p:txBody>
      </p:sp>
      <p:sp>
        <p:nvSpPr>
          <p:cNvPr id="4" name="Slide Number Placeholder 3"/>
          <p:cNvSpPr>
            <a:spLocks noGrp="1"/>
          </p:cNvSpPr>
          <p:nvPr>
            <p:ph type="sldNum" sz="quarter" idx="10"/>
          </p:nvPr>
        </p:nvSpPr>
        <p:spPr/>
        <p:txBody>
          <a:bodyPr/>
          <a:lstStyle/>
          <a:p>
            <a:fld id="{54F336F7-9089-4205-955A-B8FA0A36331F}" type="slidenum">
              <a:rPr lang="en-GB" smtClean="0"/>
              <a:t>9</a:t>
            </a:fld>
            <a:endParaRPr lang="en-GB"/>
          </a:p>
        </p:txBody>
      </p:sp>
    </p:spTree>
    <p:extLst>
      <p:ext uri="{BB962C8B-B14F-4D97-AF65-F5344CB8AC3E}">
        <p14:creationId xmlns:p14="http://schemas.microsoft.com/office/powerpoint/2010/main" val="653346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AD609C-CAA5-42DB-93CD-3B714D1346E2}"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80278-BFFA-4DC4-BFCE-3E923A087288}"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0278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6AD609C-CAA5-42DB-93CD-3B714D1346E2}" type="datetimeFigureOut">
              <a:rPr lang="en-GB" smtClean="0"/>
              <a:t>01/07/2016</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E7980278-BFFA-4DC4-BFCE-3E923A087288}" type="slidenum">
              <a:rPr lang="en-GB" smtClean="0"/>
              <a:t>‹#›</a:t>
            </a:fld>
            <a:endParaRPr lang="en-GB"/>
          </a:p>
        </p:txBody>
      </p:sp>
    </p:spTree>
    <p:extLst>
      <p:ext uri="{BB962C8B-B14F-4D97-AF65-F5344CB8AC3E}">
        <p14:creationId xmlns:p14="http://schemas.microsoft.com/office/powerpoint/2010/main" val="16018750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6AD609C-CAA5-42DB-93CD-3B714D1346E2}" type="datetimeFigureOut">
              <a:rPr lang="en-GB" smtClean="0"/>
              <a:t>01/07/2016</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980278-BFFA-4DC4-BFCE-3E923A087288}" type="slidenum">
              <a:rPr lang="en-GB" smtClean="0"/>
              <a:t>‹#›</a:t>
            </a:fld>
            <a:endParaRPr lang="en-GB"/>
          </a:p>
        </p:txBody>
      </p:sp>
    </p:spTree>
    <p:extLst>
      <p:ext uri="{BB962C8B-B14F-4D97-AF65-F5344CB8AC3E}">
        <p14:creationId xmlns:p14="http://schemas.microsoft.com/office/powerpoint/2010/main" val="28397398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D609C-CAA5-42DB-93CD-3B714D1346E2}" type="datetimeFigureOut">
              <a:rPr lang="en-GB" smtClean="0"/>
              <a:t>01/07/2016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80278-BFFA-4DC4-BFCE-3E923A087288}" type="slidenum">
              <a:rPr lang="en-GB" smtClean="0"/>
              <a:t>‹#›</a:t>
            </a:fld>
            <a:endParaRPr lang="en-GB"/>
          </a:p>
        </p:txBody>
      </p:sp>
    </p:spTree>
    <p:extLst>
      <p:ext uri="{BB962C8B-B14F-4D97-AF65-F5344CB8AC3E}">
        <p14:creationId xmlns:p14="http://schemas.microsoft.com/office/powerpoint/2010/main" val="1098111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AD609C-CAA5-42DB-93CD-3B714D1346E2}"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80278-BFFA-4DC4-BFCE-3E923A087288}" type="slidenum">
              <a:rPr lang="en-GB" smtClean="0"/>
              <a:t>‹#›</a:t>
            </a:fld>
            <a:endParaRPr lang="en-GB"/>
          </a:p>
        </p:txBody>
      </p:sp>
    </p:spTree>
    <p:extLst>
      <p:ext uri="{BB962C8B-B14F-4D97-AF65-F5344CB8AC3E}">
        <p14:creationId xmlns:p14="http://schemas.microsoft.com/office/powerpoint/2010/main" val="2537964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AD609C-CAA5-42DB-93CD-3B714D1346E2}"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80278-BFFA-4DC4-BFCE-3E923A087288}" type="slidenum">
              <a:rPr lang="en-GB" smtClean="0"/>
              <a:t>‹#›</a:t>
            </a:fld>
            <a:endParaRPr lang="en-GB"/>
          </a:p>
        </p:txBody>
      </p:sp>
    </p:spTree>
    <p:extLst>
      <p:ext uri="{BB962C8B-B14F-4D97-AF65-F5344CB8AC3E}">
        <p14:creationId xmlns:p14="http://schemas.microsoft.com/office/powerpoint/2010/main" val="15132557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DD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endParaRPr lang="en-GB" dirty="0"/>
          </a:p>
        </p:txBody>
      </p:sp>
      <p:pic>
        <p:nvPicPr>
          <p:cNvPr id="8" name="Picture 7"/>
          <p:cNvPicPr>
            <a:picLocks noChangeAspect="1"/>
          </p:cNvPicPr>
          <p:nvPr userDrawn="1"/>
        </p:nvPicPr>
        <p:blipFill>
          <a:blip r:embed="rId2"/>
          <a:stretch>
            <a:fillRect/>
          </a:stretch>
        </p:blipFill>
        <p:spPr>
          <a:xfrm>
            <a:off x="11155680" y="286603"/>
            <a:ext cx="804742" cy="676715"/>
          </a:xfrm>
          <a:prstGeom prst="rect">
            <a:avLst/>
          </a:prstGeom>
        </p:spPr>
      </p:pic>
      <p:pic>
        <p:nvPicPr>
          <p:cNvPr id="9" name="Picture 8"/>
          <p:cNvPicPr>
            <a:picLocks noChangeAspect="1"/>
          </p:cNvPicPr>
          <p:nvPr userDrawn="1"/>
        </p:nvPicPr>
        <p:blipFill>
          <a:blip r:embed="rId3"/>
          <a:stretch>
            <a:fillRect/>
          </a:stretch>
        </p:blipFill>
        <p:spPr>
          <a:xfrm>
            <a:off x="9060643" y="201252"/>
            <a:ext cx="1859441" cy="762066"/>
          </a:xfrm>
          <a:prstGeom prst="rect">
            <a:avLst/>
          </a:prstGeom>
        </p:spPr>
      </p:pic>
      <p:pic>
        <p:nvPicPr>
          <p:cNvPr id="10" name="Picture 9"/>
          <p:cNvPicPr>
            <a:picLocks noChangeAspect="1"/>
          </p:cNvPicPr>
          <p:nvPr userDrawn="1"/>
        </p:nvPicPr>
        <p:blipFill>
          <a:blip r:embed="rId4"/>
          <a:stretch>
            <a:fillRect/>
          </a:stretch>
        </p:blipFill>
        <p:spPr>
          <a:xfrm>
            <a:off x="6758324" y="237831"/>
            <a:ext cx="2066723" cy="688908"/>
          </a:xfrm>
          <a:prstGeom prst="rect">
            <a:avLst/>
          </a:prstGeom>
        </p:spPr>
      </p:pic>
    </p:spTree>
    <p:extLst>
      <p:ext uri="{BB962C8B-B14F-4D97-AF65-F5344CB8AC3E}">
        <p14:creationId xmlns:p14="http://schemas.microsoft.com/office/powerpoint/2010/main" val="41890154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DD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endParaRPr lang="en-GB" dirty="0"/>
          </a:p>
        </p:txBody>
      </p:sp>
      <p:pic>
        <p:nvPicPr>
          <p:cNvPr id="8" name="Picture 7"/>
          <p:cNvPicPr>
            <a:picLocks noChangeAspect="1"/>
          </p:cNvPicPr>
          <p:nvPr userDrawn="1"/>
        </p:nvPicPr>
        <p:blipFill>
          <a:blip r:embed="rId2"/>
          <a:stretch>
            <a:fillRect/>
          </a:stretch>
        </p:blipFill>
        <p:spPr>
          <a:xfrm>
            <a:off x="11155680" y="286603"/>
            <a:ext cx="804742" cy="676715"/>
          </a:xfrm>
          <a:prstGeom prst="rect">
            <a:avLst/>
          </a:prstGeom>
        </p:spPr>
      </p:pic>
      <p:pic>
        <p:nvPicPr>
          <p:cNvPr id="9" name="Picture 8"/>
          <p:cNvPicPr>
            <a:picLocks noChangeAspect="1"/>
          </p:cNvPicPr>
          <p:nvPr userDrawn="1"/>
        </p:nvPicPr>
        <p:blipFill>
          <a:blip r:embed="rId3"/>
          <a:stretch>
            <a:fillRect/>
          </a:stretch>
        </p:blipFill>
        <p:spPr>
          <a:xfrm>
            <a:off x="9060643" y="201252"/>
            <a:ext cx="1859441" cy="762066"/>
          </a:xfrm>
          <a:prstGeom prst="rect">
            <a:avLst/>
          </a:prstGeom>
        </p:spPr>
      </p:pic>
      <p:pic>
        <p:nvPicPr>
          <p:cNvPr id="10" name="Picture 9"/>
          <p:cNvPicPr>
            <a:picLocks noChangeAspect="1"/>
          </p:cNvPicPr>
          <p:nvPr userDrawn="1"/>
        </p:nvPicPr>
        <p:blipFill>
          <a:blip r:embed="rId4"/>
          <a:stretch>
            <a:fillRect/>
          </a:stretch>
        </p:blipFill>
        <p:spPr>
          <a:xfrm>
            <a:off x="6758324" y="274410"/>
            <a:ext cx="2066723" cy="688908"/>
          </a:xfrm>
          <a:prstGeom prst="rect">
            <a:avLst/>
          </a:prstGeom>
        </p:spPr>
      </p:pic>
    </p:spTree>
    <p:extLst>
      <p:ext uri="{BB962C8B-B14F-4D97-AF65-F5344CB8AC3E}">
        <p14:creationId xmlns:p14="http://schemas.microsoft.com/office/powerpoint/2010/main" val="8999803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6AD609C-CAA5-42DB-93CD-3B714D1346E2}"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80278-BFFA-4DC4-BFCE-3E923A087288}" type="slidenum">
              <a:rPr lang="en-GB" smtClean="0"/>
              <a:t>‹#›</a:t>
            </a:fld>
            <a:endParaRPr lang="en-GB"/>
          </a:p>
        </p:txBody>
      </p:sp>
      <p:pic>
        <p:nvPicPr>
          <p:cNvPr id="7" name="Picture 6"/>
          <p:cNvPicPr>
            <a:picLocks noChangeAspect="1"/>
          </p:cNvPicPr>
          <p:nvPr userDrawn="1"/>
        </p:nvPicPr>
        <p:blipFill>
          <a:blip r:embed="rId2"/>
          <a:stretch>
            <a:fillRect/>
          </a:stretch>
        </p:blipFill>
        <p:spPr>
          <a:xfrm>
            <a:off x="11155680" y="286603"/>
            <a:ext cx="804742" cy="676715"/>
          </a:xfrm>
          <a:prstGeom prst="rect">
            <a:avLst/>
          </a:prstGeom>
        </p:spPr>
      </p:pic>
      <p:pic>
        <p:nvPicPr>
          <p:cNvPr id="8" name="Picture 7"/>
          <p:cNvPicPr>
            <a:picLocks noChangeAspect="1"/>
          </p:cNvPicPr>
          <p:nvPr userDrawn="1"/>
        </p:nvPicPr>
        <p:blipFill>
          <a:blip r:embed="rId3"/>
          <a:stretch>
            <a:fillRect/>
          </a:stretch>
        </p:blipFill>
        <p:spPr>
          <a:xfrm>
            <a:off x="9117794" y="201252"/>
            <a:ext cx="1859441" cy="762066"/>
          </a:xfrm>
          <a:prstGeom prst="rect">
            <a:avLst/>
          </a:prstGeom>
        </p:spPr>
      </p:pic>
      <p:pic>
        <p:nvPicPr>
          <p:cNvPr id="9" name="Picture 8"/>
          <p:cNvPicPr>
            <a:picLocks noChangeAspect="1"/>
          </p:cNvPicPr>
          <p:nvPr userDrawn="1"/>
        </p:nvPicPr>
        <p:blipFill>
          <a:blip r:embed="rId4"/>
          <a:stretch>
            <a:fillRect/>
          </a:stretch>
        </p:blipFill>
        <p:spPr>
          <a:xfrm>
            <a:off x="6872626" y="274410"/>
            <a:ext cx="2066723" cy="688908"/>
          </a:xfrm>
          <a:prstGeom prst="rect">
            <a:avLst/>
          </a:prstGeom>
        </p:spPr>
      </p:pic>
    </p:spTree>
    <p:extLst>
      <p:ext uri="{BB962C8B-B14F-4D97-AF65-F5344CB8AC3E}">
        <p14:creationId xmlns:p14="http://schemas.microsoft.com/office/powerpoint/2010/main" val="21233910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6AD609C-CAA5-42DB-93CD-3B714D1346E2}"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80278-BFFA-4DC4-BFCE-3E923A087288}" type="slidenum">
              <a:rPr lang="en-GB" smtClean="0"/>
              <a:t>‹#›</a:t>
            </a:fld>
            <a:endParaRPr lang="en-GB"/>
          </a:p>
        </p:txBody>
      </p:sp>
      <p:pic>
        <p:nvPicPr>
          <p:cNvPr id="7" name="Picture 6"/>
          <p:cNvPicPr>
            <a:picLocks noChangeAspect="1"/>
          </p:cNvPicPr>
          <p:nvPr userDrawn="1"/>
        </p:nvPicPr>
        <p:blipFill>
          <a:blip r:embed="rId2"/>
          <a:stretch>
            <a:fillRect/>
          </a:stretch>
        </p:blipFill>
        <p:spPr>
          <a:xfrm>
            <a:off x="11155680" y="286603"/>
            <a:ext cx="804742" cy="676715"/>
          </a:xfrm>
          <a:prstGeom prst="rect">
            <a:avLst/>
          </a:prstGeom>
        </p:spPr>
      </p:pic>
      <p:pic>
        <p:nvPicPr>
          <p:cNvPr id="8" name="Picture 7"/>
          <p:cNvPicPr>
            <a:picLocks noChangeAspect="1"/>
          </p:cNvPicPr>
          <p:nvPr userDrawn="1"/>
        </p:nvPicPr>
        <p:blipFill>
          <a:blip r:embed="rId3"/>
          <a:stretch>
            <a:fillRect/>
          </a:stretch>
        </p:blipFill>
        <p:spPr>
          <a:xfrm>
            <a:off x="9117794" y="201252"/>
            <a:ext cx="1859441" cy="762066"/>
          </a:xfrm>
          <a:prstGeom prst="rect">
            <a:avLst/>
          </a:prstGeom>
        </p:spPr>
      </p:pic>
      <p:pic>
        <p:nvPicPr>
          <p:cNvPr id="9" name="Picture 8"/>
          <p:cNvPicPr>
            <a:picLocks noChangeAspect="1"/>
          </p:cNvPicPr>
          <p:nvPr userDrawn="1"/>
        </p:nvPicPr>
        <p:blipFill>
          <a:blip r:embed="rId4"/>
          <a:stretch>
            <a:fillRect/>
          </a:stretch>
        </p:blipFill>
        <p:spPr>
          <a:xfrm>
            <a:off x="6872626" y="274410"/>
            <a:ext cx="2066723" cy="688908"/>
          </a:xfrm>
          <a:prstGeom prst="rect">
            <a:avLst/>
          </a:prstGeom>
        </p:spPr>
      </p:pic>
    </p:spTree>
    <p:extLst>
      <p:ext uri="{BB962C8B-B14F-4D97-AF65-F5344CB8AC3E}">
        <p14:creationId xmlns:p14="http://schemas.microsoft.com/office/powerpoint/2010/main" val="5318074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D609C-CAA5-42DB-93CD-3B714D1346E2}" type="datetimeFigureOut">
              <a:rPr lang="en-GB" smtClean="0"/>
              <a:t>01/07/2016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80278-BFFA-4DC4-BFCE-3E923A087288}"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74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AD609C-CAA5-42DB-93CD-3B714D1346E2}" type="datetimeFigureOut">
              <a:rPr lang="en-GB" smtClean="0"/>
              <a:t>01/07/2016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80278-BFFA-4DC4-BFCE-3E923A087288}" type="slidenum">
              <a:rPr lang="en-GB" smtClean="0"/>
              <a:t>‹#›</a:t>
            </a:fld>
            <a:endParaRPr lang="en-GB"/>
          </a:p>
        </p:txBody>
      </p:sp>
    </p:spTree>
    <p:extLst>
      <p:ext uri="{BB962C8B-B14F-4D97-AF65-F5344CB8AC3E}">
        <p14:creationId xmlns:p14="http://schemas.microsoft.com/office/powerpoint/2010/main" val="251728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AD609C-CAA5-42DB-93CD-3B714D1346E2}" type="datetimeFigureOut">
              <a:rPr lang="en-GB" smtClean="0"/>
              <a:t>01/07/2016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980278-BFFA-4DC4-BFCE-3E923A087288}" type="slidenum">
              <a:rPr lang="en-GB" smtClean="0"/>
              <a:t>‹#›</a:t>
            </a:fld>
            <a:endParaRPr lang="en-GB"/>
          </a:p>
        </p:txBody>
      </p:sp>
    </p:spTree>
    <p:extLst>
      <p:ext uri="{BB962C8B-B14F-4D97-AF65-F5344CB8AC3E}">
        <p14:creationId xmlns:p14="http://schemas.microsoft.com/office/powerpoint/2010/main" val="989020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AD609C-CAA5-42DB-93CD-3B714D1346E2}" type="datetimeFigureOut">
              <a:rPr lang="en-GB" smtClean="0"/>
              <a:t>01/07/2016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980278-BFFA-4DC4-BFCE-3E923A087288}" type="slidenum">
              <a:rPr lang="en-GB" smtClean="0"/>
              <a:t>‹#›</a:t>
            </a:fld>
            <a:endParaRPr lang="en-GB"/>
          </a:p>
        </p:txBody>
      </p:sp>
    </p:spTree>
    <p:extLst>
      <p:ext uri="{BB962C8B-B14F-4D97-AF65-F5344CB8AC3E}">
        <p14:creationId xmlns:p14="http://schemas.microsoft.com/office/powerpoint/2010/main" val="262355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6AD609C-CAA5-42DB-93CD-3B714D1346E2}" type="datetimeFigureOut">
              <a:rPr lang="en-GB" smtClean="0"/>
              <a:t>01/07/2016</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980278-BFFA-4DC4-BFCE-3E923A087288}"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2148773"/>
      </p:ext>
    </p:extLst>
  </p:cSld>
  <p:clrMap bg1="lt1" tx1="dk1" bg2="lt2" tx2="dk2" accent1="accent1" accent2="accent2" accent3="accent3" accent4="accent4" accent5="accent5" accent6="accent6" hlink="hlink" folHlink="folHlink"/>
  <p:sldLayoutIdLst>
    <p:sldLayoutId id="2147483697" r:id="rId1"/>
    <p:sldLayoutId id="2147483708" r:id="rId2"/>
    <p:sldLayoutId id="2147483709" r:id="rId3"/>
    <p:sldLayoutId id="2147483698" r:id="rId4"/>
    <p:sldLayoutId id="2147483710"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hyperlink" Target="http://www.addresponse.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800" b="1" dirty="0"/>
              <a:t>Understanding nonresponse behaviour on the European Social Survey: </a:t>
            </a:r>
            <a:r>
              <a:rPr lang="en-GB" sz="4800" b="1" dirty="0" smtClean="0"/>
              <a:t/>
            </a:r>
            <a:br>
              <a:rPr lang="en-GB" sz="4800" b="1" dirty="0" smtClean="0"/>
            </a:br>
            <a:r>
              <a:rPr lang="en-GB" sz="4800" b="1" dirty="0" smtClean="0"/>
              <a:t>The </a:t>
            </a:r>
            <a:r>
              <a:rPr lang="en-GB" sz="4800" b="1" dirty="0"/>
              <a:t>role of survey </a:t>
            </a:r>
            <a:r>
              <a:rPr lang="en-GB" sz="4800" b="1" dirty="0" err="1"/>
              <a:t>paradata</a:t>
            </a:r>
            <a:r>
              <a:rPr lang="en-GB" sz="4800" b="1" dirty="0"/>
              <a:t> vs. external auxiliary data</a:t>
            </a:r>
            <a:endParaRPr lang="en-GB" sz="4800" dirty="0"/>
          </a:p>
        </p:txBody>
      </p:sp>
      <p:sp>
        <p:nvSpPr>
          <p:cNvPr id="3" name="Subtitle 2"/>
          <p:cNvSpPr>
            <a:spLocks noGrp="1"/>
          </p:cNvSpPr>
          <p:nvPr>
            <p:ph type="subTitle" idx="1"/>
          </p:nvPr>
        </p:nvSpPr>
        <p:spPr/>
        <p:txBody>
          <a:bodyPr>
            <a:normAutofit fontScale="62500" lnSpcReduction="20000"/>
          </a:bodyPr>
          <a:lstStyle/>
          <a:p>
            <a:r>
              <a:rPr lang="en-GB" sz="3100" cap="none" dirty="0" smtClean="0"/>
              <a:t>Kaisa Lahtinen</a:t>
            </a:r>
            <a:r>
              <a:rPr lang="en-GB" sz="3100" cap="none" dirty="0"/>
              <a:t> </a:t>
            </a:r>
            <a:r>
              <a:rPr lang="en-GB" sz="3100" cap="none" dirty="0" smtClean="0"/>
              <a:t>(University of Liverpool) and Sarah Butt (City University London)</a:t>
            </a:r>
          </a:p>
          <a:p>
            <a:r>
              <a:rPr lang="en-GB" sz="3100" cap="none" dirty="0" smtClean="0"/>
              <a:t>ESRC Research Methods Festival</a:t>
            </a:r>
          </a:p>
          <a:p>
            <a:r>
              <a:rPr lang="en-GB" sz="3100" cap="none" dirty="0" smtClean="0"/>
              <a:t>8</a:t>
            </a:r>
            <a:r>
              <a:rPr lang="en-GB" sz="3100" cap="none" baseline="30000" dirty="0" smtClean="0"/>
              <a:t>th</a:t>
            </a:r>
            <a:r>
              <a:rPr lang="en-GB" sz="3100" cap="none" dirty="0" smtClean="0"/>
              <a:t> July 2016</a:t>
            </a:r>
          </a:p>
          <a:p>
            <a:endParaRPr lang="en-GB" dirty="0"/>
          </a:p>
        </p:txBody>
      </p:sp>
      <p:pic>
        <p:nvPicPr>
          <p:cNvPr id="4" name="Picture 3"/>
          <p:cNvPicPr>
            <a:picLocks noChangeAspect="1"/>
          </p:cNvPicPr>
          <p:nvPr/>
        </p:nvPicPr>
        <p:blipFill>
          <a:blip r:embed="rId3"/>
          <a:stretch>
            <a:fillRect/>
          </a:stretch>
        </p:blipFill>
        <p:spPr>
          <a:xfrm>
            <a:off x="5607486" y="628443"/>
            <a:ext cx="2488961" cy="829654"/>
          </a:xfrm>
          <a:prstGeom prst="rect">
            <a:avLst/>
          </a:prstGeom>
        </p:spPr>
      </p:pic>
      <p:pic>
        <p:nvPicPr>
          <p:cNvPr id="5" name="Picture 4"/>
          <p:cNvPicPr>
            <a:picLocks noChangeAspect="1"/>
          </p:cNvPicPr>
          <p:nvPr/>
        </p:nvPicPr>
        <p:blipFill>
          <a:blip r:embed="rId4"/>
          <a:stretch>
            <a:fillRect/>
          </a:stretch>
        </p:blipFill>
        <p:spPr>
          <a:xfrm>
            <a:off x="8391360" y="696031"/>
            <a:ext cx="1859441" cy="762066"/>
          </a:xfrm>
          <a:prstGeom prst="rect">
            <a:avLst/>
          </a:prstGeom>
        </p:spPr>
      </p:pic>
      <p:pic>
        <p:nvPicPr>
          <p:cNvPr id="6" name="Picture 5"/>
          <p:cNvPicPr>
            <a:picLocks noChangeAspect="1"/>
          </p:cNvPicPr>
          <p:nvPr/>
        </p:nvPicPr>
        <p:blipFill>
          <a:blip r:embed="rId5"/>
          <a:stretch>
            <a:fillRect/>
          </a:stretch>
        </p:blipFill>
        <p:spPr>
          <a:xfrm>
            <a:off x="10545714" y="697176"/>
            <a:ext cx="904879" cy="760921"/>
          </a:xfrm>
          <a:prstGeom prst="rect">
            <a:avLst/>
          </a:prstGeom>
        </p:spPr>
      </p:pic>
    </p:spTree>
    <p:extLst>
      <p:ext uri="{BB962C8B-B14F-4D97-AF65-F5344CB8AC3E}">
        <p14:creationId xmlns:p14="http://schemas.microsoft.com/office/powerpoint/2010/main" val="3371397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Modelling and methods</a:t>
            </a:r>
            <a:endParaRPr lang="en-GB"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GB" dirty="0" smtClean="0"/>
              <a:t> Logistic regression: response vs. not </a:t>
            </a:r>
          </a:p>
          <a:p>
            <a:pPr>
              <a:buFont typeface="Courier New" panose="02070309020205020404" pitchFamily="49" charset="0"/>
              <a:buChar char="o"/>
            </a:pPr>
            <a:r>
              <a:rPr lang="en-GB" dirty="0" smtClean="0"/>
              <a:t> Controlling for clustering at PSU level</a:t>
            </a:r>
          </a:p>
          <a:p>
            <a:pPr>
              <a:buFont typeface="Courier New" panose="02070309020205020404" pitchFamily="49" charset="0"/>
              <a:buChar char="o"/>
            </a:pPr>
            <a:r>
              <a:rPr lang="en-GB" dirty="0"/>
              <a:t> </a:t>
            </a:r>
            <a:r>
              <a:rPr lang="en-GB" dirty="0" smtClean="0"/>
              <a:t>Nested models</a:t>
            </a:r>
          </a:p>
          <a:p>
            <a:pPr lvl="1">
              <a:buFont typeface="Courier New" panose="02070309020205020404" pitchFamily="49" charset="0"/>
              <a:buChar char="o"/>
            </a:pPr>
            <a:r>
              <a:rPr lang="en-GB" dirty="0" smtClean="0"/>
              <a:t>Coefficients</a:t>
            </a:r>
          </a:p>
          <a:p>
            <a:pPr lvl="1">
              <a:buFont typeface="Courier New" panose="02070309020205020404" pitchFamily="49" charset="0"/>
              <a:buChar char="o"/>
            </a:pPr>
            <a:r>
              <a:rPr lang="en-GB" dirty="0"/>
              <a:t> </a:t>
            </a:r>
            <a:r>
              <a:rPr lang="en-GB" dirty="0" smtClean="0"/>
              <a:t>Model fit</a:t>
            </a:r>
          </a:p>
          <a:p>
            <a:pPr lvl="1">
              <a:buFont typeface="Courier New" panose="02070309020205020404" pitchFamily="49" charset="0"/>
              <a:buChar char="o"/>
            </a:pPr>
            <a:endParaRPr lang="en-GB" dirty="0" smtClean="0"/>
          </a:p>
          <a:p>
            <a:pPr lvl="1">
              <a:buFont typeface="Courier New" panose="02070309020205020404" pitchFamily="49" charset="0"/>
              <a:buChar char="o"/>
            </a:pPr>
            <a:endParaRPr lang="en-GB" dirty="0"/>
          </a:p>
        </p:txBody>
      </p:sp>
    </p:spTree>
    <p:extLst>
      <p:ext uri="{BB962C8B-B14F-4D97-AF65-F5344CB8AC3E}">
        <p14:creationId xmlns:p14="http://schemas.microsoft.com/office/powerpoint/2010/main" val="1349145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Modelling and methods</a:t>
            </a:r>
            <a:endParaRPr lang="en-GB"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GB" dirty="0" smtClean="0">
                <a:solidFill>
                  <a:schemeClr val="tx1">
                    <a:lumMod val="50000"/>
                    <a:lumOff val="50000"/>
                  </a:schemeClr>
                </a:solidFill>
              </a:rPr>
              <a:t> Logistic regression: response vs. not </a:t>
            </a:r>
          </a:p>
          <a:p>
            <a:pPr>
              <a:buFont typeface="Courier New" panose="02070309020205020404" pitchFamily="49" charset="0"/>
              <a:buChar char="o"/>
            </a:pPr>
            <a:r>
              <a:rPr lang="en-GB" dirty="0" smtClean="0">
                <a:solidFill>
                  <a:schemeClr val="tx1">
                    <a:lumMod val="50000"/>
                    <a:lumOff val="50000"/>
                  </a:schemeClr>
                </a:solidFill>
              </a:rPr>
              <a:t> Controlling for clustering at PSU level</a:t>
            </a:r>
          </a:p>
          <a:p>
            <a:pPr>
              <a:buFont typeface="Courier New" panose="02070309020205020404" pitchFamily="49" charset="0"/>
              <a:buChar char="o"/>
            </a:pPr>
            <a:r>
              <a:rPr lang="en-GB" dirty="0">
                <a:solidFill>
                  <a:schemeClr val="tx1">
                    <a:lumMod val="50000"/>
                    <a:lumOff val="50000"/>
                  </a:schemeClr>
                </a:solidFill>
              </a:rPr>
              <a:t> </a:t>
            </a:r>
            <a:r>
              <a:rPr lang="en-GB" dirty="0" smtClean="0">
                <a:solidFill>
                  <a:schemeClr val="tx1">
                    <a:lumMod val="50000"/>
                    <a:lumOff val="50000"/>
                  </a:schemeClr>
                </a:solidFill>
              </a:rPr>
              <a:t>Nested models</a:t>
            </a:r>
          </a:p>
          <a:p>
            <a:pPr lvl="1">
              <a:buFont typeface="Courier New" panose="02070309020205020404" pitchFamily="49" charset="0"/>
              <a:buChar char="o"/>
            </a:pPr>
            <a:r>
              <a:rPr lang="en-GB" dirty="0" smtClean="0">
                <a:solidFill>
                  <a:schemeClr val="tx1">
                    <a:lumMod val="50000"/>
                    <a:lumOff val="50000"/>
                  </a:schemeClr>
                </a:solidFill>
              </a:rPr>
              <a:t>Coefficients</a:t>
            </a:r>
          </a:p>
          <a:p>
            <a:pPr lvl="1">
              <a:buFont typeface="Courier New" panose="02070309020205020404" pitchFamily="49" charset="0"/>
              <a:buChar char="o"/>
            </a:pPr>
            <a:r>
              <a:rPr lang="en-GB" dirty="0">
                <a:solidFill>
                  <a:schemeClr val="tx1">
                    <a:lumMod val="50000"/>
                    <a:lumOff val="50000"/>
                  </a:schemeClr>
                </a:solidFill>
              </a:rPr>
              <a:t> </a:t>
            </a:r>
            <a:r>
              <a:rPr lang="en-GB" dirty="0" smtClean="0">
                <a:solidFill>
                  <a:schemeClr val="tx1">
                    <a:lumMod val="50000"/>
                    <a:lumOff val="50000"/>
                  </a:schemeClr>
                </a:solidFill>
              </a:rPr>
              <a:t>Model fit </a:t>
            </a:r>
          </a:p>
          <a:p>
            <a:pPr>
              <a:buFont typeface="Courier New" panose="02070309020205020404" pitchFamily="49" charset="0"/>
              <a:buChar char="o"/>
            </a:pPr>
            <a:r>
              <a:rPr lang="en-GB" dirty="0" smtClean="0"/>
              <a:t> Models </a:t>
            </a:r>
          </a:p>
          <a:p>
            <a:pPr lvl="1">
              <a:buFont typeface="Courier New" panose="02070309020205020404" pitchFamily="49" charset="0"/>
              <a:buChar char="o"/>
            </a:pPr>
            <a:r>
              <a:rPr lang="en-GB" dirty="0" smtClean="0"/>
              <a:t> Model 1: interviewer observations</a:t>
            </a:r>
          </a:p>
          <a:p>
            <a:pPr lvl="1">
              <a:buFont typeface="Courier New" panose="02070309020205020404" pitchFamily="49" charset="0"/>
              <a:buChar char="o"/>
            </a:pPr>
            <a:r>
              <a:rPr lang="en-GB" dirty="0" smtClean="0"/>
              <a:t> Model 2: Model 1 + small area  data</a:t>
            </a:r>
          </a:p>
          <a:p>
            <a:pPr lvl="1">
              <a:buFont typeface="Courier New" panose="02070309020205020404" pitchFamily="49" charset="0"/>
              <a:buChar char="o"/>
            </a:pPr>
            <a:r>
              <a:rPr lang="en-GB" dirty="0"/>
              <a:t> </a:t>
            </a:r>
            <a:r>
              <a:rPr lang="en-GB" dirty="0" smtClean="0"/>
              <a:t>Model 3: Model 2 +  commercial data (MOSAIC)</a:t>
            </a:r>
          </a:p>
          <a:p>
            <a:pPr lvl="1">
              <a:buFont typeface="Courier New" panose="02070309020205020404" pitchFamily="49" charset="0"/>
              <a:buChar char="o"/>
            </a:pPr>
            <a:r>
              <a:rPr lang="en-GB" dirty="0"/>
              <a:t> </a:t>
            </a:r>
            <a:r>
              <a:rPr lang="en-GB" dirty="0" smtClean="0"/>
              <a:t>Model 3 a : Model 2 + commercial data (separate variables)</a:t>
            </a:r>
          </a:p>
          <a:p>
            <a:pPr lvl="1">
              <a:buFont typeface="Courier New" panose="02070309020205020404" pitchFamily="49" charset="0"/>
              <a:buChar char="o"/>
            </a:pPr>
            <a:endParaRPr lang="en-GB" dirty="0" smtClean="0"/>
          </a:p>
          <a:p>
            <a:pPr lvl="1">
              <a:buFont typeface="Courier New" panose="02070309020205020404" pitchFamily="49" charset="0"/>
              <a:buChar char="o"/>
            </a:pPr>
            <a:endParaRPr lang="en-GB" dirty="0"/>
          </a:p>
        </p:txBody>
      </p:sp>
    </p:spTree>
    <p:extLst>
      <p:ext uri="{BB962C8B-B14F-4D97-AF65-F5344CB8AC3E}">
        <p14:creationId xmlns:p14="http://schemas.microsoft.com/office/powerpoint/2010/main" val="894201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Interviewer observations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3690100"/>
              </p:ext>
            </p:extLst>
          </p:nvPr>
        </p:nvGraphicFramePr>
        <p:xfrm>
          <a:off x="2926080" y="1897311"/>
          <a:ext cx="2749939" cy="4327024"/>
        </p:xfrm>
        <a:graphic>
          <a:graphicData uri="http://schemas.openxmlformats.org/drawingml/2006/table">
            <a:tbl>
              <a:tblPr firstRow="1" firstCol="1" bandRow="1">
                <a:tableStyleId>{69012ECD-51FC-41F1-AA8D-1B2483CD663E}</a:tableStyleId>
              </a:tblPr>
              <a:tblGrid>
                <a:gridCol w="1513254"/>
                <a:gridCol w="1236685"/>
              </a:tblGrid>
              <a:tr h="502204">
                <a:tc>
                  <a:txBody>
                    <a:bodyPr/>
                    <a:lstStyle/>
                    <a:p>
                      <a:pPr marL="0" marR="0">
                        <a:spcBef>
                          <a:spcPts val="0"/>
                        </a:spcBef>
                        <a:spcAft>
                          <a:spcPts val="0"/>
                        </a:spcAft>
                      </a:pP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effectLst/>
                        </a:rPr>
                        <a:t>Response vs.</a:t>
                      </a:r>
                      <a:r>
                        <a:rPr lang="en-US" sz="1600" baseline="0" dirty="0" smtClean="0">
                          <a:effectLst/>
                        </a:rPr>
                        <a:t> not</a:t>
                      </a:r>
                      <a:endParaRPr lang="en-US" sz="1600" b="1" dirty="0" smtClean="0">
                        <a:solidFill>
                          <a:schemeClr val="bg1"/>
                        </a:solidFill>
                        <a:effectLst/>
                        <a:latin typeface="Calibri" charset="0"/>
                        <a:ea typeface="Calibri" charset="0"/>
                        <a:cs typeface="Times New Roman" charset="0"/>
                      </a:endParaRPr>
                    </a:p>
                  </a:txBody>
                  <a:tcPr marL="68580" marR="68580" marT="0" marB="0"/>
                </a:tc>
              </a:tr>
              <a:tr h="272027">
                <a:tc>
                  <a:txBody>
                    <a:bodyPr/>
                    <a:lstStyle/>
                    <a:p>
                      <a:pPr marL="0" marR="0">
                        <a:spcBef>
                          <a:spcPts val="0"/>
                        </a:spcBef>
                        <a:spcAft>
                          <a:spcPts val="0"/>
                        </a:spcAft>
                      </a:pPr>
                      <a:r>
                        <a:rPr lang="en-GB" sz="1600" dirty="0" smtClean="0">
                          <a:effectLst/>
                        </a:rPr>
                        <a:t>Variable</a:t>
                      </a:r>
                      <a:r>
                        <a:rPr lang="en-GB" sz="1600" baseline="0" dirty="0" smtClean="0">
                          <a:effectLst/>
                        </a:rPr>
                        <a:t> </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dirty="0">
                          <a:effectLst/>
                        </a:rPr>
                        <a:t>Log odd</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r>
              <a:tr h="502204">
                <a:tc>
                  <a:txBody>
                    <a:bodyPr/>
                    <a:lstStyle/>
                    <a:p>
                      <a:pPr marL="0" marR="0">
                        <a:spcBef>
                          <a:spcPts val="0"/>
                        </a:spcBef>
                        <a:spcAft>
                          <a:spcPts val="0"/>
                        </a:spcAft>
                      </a:pPr>
                      <a:r>
                        <a:rPr lang="en-GB" sz="1600" dirty="0">
                          <a:effectLst/>
                        </a:rPr>
                        <a:t>(Intercept)</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0.608***</a:t>
                      </a:r>
                      <a:endParaRPr lang="en-US" sz="1600" dirty="0">
                        <a:effectLst/>
                      </a:endParaRPr>
                    </a:p>
                    <a:p>
                      <a:pPr marL="0" marR="0">
                        <a:spcBef>
                          <a:spcPts val="0"/>
                        </a:spcBef>
                        <a:spcAft>
                          <a:spcPts val="0"/>
                        </a:spcAft>
                      </a:pPr>
                      <a:r>
                        <a:rPr lang="en-GB" sz="1600" dirty="0">
                          <a:effectLst/>
                        </a:rPr>
                        <a:t>(0.024)</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r h="518644">
                <a:tc>
                  <a:txBody>
                    <a:bodyPr/>
                    <a:lstStyle/>
                    <a:p>
                      <a:pPr marL="0" marR="0">
                        <a:spcBef>
                          <a:spcPts val="0"/>
                        </a:spcBef>
                        <a:spcAft>
                          <a:spcPts val="0"/>
                        </a:spcAft>
                      </a:pPr>
                      <a:r>
                        <a:rPr lang="en-GB" sz="1600" dirty="0">
                          <a:effectLst/>
                        </a:rPr>
                        <a:t>Access</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-0.133***</a:t>
                      </a:r>
                      <a:endParaRPr lang="en-US" sz="1600" dirty="0">
                        <a:effectLst/>
                      </a:endParaRPr>
                    </a:p>
                    <a:p>
                      <a:pPr marL="0" marR="0">
                        <a:spcBef>
                          <a:spcPts val="0"/>
                        </a:spcBef>
                        <a:spcAft>
                          <a:spcPts val="0"/>
                        </a:spcAft>
                      </a:pPr>
                      <a:r>
                        <a:rPr lang="en-GB" sz="1600" dirty="0">
                          <a:effectLst/>
                        </a:rPr>
                        <a:t>(0.03)</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r h="502204">
                <a:tc>
                  <a:txBody>
                    <a:bodyPr/>
                    <a:lstStyle/>
                    <a:p>
                      <a:pPr marL="0" marR="0">
                        <a:spcBef>
                          <a:spcPts val="0"/>
                        </a:spcBef>
                        <a:spcAft>
                          <a:spcPts val="0"/>
                        </a:spcAft>
                      </a:pPr>
                      <a:r>
                        <a:rPr lang="en-GB" sz="1600" dirty="0">
                          <a:effectLst/>
                        </a:rPr>
                        <a:t>Living in a flat</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-0.032</a:t>
                      </a:r>
                      <a:endParaRPr lang="en-US" sz="1600" dirty="0">
                        <a:effectLst/>
                      </a:endParaRPr>
                    </a:p>
                    <a:p>
                      <a:pPr marL="0" marR="0">
                        <a:spcBef>
                          <a:spcPts val="0"/>
                        </a:spcBef>
                        <a:spcAft>
                          <a:spcPts val="0"/>
                        </a:spcAft>
                      </a:pPr>
                      <a:r>
                        <a:rPr lang="en-GB" sz="1600" dirty="0">
                          <a:effectLst/>
                        </a:rPr>
                        <a:t>(0.029)</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r h="502204">
                <a:tc>
                  <a:txBody>
                    <a:bodyPr/>
                    <a:lstStyle/>
                    <a:p>
                      <a:pPr marL="0" marR="0">
                        <a:spcBef>
                          <a:spcPts val="0"/>
                        </a:spcBef>
                        <a:spcAft>
                          <a:spcPts val="0"/>
                        </a:spcAft>
                      </a:pPr>
                      <a:r>
                        <a:rPr lang="en-GB" sz="1600" dirty="0">
                          <a:effectLst/>
                        </a:rPr>
                        <a:t>Vandalism</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0.052</a:t>
                      </a:r>
                      <a:endParaRPr lang="en-US" sz="1600" dirty="0">
                        <a:effectLst/>
                      </a:endParaRPr>
                    </a:p>
                    <a:p>
                      <a:pPr marL="0" marR="0">
                        <a:spcBef>
                          <a:spcPts val="0"/>
                        </a:spcBef>
                        <a:spcAft>
                          <a:spcPts val="0"/>
                        </a:spcAft>
                      </a:pPr>
                      <a:r>
                        <a:rPr lang="en-GB" sz="1600" dirty="0">
                          <a:effectLst/>
                        </a:rPr>
                        <a:t>(0.04)</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r h="502204">
                <a:tc>
                  <a:txBody>
                    <a:bodyPr/>
                    <a:lstStyle/>
                    <a:p>
                      <a:pPr marL="0" marR="0">
                        <a:spcBef>
                          <a:spcPts val="0"/>
                        </a:spcBef>
                        <a:spcAft>
                          <a:spcPts val="0"/>
                        </a:spcAft>
                      </a:pPr>
                      <a:r>
                        <a:rPr lang="en-GB" sz="1600" dirty="0">
                          <a:effectLst/>
                        </a:rPr>
                        <a:t>Litter</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-0.007</a:t>
                      </a:r>
                      <a:endParaRPr lang="en-US" sz="1600" dirty="0">
                        <a:effectLst/>
                      </a:endParaRPr>
                    </a:p>
                    <a:p>
                      <a:pPr marL="0" marR="0">
                        <a:spcBef>
                          <a:spcPts val="0"/>
                        </a:spcBef>
                        <a:spcAft>
                          <a:spcPts val="0"/>
                        </a:spcAft>
                      </a:pPr>
                      <a:r>
                        <a:rPr lang="en-GB" sz="1600" dirty="0">
                          <a:effectLst/>
                        </a:rPr>
                        <a:t>(0.025)</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r h="502204">
                <a:tc>
                  <a:txBody>
                    <a:bodyPr/>
                    <a:lstStyle/>
                    <a:p>
                      <a:pPr marL="0" marR="0">
                        <a:spcBef>
                          <a:spcPts val="0"/>
                        </a:spcBef>
                        <a:spcAft>
                          <a:spcPts val="0"/>
                        </a:spcAft>
                      </a:pPr>
                      <a:r>
                        <a:rPr lang="en-GB" sz="1600" dirty="0">
                          <a:effectLst/>
                        </a:rPr>
                        <a:t>Physical condition</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-0.029*</a:t>
                      </a:r>
                      <a:endParaRPr lang="en-US" sz="1600">
                        <a:effectLst/>
                      </a:endParaRPr>
                    </a:p>
                    <a:p>
                      <a:pPr marL="0" marR="0">
                        <a:spcBef>
                          <a:spcPts val="0"/>
                        </a:spcBef>
                        <a:spcAft>
                          <a:spcPts val="0"/>
                        </a:spcAft>
                      </a:pPr>
                      <a:r>
                        <a:rPr lang="en-GB" sz="1600">
                          <a:effectLst/>
                        </a:rPr>
                        <a:t>(0.011)</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r>
              <a:tr h="272027">
                <a:tc>
                  <a:txBody>
                    <a:bodyPr/>
                    <a:lstStyle/>
                    <a:p>
                      <a:pPr marL="0" marR="0">
                        <a:spcBef>
                          <a:spcPts val="0"/>
                        </a:spcBef>
                        <a:spcAft>
                          <a:spcPts val="0"/>
                        </a:spcAft>
                      </a:pPr>
                      <a:r>
                        <a:rPr lang="en-GB" sz="1600" dirty="0">
                          <a:effectLst/>
                        </a:rPr>
                        <a:t>R2</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0.034</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r>
              <a:tr h="251102">
                <a:tc>
                  <a:txBody>
                    <a:bodyPr/>
                    <a:lstStyle/>
                    <a:p>
                      <a:pPr marL="0" marR="0">
                        <a:spcBef>
                          <a:spcPts val="0"/>
                        </a:spcBef>
                        <a:spcAft>
                          <a:spcPts val="0"/>
                        </a:spcAft>
                      </a:pPr>
                      <a:r>
                        <a:rPr lang="en-GB" sz="1600" dirty="0">
                          <a:effectLst/>
                        </a:rPr>
                        <a:t>AIC</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1025.34</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bl>
          </a:graphicData>
        </a:graphic>
      </p:graphicFrame>
    </p:spTree>
    <p:extLst>
      <p:ext uri="{BB962C8B-B14F-4D97-AF65-F5344CB8AC3E}">
        <p14:creationId xmlns:p14="http://schemas.microsoft.com/office/powerpoint/2010/main" val="1294829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Interviewer observations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52166072"/>
              </p:ext>
            </p:extLst>
          </p:nvPr>
        </p:nvGraphicFramePr>
        <p:xfrm>
          <a:off x="2926080" y="1897311"/>
          <a:ext cx="3986624" cy="4327024"/>
        </p:xfrm>
        <a:graphic>
          <a:graphicData uri="http://schemas.openxmlformats.org/drawingml/2006/table">
            <a:tbl>
              <a:tblPr firstRow="1" firstCol="1" bandRow="1">
                <a:tableStyleId>{69012ECD-51FC-41F1-AA8D-1B2483CD663E}</a:tableStyleId>
              </a:tblPr>
              <a:tblGrid>
                <a:gridCol w="1513254"/>
                <a:gridCol w="1236685"/>
                <a:gridCol w="1236685"/>
              </a:tblGrid>
              <a:tr h="502204">
                <a:tc>
                  <a:txBody>
                    <a:bodyPr/>
                    <a:lstStyle/>
                    <a:p>
                      <a:pPr marL="0" marR="0">
                        <a:spcBef>
                          <a:spcPts val="0"/>
                        </a:spcBef>
                        <a:spcAft>
                          <a:spcPts val="0"/>
                        </a:spcAft>
                      </a:pP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effectLst/>
                        </a:rPr>
                        <a:t>Response vs.</a:t>
                      </a:r>
                      <a:r>
                        <a:rPr lang="en-US" sz="1600" baseline="0" dirty="0" smtClean="0">
                          <a:effectLst/>
                        </a:rPr>
                        <a:t> not</a:t>
                      </a:r>
                      <a:endParaRPr lang="en-US" sz="1600" b="1" dirty="0" smtClean="0">
                        <a:solidFill>
                          <a:schemeClr val="bg1"/>
                        </a:solidFill>
                        <a:effectLst/>
                        <a:latin typeface="Calibri" charset="0"/>
                        <a:ea typeface="Calibri" charset="0"/>
                        <a:cs typeface="Times New Roman"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effectLst/>
                        </a:rPr>
                        <a:t>Contact</a:t>
                      </a:r>
                      <a:r>
                        <a:rPr lang="en-US" sz="1600" baseline="0" dirty="0" smtClean="0">
                          <a:effectLst/>
                        </a:rPr>
                        <a:t> vs. not </a:t>
                      </a:r>
                      <a:endParaRPr lang="en-US" sz="1600" b="1" dirty="0" smtClean="0">
                        <a:solidFill>
                          <a:schemeClr val="bg1"/>
                        </a:solidFill>
                        <a:effectLst/>
                        <a:latin typeface="Calibri" charset="0"/>
                        <a:ea typeface="Calibri" charset="0"/>
                        <a:cs typeface="Times New Roman" charset="0"/>
                      </a:endParaRPr>
                    </a:p>
                  </a:txBody>
                  <a:tcPr marL="68580" marR="68580" marT="0" marB="0"/>
                </a:tc>
              </a:tr>
              <a:tr h="272027">
                <a:tc>
                  <a:txBody>
                    <a:bodyPr/>
                    <a:lstStyle/>
                    <a:p>
                      <a:pPr marL="0" marR="0">
                        <a:spcBef>
                          <a:spcPts val="0"/>
                        </a:spcBef>
                        <a:spcAft>
                          <a:spcPts val="0"/>
                        </a:spcAft>
                      </a:pPr>
                      <a:r>
                        <a:rPr lang="en-GB" sz="1600" dirty="0" smtClean="0">
                          <a:effectLst/>
                        </a:rPr>
                        <a:t>Variable</a:t>
                      </a:r>
                      <a:r>
                        <a:rPr lang="en-GB" sz="1600" baseline="0" dirty="0" smtClean="0">
                          <a:effectLst/>
                        </a:rPr>
                        <a:t> </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dirty="0">
                          <a:effectLst/>
                        </a:rPr>
                        <a:t>Log odd</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600" dirty="0" smtClean="0">
                          <a:effectLst/>
                        </a:rPr>
                        <a:t>Log odd</a:t>
                      </a:r>
                      <a:endParaRPr lang="en-US" sz="1600" b="0" dirty="0">
                        <a:solidFill>
                          <a:schemeClr val="tx1">
                            <a:lumMod val="75000"/>
                            <a:lumOff val="25000"/>
                          </a:schemeClr>
                        </a:solidFill>
                        <a:effectLst/>
                        <a:latin typeface="Calibri" charset="0"/>
                        <a:ea typeface="Calibri" charset="0"/>
                        <a:cs typeface="Times New Roman" charset="0"/>
                      </a:endParaRPr>
                    </a:p>
                  </a:txBody>
                  <a:tcPr marL="68580" marR="68580" marT="0" marB="0"/>
                </a:tc>
              </a:tr>
              <a:tr h="502204">
                <a:tc>
                  <a:txBody>
                    <a:bodyPr/>
                    <a:lstStyle/>
                    <a:p>
                      <a:pPr marL="0" marR="0">
                        <a:spcBef>
                          <a:spcPts val="0"/>
                        </a:spcBef>
                        <a:spcAft>
                          <a:spcPts val="0"/>
                        </a:spcAft>
                      </a:pPr>
                      <a:r>
                        <a:rPr lang="en-GB" sz="1600" dirty="0">
                          <a:effectLst/>
                        </a:rPr>
                        <a:t>(Intercept)</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0.608***</a:t>
                      </a:r>
                      <a:endParaRPr lang="en-US" sz="1600" dirty="0">
                        <a:effectLst/>
                      </a:endParaRPr>
                    </a:p>
                    <a:p>
                      <a:pPr marL="0" marR="0">
                        <a:spcBef>
                          <a:spcPts val="0"/>
                        </a:spcBef>
                        <a:spcAft>
                          <a:spcPts val="0"/>
                        </a:spcAft>
                      </a:pPr>
                      <a:r>
                        <a:rPr lang="en-GB" sz="1600" dirty="0">
                          <a:effectLst/>
                        </a:rPr>
                        <a:t>(0.024)</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0.976***</a:t>
                      </a:r>
                      <a:endParaRPr lang="en-US" sz="1600" dirty="0">
                        <a:effectLst/>
                      </a:endParaRPr>
                    </a:p>
                    <a:p>
                      <a:pPr marL="0" marR="0">
                        <a:spcBef>
                          <a:spcPts val="0"/>
                        </a:spcBef>
                        <a:spcAft>
                          <a:spcPts val="0"/>
                        </a:spcAft>
                      </a:pPr>
                      <a:r>
                        <a:rPr lang="en-GB" sz="1600" dirty="0">
                          <a:effectLst/>
                        </a:rPr>
                        <a:t>(0.011)</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r h="518644">
                <a:tc>
                  <a:txBody>
                    <a:bodyPr/>
                    <a:lstStyle/>
                    <a:p>
                      <a:pPr marL="0" marR="0">
                        <a:spcBef>
                          <a:spcPts val="0"/>
                        </a:spcBef>
                        <a:spcAft>
                          <a:spcPts val="0"/>
                        </a:spcAft>
                      </a:pPr>
                      <a:r>
                        <a:rPr lang="en-GB" sz="1600" dirty="0">
                          <a:effectLst/>
                        </a:rPr>
                        <a:t>Access</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-0.133***</a:t>
                      </a:r>
                      <a:endParaRPr lang="en-US" sz="1600" dirty="0">
                        <a:effectLst/>
                      </a:endParaRPr>
                    </a:p>
                    <a:p>
                      <a:pPr marL="0" marR="0">
                        <a:spcBef>
                          <a:spcPts val="0"/>
                        </a:spcBef>
                        <a:spcAft>
                          <a:spcPts val="0"/>
                        </a:spcAft>
                      </a:pPr>
                      <a:r>
                        <a:rPr lang="en-GB" sz="1600" dirty="0">
                          <a:effectLst/>
                        </a:rPr>
                        <a:t>(0.03)</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-0.086***</a:t>
                      </a:r>
                      <a:endParaRPr lang="en-US" sz="1600" dirty="0">
                        <a:effectLst/>
                      </a:endParaRPr>
                    </a:p>
                    <a:p>
                      <a:pPr marL="0" marR="0">
                        <a:spcBef>
                          <a:spcPts val="0"/>
                        </a:spcBef>
                        <a:spcAft>
                          <a:spcPts val="0"/>
                        </a:spcAft>
                      </a:pPr>
                      <a:r>
                        <a:rPr lang="en-GB" sz="1600" dirty="0">
                          <a:effectLst/>
                        </a:rPr>
                        <a:t>(0.026)</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r h="502204">
                <a:tc>
                  <a:txBody>
                    <a:bodyPr/>
                    <a:lstStyle/>
                    <a:p>
                      <a:pPr marL="0" marR="0">
                        <a:spcBef>
                          <a:spcPts val="0"/>
                        </a:spcBef>
                        <a:spcAft>
                          <a:spcPts val="0"/>
                        </a:spcAft>
                      </a:pPr>
                      <a:r>
                        <a:rPr lang="en-GB" sz="1600" dirty="0">
                          <a:effectLst/>
                        </a:rPr>
                        <a:t>Living in a flat</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-0.032</a:t>
                      </a:r>
                      <a:endParaRPr lang="en-US" sz="1600" dirty="0">
                        <a:effectLst/>
                      </a:endParaRPr>
                    </a:p>
                    <a:p>
                      <a:pPr marL="0" marR="0">
                        <a:spcBef>
                          <a:spcPts val="0"/>
                        </a:spcBef>
                        <a:spcAft>
                          <a:spcPts val="0"/>
                        </a:spcAft>
                      </a:pPr>
                      <a:r>
                        <a:rPr lang="en-GB" sz="1600" dirty="0">
                          <a:effectLst/>
                        </a:rPr>
                        <a:t>(0.029)</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-0.080***</a:t>
                      </a:r>
                      <a:endParaRPr lang="en-US" sz="1600" dirty="0">
                        <a:effectLst/>
                      </a:endParaRPr>
                    </a:p>
                    <a:p>
                      <a:pPr marL="0" marR="0">
                        <a:spcBef>
                          <a:spcPts val="0"/>
                        </a:spcBef>
                        <a:spcAft>
                          <a:spcPts val="0"/>
                        </a:spcAft>
                      </a:pPr>
                      <a:r>
                        <a:rPr lang="en-GB" sz="1600" dirty="0">
                          <a:effectLst/>
                        </a:rPr>
                        <a:t>(0.022)</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r h="502204">
                <a:tc>
                  <a:txBody>
                    <a:bodyPr/>
                    <a:lstStyle/>
                    <a:p>
                      <a:pPr marL="0" marR="0">
                        <a:spcBef>
                          <a:spcPts val="0"/>
                        </a:spcBef>
                        <a:spcAft>
                          <a:spcPts val="0"/>
                        </a:spcAft>
                      </a:pPr>
                      <a:r>
                        <a:rPr lang="en-GB" sz="1600" dirty="0">
                          <a:effectLst/>
                        </a:rPr>
                        <a:t>Vandalism</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0.052</a:t>
                      </a:r>
                      <a:endParaRPr lang="en-US" sz="1600" dirty="0">
                        <a:effectLst/>
                      </a:endParaRPr>
                    </a:p>
                    <a:p>
                      <a:pPr marL="0" marR="0">
                        <a:spcBef>
                          <a:spcPts val="0"/>
                        </a:spcBef>
                        <a:spcAft>
                          <a:spcPts val="0"/>
                        </a:spcAft>
                      </a:pPr>
                      <a:r>
                        <a:rPr lang="en-GB" sz="1600" dirty="0">
                          <a:effectLst/>
                        </a:rPr>
                        <a:t>(0.04)</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-0.008</a:t>
                      </a:r>
                      <a:endParaRPr lang="en-US" sz="1600">
                        <a:effectLst/>
                      </a:endParaRPr>
                    </a:p>
                    <a:p>
                      <a:pPr marL="0" marR="0">
                        <a:spcBef>
                          <a:spcPts val="0"/>
                        </a:spcBef>
                        <a:spcAft>
                          <a:spcPts val="0"/>
                        </a:spcAft>
                      </a:pPr>
                      <a:r>
                        <a:rPr lang="en-GB" sz="1600">
                          <a:effectLst/>
                        </a:rPr>
                        <a:t>(0.024)</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r>
              <a:tr h="502204">
                <a:tc>
                  <a:txBody>
                    <a:bodyPr/>
                    <a:lstStyle/>
                    <a:p>
                      <a:pPr marL="0" marR="0">
                        <a:spcBef>
                          <a:spcPts val="0"/>
                        </a:spcBef>
                        <a:spcAft>
                          <a:spcPts val="0"/>
                        </a:spcAft>
                      </a:pPr>
                      <a:r>
                        <a:rPr lang="en-GB" sz="1600" dirty="0">
                          <a:effectLst/>
                        </a:rPr>
                        <a:t>Litter</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-0.007</a:t>
                      </a:r>
                      <a:endParaRPr lang="en-US" sz="1600">
                        <a:effectLst/>
                      </a:endParaRPr>
                    </a:p>
                    <a:p>
                      <a:pPr marL="0" marR="0">
                        <a:spcBef>
                          <a:spcPts val="0"/>
                        </a:spcBef>
                        <a:spcAft>
                          <a:spcPts val="0"/>
                        </a:spcAft>
                      </a:pPr>
                      <a:r>
                        <a:rPr lang="en-GB" sz="1600">
                          <a:effectLst/>
                        </a:rPr>
                        <a:t>(0.025)</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-0.019</a:t>
                      </a:r>
                      <a:endParaRPr lang="en-US" sz="1600">
                        <a:effectLst/>
                      </a:endParaRPr>
                    </a:p>
                    <a:p>
                      <a:pPr marL="0" marR="0">
                        <a:spcBef>
                          <a:spcPts val="0"/>
                        </a:spcBef>
                        <a:spcAft>
                          <a:spcPts val="0"/>
                        </a:spcAft>
                      </a:pPr>
                      <a:r>
                        <a:rPr lang="en-GB" sz="1600">
                          <a:effectLst/>
                        </a:rPr>
                        <a:t>(0.0151)</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r>
              <a:tr h="502204">
                <a:tc>
                  <a:txBody>
                    <a:bodyPr/>
                    <a:lstStyle/>
                    <a:p>
                      <a:pPr marL="0" marR="0">
                        <a:spcBef>
                          <a:spcPts val="0"/>
                        </a:spcBef>
                        <a:spcAft>
                          <a:spcPts val="0"/>
                        </a:spcAft>
                      </a:pPr>
                      <a:r>
                        <a:rPr lang="en-GB" sz="1600" dirty="0">
                          <a:effectLst/>
                        </a:rPr>
                        <a:t>Physical condition</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-0.029*</a:t>
                      </a:r>
                      <a:endParaRPr lang="en-US" sz="1600">
                        <a:effectLst/>
                      </a:endParaRPr>
                    </a:p>
                    <a:p>
                      <a:pPr marL="0" marR="0">
                        <a:spcBef>
                          <a:spcPts val="0"/>
                        </a:spcBef>
                        <a:spcAft>
                          <a:spcPts val="0"/>
                        </a:spcAft>
                      </a:pPr>
                      <a:r>
                        <a:rPr lang="en-GB" sz="1600">
                          <a:effectLst/>
                        </a:rPr>
                        <a:t>(0.011)</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-0.008</a:t>
                      </a:r>
                      <a:endParaRPr lang="en-US" sz="1600">
                        <a:effectLst/>
                      </a:endParaRPr>
                    </a:p>
                    <a:p>
                      <a:pPr marL="0" marR="0">
                        <a:spcBef>
                          <a:spcPts val="0"/>
                        </a:spcBef>
                        <a:spcAft>
                          <a:spcPts val="0"/>
                        </a:spcAft>
                      </a:pPr>
                      <a:r>
                        <a:rPr lang="en-GB" sz="1600">
                          <a:effectLst/>
                        </a:rPr>
                        <a:t>(0.006)</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r>
              <a:tr h="272027">
                <a:tc>
                  <a:txBody>
                    <a:bodyPr/>
                    <a:lstStyle/>
                    <a:p>
                      <a:pPr marL="0" marR="0">
                        <a:spcBef>
                          <a:spcPts val="0"/>
                        </a:spcBef>
                        <a:spcAft>
                          <a:spcPts val="0"/>
                        </a:spcAft>
                      </a:pPr>
                      <a:r>
                        <a:rPr lang="en-GB" sz="1600" dirty="0">
                          <a:effectLst/>
                        </a:rPr>
                        <a:t>R2</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0.034</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0.086</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r>
              <a:tr h="251102">
                <a:tc>
                  <a:txBody>
                    <a:bodyPr/>
                    <a:lstStyle/>
                    <a:p>
                      <a:pPr marL="0" marR="0">
                        <a:spcBef>
                          <a:spcPts val="0"/>
                        </a:spcBef>
                        <a:spcAft>
                          <a:spcPts val="0"/>
                        </a:spcAft>
                      </a:pPr>
                      <a:r>
                        <a:rPr lang="en-GB" sz="1600" dirty="0">
                          <a:effectLst/>
                        </a:rPr>
                        <a:t>AIC</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1025.34</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290.91</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bl>
          </a:graphicData>
        </a:graphic>
      </p:graphicFrame>
    </p:spTree>
    <p:extLst>
      <p:ext uri="{BB962C8B-B14F-4D97-AF65-F5344CB8AC3E}">
        <p14:creationId xmlns:p14="http://schemas.microsoft.com/office/powerpoint/2010/main" val="773372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Interviewer observations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6987266"/>
              </p:ext>
            </p:extLst>
          </p:nvPr>
        </p:nvGraphicFramePr>
        <p:xfrm>
          <a:off x="2926080" y="1897311"/>
          <a:ext cx="5223309" cy="4327024"/>
        </p:xfrm>
        <a:graphic>
          <a:graphicData uri="http://schemas.openxmlformats.org/drawingml/2006/table">
            <a:tbl>
              <a:tblPr firstRow="1" firstCol="1" bandRow="1">
                <a:tableStyleId>{69012ECD-51FC-41F1-AA8D-1B2483CD663E}</a:tableStyleId>
              </a:tblPr>
              <a:tblGrid>
                <a:gridCol w="1513254"/>
                <a:gridCol w="1236685"/>
                <a:gridCol w="1236685"/>
                <a:gridCol w="1236685"/>
              </a:tblGrid>
              <a:tr h="502204">
                <a:tc>
                  <a:txBody>
                    <a:bodyPr/>
                    <a:lstStyle/>
                    <a:p>
                      <a:pPr marL="0" marR="0">
                        <a:spcBef>
                          <a:spcPts val="0"/>
                        </a:spcBef>
                        <a:spcAft>
                          <a:spcPts val="0"/>
                        </a:spcAft>
                      </a:pP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effectLst/>
                        </a:rPr>
                        <a:t>Response vs.</a:t>
                      </a:r>
                      <a:r>
                        <a:rPr lang="en-US" sz="1600" baseline="0" dirty="0" smtClean="0">
                          <a:effectLst/>
                        </a:rPr>
                        <a:t> not</a:t>
                      </a:r>
                      <a:endParaRPr lang="en-US" sz="1600" b="1" dirty="0" smtClean="0">
                        <a:solidFill>
                          <a:schemeClr val="bg1"/>
                        </a:solidFill>
                        <a:effectLst/>
                        <a:latin typeface="Calibri" charset="0"/>
                        <a:ea typeface="Calibri" charset="0"/>
                        <a:cs typeface="Times New Roman"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effectLst/>
                        </a:rPr>
                        <a:t>Contact</a:t>
                      </a:r>
                      <a:r>
                        <a:rPr lang="en-US" sz="1600" baseline="0" dirty="0" smtClean="0">
                          <a:effectLst/>
                        </a:rPr>
                        <a:t> vs. not </a:t>
                      </a:r>
                      <a:endParaRPr lang="en-US" sz="1600" b="1" dirty="0" smtClean="0">
                        <a:solidFill>
                          <a:schemeClr val="bg1"/>
                        </a:solidFill>
                        <a:effectLst/>
                        <a:latin typeface="Calibri" charset="0"/>
                        <a:ea typeface="Calibri" charset="0"/>
                        <a:cs typeface="Times New Roman"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effectLst/>
                        </a:rPr>
                        <a:t>Refusal vs. not </a:t>
                      </a:r>
                      <a:endParaRPr lang="en-US" sz="1600" b="1" dirty="0" smtClean="0">
                        <a:solidFill>
                          <a:schemeClr val="bg1"/>
                        </a:solidFill>
                        <a:effectLst/>
                        <a:latin typeface="Calibri" charset="0"/>
                        <a:ea typeface="Calibri" charset="0"/>
                        <a:cs typeface="Times New Roman" charset="0"/>
                      </a:endParaRPr>
                    </a:p>
                  </a:txBody>
                  <a:tcPr marL="68580" marR="68580" marT="0" marB="0"/>
                </a:tc>
              </a:tr>
              <a:tr h="272027">
                <a:tc>
                  <a:txBody>
                    <a:bodyPr/>
                    <a:lstStyle/>
                    <a:p>
                      <a:pPr marL="0" marR="0">
                        <a:spcBef>
                          <a:spcPts val="0"/>
                        </a:spcBef>
                        <a:spcAft>
                          <a:spcPts val="0"/>
                        </a:spcAft>
                      </a:pPr>
                      <a:r>
                        <a:rPr lang="en-GB" sz="1600" dirty="0" smtClean="0">
                          <a:effectLst/>
                        </a:rPr>
                        <a:t>Variable</a:t>
                      </a:r>
                      <a:r>
                        <a:rPr lang="en-GB" sz="1600" baseline="0" dirty="0" smtClean="0">
                          <a:effectLst/>
                        </a:rPr>
                        <a:t> </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dirty="0">
                          <a:effectLst/>
                        </a:rPr>
                        <a:t>Log odd</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600" dirty="0" smtClean="0">
                          <a:effectLst/>
                        </a:rPr>
                        <a:t>Log odd</a:t>
                      </a:r>
                      <a:endParaRPr lang="en-US" sz="1600" b="0"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600" dirty="0" smtClean="0">
                          <a:effectLst/>
                        </a:rPr>
                        <a:t>Log odd</a:t>
                      </a:r>
                      <a:endParaRPr lang="en-US" sz="1600" b="0" dirty="0" smtClean="0">
                        <a:solidFill>
                          <a:schemeClr val="tx1">
                            <a:lumMod val="75000"/>
                            <a:lumOff val="25000"/>
                          </a:schemeClr>
                        </a:solidFill>
                        <a:effectLst/>
                        <a:latin typeface="Calibri" charset="0"/>
                        <a:ea typeface="Calibri" charset="0"/>
                        <a:cs typeface="Times New Roman" charset="0"/>
                      </a:endParaRPr>
                    </a:p>
                  </a:txBody>
                  <a:tcPr marL="68580" marR="68580" marT="0" marB="0"/>
                </a:tc>
              </a:tr>
              <a:tr h="502204">
                <a:tc>
                  <a:txBody>
                    <a:bodyPr/>
                    <a:lstStyle/>
                    <a:p>
                      <a:pPr marL="0" marR="0">
                        <a:spcBef>
                          <a:spcPts val="0"/>
                        </a:spcBef>
                        <a:spcAft>
                          <a:spcPts val="0"/>
                        </a:spcAft>
                      </a:pPr>
                      <a:r>
                        <a:rPr lang="en-GB" sz="1600" dirty="0">
                          <a:effectLst/>
                        </a:rPr>
                        <a:t>(Intercept)</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0.608***</a:t>
                      </a:r>
                      <a:endParaRPr lang="en-US" sz="1600" dirty="0">
                        <a:effectLst/>
                      </a:endParaRPr>
                    </a:p>
                    <a:p>
                      <a:pPr marL="0" marR="0">
                        <a:spcBef>
                          <a:spcPts val="0"/>
                        </a:spcBef>
                        <a:spcAft>
                          <a:spcPts val="0"/>
                        </a:spcAft>
                      </a:pPr>
                      <a:r>
                        <a:rPr lang="en-GB" sz="1600" dirty="0">
                          <a:effectLst/>
                        </a:rPr>
                        <a:t>(0.024)</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0.976***</a:t>
                      </a:r>
                      <a:endParaRPr lang="en-US" sz="1600" dirty="0">
                        <a:effectLst/>
                      </a:endParaRPr>
                    </a:p>
                    <a:p>
                      <a:pPr marL="0" marR="0">
                        <a:spcBef>
                          <a:spcPts val="0"/>
                        </a:spcBef>
                        <a:spcAft>
                          <a:spcPts val="0"/>
                        </a:spcAft>
                      </a:pPr>
                      <a:r>
                        <a:rPr lang="en-GB" sz="1600" dirty="0">
                          <a:effectLst/>
                        </a:rPr>
                        <a:t>(0.011)</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0.341***</a:t>
                      </a:r>
                      <a:endParaRPr lang="en-US" sz="1600">
                        <a:effectLst/>
                      </a:endParaRPr>
                    </a:p>
                    <a:p>
                      <a:pPr marL="0" marR="0">
                        <a:spcBef>
                          <a:spcPts val="0"/>
                        </a:spcBef>
                        <a:spcAft>
                          <a:spcPts val="0"/>
                        </a:spcAft>
                      </a:pPr>
                      <a:r>
                        <a:rPr lang="en-GB" sz="1600">
                          <a:effectLst/>
                        </a:rPr>
                        <a:t>(0.023)</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r>
              <a:tr h="518644">
                <a:tc>
                  <a:txBody>
                    <a:bodyPr/>
                    <a:lstStyle/>
                    <a:p>
                      <a:pPr marL="0" marR="0">
                        <a:spcBef>
                          <a:spcPts val="0"/>
                        </a:spcBef>
                        <a:spcAft>
                          <a:spcPts val="0"/>
                        </a:spcAft>
                      </a:pPr>
                      <a:r>
                        <a:rPr lang="en-GB" sz="1600" dirty="0">
                          <a:effectLst/>
                        </a:rPr>
                        <a:t>Access</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-0.133***</a:t>
                      </a:r>
                      <a:endParaRPr lang="en-US" sz="1600" dirty="0">
                        <a:effectLst/>
                      </a:endParaRPr>
                    </a:p>
                    <a:p>
                      <a:pPr marL="0" marR="0">
                        <a:spcBef>
                          <a:spcPts val="0"/>
                        </a:spcBef>
                        <a:spcAft>
                          <a:spcPts val="0"/>
                        </a:spcAft>
                      </a:pPr>
                      <a:r>
                        <a:rPr lang="en-GB" sz="1600" dirty="0">
                          <a:effectLst/>
                        </a:rPr>
                        <a:t>(0.03)</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-0.086***</a:t>
                      </a:r>
                      <a:endParaRPr lang="en-US" sz="1600" dirty="0">
                        <a:effectLst/>
                      </a:endParaRPr>
                    </a:p>
                    <a:p>
                      <a:pPr marL="0" marR="0">
                        <a:spcBef>
                          <a:spcPts val="0"/>
                        </a:spcBef>
                        <a:spcAft>
                          <a:spcPts val="0"/>
                        </a:spcAft>
                      </a:pPr>
                      <a:r>
                        <a:rPr lang="en-GB" sz="1600" dirty="0">
                          <a:effectLst/>
                        </a:rPr>
                        <a:t>(0.026)</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0.104**</a:t>
                      </a:r>
                      <a:endParaRPr lang="en-US" sz="1600" dirty="0">
                        <a:effectLst/>
                      </a:endParaRPr>
                    </a:p>
                    <a:p>
                      <a:pPr marL="0" marR="0">
                        <a:spcBef>
                          <a:spcPts val="0"/>
                        </a:spcBef>
                        <a:spcAft>
                          <a:spcPts val="0"/>
                        </a:spcAft>
                      </a:pPr>
                      <a:r>
                        <a:rPr lang="en-GB" sz="1600" dirty="0">
                          <a:effectLst/>
                        </a:rPr>
                        <a:t>(0.034)</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r h="502204">
                <a:tc>
                  <a:txBody>
                    <a:bodyPr/>
                    <a:lstStyle/>
                    <a:p>
                      <a:pPr marL="0" marR="0">
                        <a:spcBef>
                          <a:spcPts val="0"/>
                        </a:spcBef>
                        <a:spcAft>
                          <a:spcPts val="0"/>
                        </a:spcAft>
                      </a:pPr>
                      <a:r>
                        <a:rPr lang="en-GB" sz="1600" dirty="0">
                          <a:effectLst/>
                        </a:rPr>
                        <a:t>Living in a flat</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-0.032</a:t>
                      </a:r>
                      <a:endParaRPr lang="en-US" sz="1600" dirty="0">
                        <a:effectLst/>
                      </a:endParaRPr>
                    </a:p>
                    <a:p>
                      <a:pPr marL="0" marR="0">
                        <a:spcBef>
                          <a:spcPts val="0"/>
                        </a:spcBef>
                        <a:spcAft>
                          <a:spcPts val="0"/>
                        </a:spcAft>
                      </a:pPr>
                      <a:r>
                        <a:rPr lang="en-GB" sz="1600" dirty="0">
                          <a:effectLst/>
                        </a:rPr>
                        <a:t>(0.029)</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-0.080***</a:t>
                      </a:r>
                      <a:endParaRPr lang="en-US" sz="1600" dirty="0">
                        <a:effectLst/>
                      </a:endParaRPr>
                    </a:p>
                    <a:p>
                      <a:pPr marL="0" marR="0">
                        <a:spcBef>
                          <a:spcPts val="0"/>
                        </a:spcBef>
                        <a:spcAft>
                          <a:spcPts val="0"/>
                        </a:spcAft>
                      </a:pPr>
                      <a:r>
                        <a:rPr lang="en-GB" sz="1600" dirty="0">
                          <a:effectLst/>
                        </a:rPr>
                        <a:t>(0.022)</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-0.037</a:t>
                      </a:r>
                      <a:endParaRPr lang="en-US" sz="1600">
                        <a:effectLst/>
                      </a:endParaRPr>
                    </a:p>
                    <a:p>
                      <a:pPr marL="0" marR="0">
                        <a:spcBef>
                          <a:spcPts val="0"/>
                        </a:spcBef>
                        <a:spcAft>
                          <a:spcPts val="0"/>
                        </a:spcAft>
                      </a:pPr>
                      <a:r>
                        <a:rPr lang="en-GB" sz="1600">
                          <a:effectLst/>
                        </a:rPr>
                        <a:t>(0.032)</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r>
              <a:tr h="502204">
                <a:tc>
                  <a:txBody>
                    <a:bodyPr/>
                    <a:lstStyle/>
                    <a:p>
                      <a:pPr marL="0" marR="0">
                        <a:spcBef>
                          <a:spcPts val="0"/>
                        </a:spcBef>
                        <a:spcAft>
                          <a:spcPts val="0"/>
                        </a:spcAft>
                      </a:pPr>
                      <a:r>
                        <a:rPr lang="en-GB" sz="1600" dirty="0">
                          <a:effectLst/>
                        </a:rPr>
                        <a:t>Vandalism</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0.052</a:t>
                      </a:r>
                      <a:endParaRPr lang="en-US" sz="1600" dirty="0">
                        <a:effectLst/>
                      </a:endParaRPr>
                    </a:p>
                    <a:p>
                      <a:pPr marL="0" marR="0">
                        <a:spcBef>
                          <a:spcPts val="0"/>
                        </a:spcBef>
                        <a:spcAft>
                          <a:spcPts val="0"/>
                        </a:spcAft>
                      </a:pPr>
                      <a:r>
                        <a:rPr lang="en-GB" sz="1600" dirty="0">
                          <a:effectLst/>
                        </a:rPr>
                        <a:t>(0.04)</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-0.008</a:t>
                      </a:r>
                      <a:endParaRPr lang="en-US" sz="1600">
                        <a:effectLst/>
                      </a:endParaRPr>
                    </a:p>
                    <a:p>
                      <a:pPr marL="0" marR="0">
                        <a:spcBef>
                          <a:spcPts val="0"/>
                        </a:spcBef>
                        <a:spcAft>
                          <a:spcPts val="0"/>
                        </a:spcAft>
                      </a:pPr>
                      <a:r>
                        <a:rPr lang="en-GB" sz="1600">
                          <a:effectLst/>
                        </a:rPr>
                        <a:t>(0.024)</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-0.044</a:t>
                      </a:r>
                      <a:endParaRPr lang="en-US" sz="1600" dirty="0">
                        <a:effectLst/>
                      </a:endParaRPr>
                    </a:p>
                    <a:p>
                      <a:pPr marL="0" marR="0">
                        <a:spcBef>
                          <a:spcPts val="0"/>
                        </a:spcBef>
                        <a:spcAft>
                          <a:spcPts val="0"/>
                        </a:spcAft>
                      </a:pPr>
                      <a:r>
                        <a:rPr lang="en-GB" sz="1600" dirty="0">
                          <a:effectLst/>
                        </a:rPr>
                        <a:t>(0.042)</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r h="502204">
                <a:tc>
                  <a:txBody>
                    <a:bodyPr/>
                    <a:lstStyle/>
                    <a:p>
                      <a:pPr marL="0" marR="0">
                        <a:spcBef>
                          <a:spcPts val="0"/>
                        </a:spcBef>
                        <a:spcAft>
                          <a:spcPts val="0"/>
                        </a:spcAft>
                      </a:pPr>
                      <a:r>
                        <a:rPr lang="en-GB" sz="1600" dirty="0">
                          <a:effectLst/>
                        </a:rPr>
                        <a:t>Litter</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-0.007</a:t>
                      </a:r>
                      <a:endParaRPr lang="en-US" sz="1600">
                        <a:effectLst/>
                      </a:endParaRPr>
                    </a:p>
                    <a:p>
                      <a:pPr marL="0" marR="0">
                        <a:spcBef>
                          <a:spcPts val="0"/>
                        </a:spcBef>
                        <a:spcAft>
                          <a:spcPts val="0"/>
                        </a:spcAft>
                      </a:pPr>
                      <a:r>
                        <a:rPr lang="en-GB" sz="1600">
                          <a:effectLst/>
                        </a:rPr>
                        <a:t>(0.025)</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-0.019</a:t>
                      </a:r>
                      <a:endParaRPr lang="en-US" sz="1600">
                        <a:effectLst/>
                      </a:endParaRPr>
                    </a:p>
                    <a:p>
                      <a:pPr marL="0" marR="0">
                        <a:spcBef>
                          <a:spcPts val="0"/>
                        </a:spcBef>
                        <a:spcAft>
                          <a:spcPts val="0"/>
                        </a:spcAft>
                      </a:pPr>
                      <a:r>
                        <a:rPr lang="en-GB" sz="1600">
                          <a:effectLst/>
                        </a:rPr>
                        <a:t>(0.0151)</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-0.012</a:t>
                      </a:r>
                      <a:endParaRPr lang="en-US" sz="1600">
                        <a:effectLst/>
                      </a:endParaRPr>
                    </a:p>
                    <a:p>
                      <a:pPr marL="0" marR="0">
                        <a:spcBef>
                          <a:spcPts val="0"/>
                        </a:spcBef>
                        <a:spcAft>
                          <a:spcPts val="0"/>
                        </a:spcAft>
                      </a:pPr>
                      <a:r>
                        <a:rPr lang="en-GB" sz="1600">
                          <a:effectLst/>
                        </a:rPr>
                        <a:t>(0.024)</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r>
              <a:tr h="502204">
                <a:tc>
                  <a:txBody>
                    <a:bodyPr/>
                    <a:lstStyle/>
                    <a:p>
                      <a:pPr marL="0" marR="0">
                        <a:spcBef>
                          <a:spcPts val="0"/>
                        </a:spcBef>
                        <a:spcAft>
                          <a:spcPts val="0"/>
                        </a:spcAft>
                      </a:pPr>
                      <a:r>
                        <a:rPr lang="en-GB" sz="1600" dirty="0">
                          <a:effectLst/>
                        </a:rPr>
                        <a:t>Physical condition</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-0.029*</a:t>
                      </a:r>
                      <a:endParaRPr lang="en-US" sz="1600">
                        <a:effectLst/>
                      </a:endParaRPr>
                    </a:p>
                    <a:p>
                      <a:pPr marL="0" marR="0">
                        <a:spcBef>
                          <a:spcPts val="0"/>
                        </a:spcBef>
                        <a:spcAft>
                          <a:spcPts val="0"/>
                        </a:spcAft>
                      </a:pPr>
                      <a:r>
                        <a:rPr lang="en-GB" sz="1600">
                          <a:effectLst/>
                        </a:rPr>
                        <a:t>(0.011)</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-0.008</a:t>
                      </a:r>
                      <a:endParaRPr lang="en-US" sz="1600">
                        <a:effectLst/>
                      </a:endParaRPr>
                    </a:p>
                    <a:p>
                      <a:pPr marL="0" marR="0">
                        <a:spcBef>
                          <a:spcPts val="0"/>
                        </a:spcBef>
                        <a:spcAft>
                          <a:spcPts val="0"/>
                        </a:spcAft>
                      </a:pPr>
                      <a:r>
                        <a:rPr lang="en-GB" sz="1600">
                          <a:effectLst/>
                        </a:rPr>
                        <a:t>(0.006)</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0.026*</a:t>
                      </a:r>
                      <a:endParaRPr lang="en-US" sz="1600">
                        <a:effectLst/>
                      </a:endParaRPr>
                    </a:p>
                    <a:p>
                      <a:pPr marL="0" marR="0">
                        <a:spcBef>
                          <a:spcPts val="0"/>
                        </a:spcBef>
                        <a:spcAft>
                          <a:spcPts val="0"/>
                        </a:spcAft>
                      </a:pPr>
                      <a:r>
                        <a:rPr lang="en-GB" sz="1600">
                          <a:effectLst/>
                        </a:rPr>
                        <a:t>(0.011)</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r>
              <a:tr h="272027">
                <a:tc>
                  <a:txBody>
                    <a:bodyPr/>
                    <a:lstStyle/>
                    <a:p>
                      <a:pPr marL="0" marR="0">
                        <a:spcBef>
                          <a:spcPts val="0"/>
                        </a:spcBef>
                        <a:spcAft>
                          <a:spcPts val="0"/>
                        </a:spcAft>
                      </a:pPr>
                      <a:r>
                        <a:rPr lang="en-GB" sz="1600" dirty="0">
                          <a:effectLst/>
                        </a:rPr>
                        <a:t>R2</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0.034</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a:effectLst/>
                        </a:rPr>
                        <a:t>0.086</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0.019</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r h="251102">
                <a:tc>
                  <a:txBody>
                    <a:bodyPr/>
                    <a:lstStyle/>
                    <a:p>
                      <a:pPr marL="0" marR="0">
                        <a:spcBef>
                          <a:spcPts val="0"/>
                        </a:spcBef>
                        <a:spcAft>
                          <a:spcPts val="0"/>
                        </a:spcAft>
                      </a:pPr>
                      <a:r>
                        <a:rPr lang="en-GB" sz="1600" dirty="0">
                          <a:effectLst/>
                        </a:rPr>
                        <a:t>AIC</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1025.34</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290.91</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c>
                  <a:txBody>
                    <a:bodyPr/>
                    <a:lstStyle/>
                    <a:p>
                      <a:pPr marL="0" marR="0">
                        <a:spcBef>
                          <a:spcPts val="0"/>
                        </a:spcBef>
                        <a:spcAft>
                          <a:spcPts val="0"/>
                        </a:spcAft>
                      </a:pPr>
                      <a:r>
                        <a:rPr lang="en-GB" sz="1600" dirty="0">
                          <a:effectLst/>
                        </a:rPr>
                        <a:t>866.88</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nchor="b"/>
                </a:tc>
              </a:tr>
            </a:tbl>
          </a:graphicData>
        </a:graphic>
      </p:graphicFrame>
    </p:spTree>
    <p:extLst>
      <p:ext uri="{BB962C8B-B14F-4D97-AF65-F5344CB8AC3E}">
        <p14:creationId xmlns:p14="http://schemas.microsoft.com/office/powerpoint/2010/main" val="874032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Including auxiliary data </a:t>
            </a:r>
            <a:endParaRPr lang="en-GB" dirty="0"/>
          </a:p>
        </p:txBody>
      </p:sp>
      <p:sp>
        <p:nvSpPr>
          <p:cNvPr id="3" name="Content Placeholder 2"/>
          <p:cNvSpPr>
            <a:spLocks noGrp="1"/>
          </p:cNvSpPr>
          <p:nvPr>
            <p:ph idx="1"/>
          </p:nvPr>
        </p:nvSpPr>
        <p:spPr/>
        <p:txBody>
          <a:bodyPr>
            <a:normAutofit/>
          </a:bodyPr>
          <a:lstStyle/>
          <a:p>
            <a:pPr lvl="1">
              <a:buFont typeface="Courier New" panose="02070309020205020404" pitchFamily="49" charset="0"/>
              <a:buChar char="o"/>
            </a:pPr>
            <a:endParaRPr lang="en-GB" dirty="0" smtClean="0"/>
          </a:p>
          <a:p>
            <a:pPr lvl="1">
              <a:buFont typeface="Courier New" panose="02070309020205020404" pitchFamily="49" charset="0"/>
              <a:buChar char="o"/>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710232392"/>
              </p:ext>
            </p:extLst>
          </p:nvPr>
        </p:nvGraphicFramePr>
        <p:xfrm>
          <a:off x="2101515" y="2676843"/>
          <a:ext cx="7478881" cy="1991273"/>
        </p:xfrm>
        <a:graphic>
          <a:graphicData uri="http://schemas.openxmlformats.org/drawingml/2006/table">
            <a:tbl>
              <a:tblPr firstRow="1" firstCol="1" bandRow="1">
                <a:tableStyleId>{69012ECD-51FC-41F1-AA8D-1B2483CD663E}</a:tableStyleId>
              </a:tblPr>
              <a:tblGrid>
                <a:gridCol w="1624436"/>
                <a:gridCol w="1730684"/>
                <a:gridCol w="1374587"/>
                <a:gridCol w="1374587"/>
                <a:gridCol w="1374587"/>
              </a:tblGrid>
              <a:tr h="756168">
                <a:tc>
                  <a:txBody>
                    <a:bodyPr/>
                    <a:lstStyle/>
                    <a:p>
                      <a:pPr marL="0" marR="0">
                        <a:spcBef>
                          <a:spcPts val="0"/>
                        </a:spcBef>
                        <a:spcAft>
                          <a:spcPts val="0"/>
                        </a:spcAft>
                      </a:pPr>
                      <a:r>
                        <a:rPr lang="en-US" sz="1600" dirty="0">
                          <a:effectLst/>
                        </a:rPr>
                        <a:t> </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a:effectLst/>
                        </a:rPr>
                        <a:t>Deviance (Model 1 vs Model 2)</a:t>
                      </a:r>
                      <a:endParaRPr lang="en-US" sz="1600" b="1">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a:effectLst/>
                        </a:rPr>
                        <a:t>Deviance (Model 2 vs Model 3)</a:t>
                      </a:r>
                      <a:endParaRPr lang="en-US" sz="1600" b="1">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dirty="0">
                          <a:effectLst/>
                        </a:rPr>
                        <a:t>Deviance (Model 2 vs Model 3 a)</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dirty="0">
                          <a:effectLst/>
                        </a:rPr>
                        <a:t>P -  value</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r>
              <a:tr h="474227">
                <a:tc>
                  <a:txBody>
                    <a:bodyPr/>
                    <a:lstStyle/>
                    <a:p>
                      <a:pPr marL="0" marR="0">
                        <a:spcBef>
                          <a:spcPts val="0"/>
                        </a:spcBef>
                        <a:spcAft>
                          <a:spcPts val="0"/>
                        </a:spcAft>
                      </a:pPr>
                      <a:r>
                        <a:rPr lang="en-GB" sz="1600" dirty="0">
                          <a:effectLst/>
                        </a:rPr>
                        <a:t>Model 2</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a:effectLst/>
                        </a:rPr>
                        <a:t>6.438</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dirty="0">
                          <a:effectLst/>
                        </a:rPr>
                        <a:t> </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a:effectLst/>
                        </a:rPr>
                        <a:t> </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a:effectLst/>
                        </a:rPr>
                        <a:t>0.3701</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tc>
              </a:tr>
              <a:tr h="380439">
                <a:tc>
                  <a:txBody>
                    <a:bodyPr/>
                    <a:lstStyle/>
                    <a:p>
                      <a:pPr marL="0" marR="0">
                        <a:spcBef>
                          <a:spcPts val="0"/>
                        </a:spcBef>
                        <a:spcAft>
                          <a:spcPts val="0"/>
                        </a:spcAft>
                      </a:pPr>
                      <a:r>
                        <a:rPr lang="en-GB" sz="1600">
                          <a:effectLst/>
                        </a:rPr>
                        <a:t>Model 3</a:t>
                      </a:r>
                      <a:endParaRPr lang="en-US" sz="1600" b="1">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a:effectLst/>
                        </a:rPr>
                        <a:t> </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a:effectLst/>
                        </a:rPr>
                        <a:t>48.401</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a:effectLst/>
                        </a:rPr>
                        <a:t> </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a:effectLst/>
                        </a:rPr>
                        <a:t>0.0000</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tc>
              </a:tr>
              <a:tr h="380439">
                <a:tc>
                  <a:txBody>
                    <a:bodyPr/>
                    <a:lstStyle/>
                    <a:p>
                      <a:pPr marL="0" marR="0">
                        <a:spcBef>
                          <a:spcPts val="0"/>
                        </a:spcBef>
                        <a:spcAft>
                          <a:spcPts val="0"/>
                        </a:spcAft>
                      </a:pPr>
                      <a:r>
                        <a:rPr lang="en-GB" sz="1600" dirty="0">
                          <a:effectLst/>
                        </a:rPr>
                        <a:t>Model 3 a</a:t>
                      </a:r>
                      <a:endParaRPr lang="en-US" sz="1600" b="1"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a:effectLst/>
                        </a:rPr>
                        <a:t> </a:t>
                      </a:r>
                      <a:endParaRPr lang="en-US" sz="160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dirty="0">
                          <a:effectLst/>
                        </a:rPr>
                        <a:t> </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dirty="0">
                          <a:effectLst/>
                        </a:rPr>
                        <a:t>29.505</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GB" sz="1600" dirty="0">
                          <a:effectLst/>
                        </a:rPr>
                        <a:t>0.0002</a:t>
                      </a:r>
                      <a:endParaRPr lang="en-US" sz="1600" dirty="0">
                        <a:solidFill>
                          <a:schemeClr val="tx1">
                            <a:lumMod val="75000"/>
                            <a:lumOff val="25000"/>
                          </a:schemeClr>
                        </a:solidFill>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174753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Including auxiliary data </a:t>
            </a:r>
            <a:endParaRPr lang="en-GB"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GB" sz="2400" dirty="0" smtClean="0"/>
              <a:t> Interviewer observations remain significant</a:t>
            </a:r>
          </a:p>
          <a:p>
            <a:pPr>
              <a:buFont typeface="Courier New" panose="02070309020205020404" pitchFamily="49" charset="0"/>
              <a:buChar char="o"/>
            </a:pPr>
            <a:r>
              <a:rPr lang="en-GB" sz="2400" dirty="0" smtClean="0"/>
              <a:t> Other significant auxiliary variables</a:t>
            </a:r>
          </a:p>
          <a:p>
            <a:pPr lvl="1">
              <a:buFont typeface="Courier New" panose="02070309020205020404" pitchFamily="49" charset="0"/>
              <a:buChar char="o"/>
            </a:pPr>
            <a:r>
              <a:rPr lang="en-GB" sz="2000" b="1" dirty="0" smtClean="0"/>
              <a:t>Model 2</a:t>
            </a:r>
          </a:p>
          <a:p>
            <a:pPr lvl="2">
              <a:buFont typeface="Courier New" panose="02070309020205020404" pitchFamily="49" charset="0"/>
              <a:buChar char="o"/>
            </a:pPr>
            <a:r>
              <a:rPr lang="en-GB" sz="1600" dirty="0" smtClean="0"/>
              <a:t>None </a:t>
            </a:r>
          </a:p>
          <a:p>
            <a:pPr lvl="1">
              <a:buFont typeface="Courier New" panose="02070309020205020404" pitchFamily="49" charset="0"/>
              <a:buChar char="o"/>
            </a:pPr>
            <a:r>
              <a:rPr lang="en-GB" sz="2000" b="1" dirty="0" smtClean="0"/>
              <a:t>Model 3</a:t>
            </a:r>
          </a:p>
          <a:p>
            <a:pPr lvl="2">
              <a:buFont typeface="Courier New" panose="02070309020205020404" pitchFamily="49" charset="0"/>
              <a:buChar char="o"/>
            </a:pPr>
            <a:r>
              <a:rPr lang="en-GB" sz="1600" dirty="0" smtClean="0"/>
              <a:t>MOSAIC</a:t>
            </a:r>
          </a:p>
          <a:p>
            <a:pPr lvl="1">
              <a:buFont typeface="Courier New" panose="02070309020205020404" pitchFamily="49" charset="0"/>
              <a:buChar char="o"/>
            </a:pPr>
            <a:r>
              <a:rPr lang="en-GB" sz="2000" b="1" dirty="0" smtClean="0"/>
              <a:t>Model 3a </a:t>
            </a:r>
          </a:p>
          <a:p>
            <a:pPr lvl="2">
              <a:buFont typeface="Courier New" panose="02070309020205020404" pitchFamily="49" charset="0"/>
              <a:buChar char="o"/>
            </a:pPr>
            <a:r>
              <a:rPr lang="en-GB" sz="1600" dirty="0" smtClean="0"/>
              <a:t>Children present</a:t>
            </a:r>
          </a:p>
          <a:p>
            <a:pPr lvl="2">
              <a:buFont typeface="Courier New" panose="02070309020205020404" pitchFamily="49" charset="0"/>
              <a:buChar char="o"/>
            </a:pPr>
            <a:r>
              <a:rPr lang="en-GB" sz="1600" dirty="0" smtClean="0"/>
              <a:t>Full-time employment</a:t>
            </a:r>
          </a:p>
          <a:p>
            <a:pPr lvl="2">
              <a:buFont typeface="Courier New" panose="02070309020205020404" pitchFamily="49" charset="0"/>
              <a:buChar char="o"/>
            </a:pPr>
            <a:r>
              <a:rPr lang="en-GB" sz="1600" dirty="0" err="1" smtClean="0"/>
              <a:t>Missingness</a:t>
            </a:r>
            <a:r>
              <a:rPr lang="en-GB" sz="1600" dirty="0" smtClean="0"/>
              <a:t> from commercial data</a:t>
            </a:r>
          </a:p>
          <a:p>
            <a:pPr lvl="2">
              <a:buFont typeface="Courier New" panose="02070309020205020404" pitchFamily="49" charset="0"/>
              <a:buChar char="o"/>
            </a:pPr>
            <a:r>
              <a:rPr lang="en-GB" sz="1600" dirty="0" smtClean="0"/>
              <a:t>(single and recent movers, but only at 10% level) </a:t>
            </a:r>
          </a:p>
          <a:p>
            <a:pPr lvl="1">
              <a:buFont typeface="Courier New" panose="02070309020205020404" pitchFamily="49" charset="0"/>
              <a:buChar char="o"/>
            </a:pPr>
            <a:endParaRPr lang="en-GB" dirty="0" smtClean="0"/>
          </a:p>
          <a:p>
            <a:pPr lvl="1">
              <a:buFont typeface="Courier New" panose="02070309020205020404" pitchFamily="49" charset="0"/>
              <a:buChar char="o"/>
            </a:pPr>
            <a:endParaRPr lang="en-GB" dirty="0"/>
          </a:p>
        </p:txBody>
      </p:sp>
    </p:spTree>
    <p:extLst>
      <p:ext uri="{BB962C8B-B14F-4D97-AF65-F5344CB8AC3E}">
        <p14:creationId xmlns:p14="http://schemas.microsoft.com/office/powerpoint/2010/main" val="47014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a:t>
            </a:r>
            <a:endParaRPr lang="en-GB"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GB" sz="2400" dirty="0" smtClean="0"/>
              <a:t> ESS interviewer observations helpful in predicting nonresponse  </a:t>
            </a:r>
          </a:p>
          <a:p>
            <a:pPr>
              <a:buFont typeface="Courier New" panose="02070309020205020404" pitchFamily="49" charset="0"/>
              <a:buChar char="o"/>
            </a:pPr>
            <a:r>
              <a:rPr lang="en-GB" sz="2400" dirty="0"/>
              <a:t> </a:t>
            </a:r>
            <a:r>
              <a:rPr lang="en-GB" sz="2400" dirty="0" smtClean="0"/>
              <a:t>Quality issues with commercial variables and minimal improvement in model fit </a:t>
            </a:r>
          </a:p>
          <a:p>
            <a:pPr>
              <a:buFont typeface="Courier New" panose="02070309020205020404" pitchFamily="49" charset="0"/>
              <a:buChar char="o"/>
            </a:pPr>
            <a:r>
              <a:rPr lang="en-GB" sz="2400" dirty="0"/>
              <a:t> </a:t>
            </a:r>
            <a:r>
              <a:rPr lang="en-GB" sz="2400" dirty="0" smtClean="0"/>
              <a:t>No “silver bullet” for modelling survey nonresponse </a:t>
            </a:r>
          </a:p>
          <a:p>
            <a:pPr>
              <a:buFont typeface="Courier New" panose="02070309020205020404" pitchFamily="49" charset="0"/>
              <a:buChar char="o"/>
            </a:pPr>
            <a:r>
              <a:rPr lang="en-GB" sz="2400" dirty="0" smtClean="0"/>
              <a:t> Further research needed into</a:t>
            </a:r>
          </a:p>
          <a:p>
            <a:pPr lvl="1">
              <a:buFont typeface="Courier New" panose="02070309020205020404" pitchFamily="49" charset="0"/>
              <a:buChar char="o"/>
            </a:pPr>
            <a:r>
              <a:rPr lang="en-GB" sz="2200" dirty="0"/>
              <a:t> </a:t>
            </a:r>
            <a:r>
              <a:rPr lang="en-GB" sz="2200" dirty="0" smtClean="0"/>
              <a:t> Validating interviewer observations </a:t>
            </a:r>
          </a:p>
          <a:p>
            <a:pPr lvl="1">
              <a:buFont typeface="Courier New" panose="02070309020205020404" pitchFamily="49" charset="0"/>
              <a:buChar char="o"/>
            </a:pPr>
            <a:r>
              <a:rPr lang="en-GB" sz="2200" dirty="0"/>
              <a:t> </a:t>
            </a:r>
            <a:r>
              <a:rPr lang="en-GB" sz="2200" dirty="0" smtClean="0"/>
              <a:t>Conditions under which observations are more/less accurate </a:t>
            </a:r>
            <a:endParaRPr lang="en-GB" sz="2200" dirty="0"/>
          </a:p>
        </p:txBody>
      </p:sp>
    </p:spTree>
    <p:extLst>
      <p:ext uri="{BB962C8B-B14F-4D97-AF65-F5344CB8AC3E}">
        <p14:creationId xmlns:p14="http://schemas.microsoft.com/office/powerpoint/2010/main" val="159379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 out more</a:t>
            </a:r>
            <a:endParaRPr lang="en-GB" dirty="0"/>
          </a:p>
        </p:txBody>
      </p:sp>
      <p:sp>
        <p:nvSpPr>
          <p:cNvPr id="3" name="Content Placeholder 2"/>
          <p:cNvSpPr>
            <a:spLocks noGrp="1"/>
          </p:cNvSpPr>
          <p:nvPr>
            <p:ph idx="1"/>
          </p:nvPr>
        </p:nvSpPr>
        <p:spPr>
          <a:noFill/>
          <a:ln>
            <a:noFill/>
          </a:ln>
        </p:spPr>
        <p:txBody>
          <a:bodyPr/>
          <a:lstStyle/>
          <a:p>
            <a:pPr marL="0" indent="0" algn="ctr">
              <a:buNone/>
            </a:pPr>
            <a:endParaRPr lang="en-GB" dirty="0">
              <a:hlinkClick r:id="rId3"/>
            </a:endParaRPr>
          </a:p>
          <a:p>
            <a:pPr algn="ctr"/>
            <a:endParaRPr lang="en-GB" sz="3200" dirty="0" smtClean="0"/>
          </a:p>
          <a:p>
            <a:pPr marL="0" indent="0" algn="ctr">
              <a:buNone/>
            </a:pPr>
            <a:r>
              <a:rPr lang="en-GB" sz="3200" dirty="0" smtClean="0">
                <a:solidFill>
                  <a:schemeClr val="accent2"/>
                </a:solidFill>
              </a:rPr>
              <a:t>www.addresponse.org</a:t>
            </a:r>
          </a:p>
          <a:p>
            <a:pPr marL="0" indent="0" algn="ctr">
              <a:buNone/>
            </a:pPr>
            <a:endParaRPr lang="en-GB" sz="3200" dirty="0" smtClean="0"/>
          </a:p>
          <a:p>
            <a:pPr algn="ctr"/>
            <a:r>
              <a:rPr lang="en-GB" sz="3200" dirty="0" smtClean="0"/>
              <a:t>sarah.butt.1@city.ac.uk</a:t>
            </a:r>
          </a:p>
          <a:p>
            <a:pPr algn="ctr"/>
            <a:r>
              <a:rPr lang="en-GB" sz="3200" dirty="0" smtClean="0"/>
              <a:t>Kaisa.lahtinen@liverpool.ac.uk </a:t>
            </a:r>
            <a:endParaRPr lang="en-GB" sz="3200" dirty="0"/>
          </a:p>
        </p:txBody>
      </p:sp>
    </p:spTree>
    <p:extLst>
      <p:ext uri="{BB962C8B-B14F-4D97-AF65-F5344CB8AC3E}">
        <p14:creationId xmlns:p14="http://schemas.microsoft.com/office/powerpoint/2010/main" val="3659642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t>
            </a:r>
            <a:endParaRPr lang="en-GB"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sz="1800" dirty="0"/>
              <a:t> Sinibaldi, J., </a:t>
            </a:r>
            <a:r>
              <a:rPr lang="en-US" sz="1800" dirty="0" err="1"/>
              <a:t>Durrant</a:t>
            </a:r>
            <a:r>
              <a:rPr lang="en-US" sz="1800" dirty="0"/>
              <a:t>, G.B. and </a:t>
            </a:r>
            <a:r>
              <a:rPr lang="en-US" sz="1800" dirty="0" err="1"/>
              <a:t>Kreuter</a:t>
            </a:r>
            <a:r>
              <a:rPr lang="en-US" sz="1800" dirty="0"/>
              <a:t>, F., 2013. Evaluating the measurement error of interviewer observed </a:t>
            </a:r>
            <a:r>
              <a:rPr lang="en-US" sz="1800" dirty="0" err="1"/>
              <a:t>paradata</a:t>
            </a:r>
            <a:r>
              <a:rPr lang="en-US" sz="1800" dirty="0"/>
              <a:t>. </a:t>
            </a:r>
            <a:r>
              <a:rPr lang="en-US" sz="1800" i="1" dirty="0"/>
              <a:t>Public Opinion Quarterly</a:t>
            </a:r>
            <a:r>
              <a:rPr lang="en-US" sz="1800" dirty="0"/>
              <a:t>, </a:t>
            </a:r>
            <a:r>
              <a:rPr lang="en-US" sz="1800" i="1" dirty="0"/>
              <a:t>77</a:t>
            </a:r>
            <a:r>
              <a:rPr lang="en-US" sz="1800" dirty="0"/>
              <a:t>(S1), pp.173-193.</a:t>
            </a:r>
          </a:p>
          <a:p>
            <a:pPr>
              <a:buFont typeface="Arial" panose="020B0604020202020204" pitchFamily="34" charset="0"/>
              <a:buChar char="•"/>
            </a:pPr>
            <a:r>
              <a:rPr lang="en-US" sz="1800" dirty="0" smtClean="0"/>
              <a:t>Sinibaldi</a:t>
            </a:r>
            <a:r>
              <a:rPr lang="en-US" sz="1800" dirty="0"/>
              <a:t>, J., </a:t>
            </a:r>
            <a:r>
              <a:rPr lang="en-US" sz="1800" dirty="0" err="1"/>
              <a:t>Trappmann</a:t>
            </a:r>
            <a:r>
              <a:rPr lang="en-US" sz="1800" dirty="0"/>
              <a:t>, M. and </a:t>
            </a:r>
            <a:r>
              <a:rPr lang="en-US" sz="1800" dirty="0" err="1"/>
              <a:t>Kreuter</a:t>
            </a:r>
            <a:r>
              <a:rPr lang="en-US" sz="1800" dirty="0"/>
              <a:t>, F., 2014. Which is the better investment for nonresponse adjustment: purchasing commercial auxiliary data or collecting interviewer observations?. </a:t>
            </a:r>
            <a:r>
              <a:rPr lang="en-US" sz="1800" i="1" dirty="0"/>
              <a:t>Public Opinion </a:t>
            </a:r>
            <a:r>
              <a:rPr lang="en-US" sz="1800" i="1" dirty="0" smtClean="0"/>
              <a:t>Quarterly</a:t>
            </a:r>
          </a:p>
          <a:p>
            <a:pPr>
              <a:buFont typeface="Arial" panose="020B0604020202020204" pitchFamily="34" charset="0"/>
              <a:buChar char="•"/>
            </a:pPr>
            <a:r>
              <a:rPr lang="en-US" sz="1800" dirty="0"/>
              <a:t> Sturgis, P. and Brunton-Smith, I., 2012. An assessment of the potential utility of interviewer observation variables for reducing non-response error in the National Survey for Wales</a:t>
            </a:r>
            <a:r>
              <a:rPr lang="en-US" sz="1800" dirty="0" smtClean="0"/>
              <a:t>.</a:t>
            </a:r>
            <a:endParaRPr lang="en-US" sz="1800" i="1" dirty="0" smtClean="0"/>
          </a:p>
          <a:p>
            <a:pPr>
              <a:buFont typeface="Arial" panose="020B0604020202020204" pitchFamily="34" charset="0"/>
              <a:buChar char="•"/>
            </a:pPr>
            <a:r>
              <a:rPr lang="en-GB" sz="1900" dirty="0" err="1"/>
              <a:t>Vercruyssen</a:t>
            </a:r>
            <a:r>
              <a:rPr lang="en-GB" sz="1900" dirty="0"/>
              <a:t>, A., Wuyts, C. and </a:t>
            </a:r>
            <a:r>
              <a:rPr lang="en-GB" sz="1900" dirty="0" err="1"/>
              <a:t>Loosveldt</a:t>
            </a:r>
            <a:r>
              <a:rPr lang="en-GB" sz="1900" dirty="0"/>
              <a:t>, G., 2016. Auxiliary data for the European Social Survey Belgium. A search for easily available and straightforwardly useable external data</a:t>
            </a:r>
            <a:r>
              <a:rPr lang="en-GB" sz="1900" dirty="0" smtClean="0"/>
              <a:t>.</a:t>
            </a:r>
          </a:p>
          <a:p>
            <a:pPr>
              <a:buFont typeface="Arial" panose="020B0604020202020204" pitchFamily="34" charset="0"/>
              <a:buChar char="•"/>
            </a:pPr>
            <a:r>
              <a:rPr lang="en-US" sz="1800" dirty="0"/>
              <a:t>West, B.T. and </a:t>
            </a:r>
            <a:r>
              <a:rPr lang="en-US" sz="1800" dirty="0" err="1"/>
              <a:t>Kreuter</a:t>
            </a:r>
            <a:r>
              <a:rPr lang="en-US" sz="1800" dirty="0"/>
              <a:t>, F., 2013. Factors affecting the accuracy of interviewer observations evidence from the National Survey of Family Growth. </a:t>
            </a:r>
            <a:r>
              <a:rPr lang="en-US" sz="1800" i="1" dirty="0"/>
              <a:t>Public opinion quarterly</a:t>
            </a:r>
            <a:r>
              <a:rPr lang="en-US" sz="1800" dirty="0"/>
              <a:t>, p.nft016</a:t>
            </a:r>
            <a:r>
              <a:rPr lang="en-US" sz="1800" dirty="0" smtClean="0"/>
              <a:t>.</a:t>
            </a:r>
            <a:endParaRPr lang="en-GB" sz="1900" dirty="0" smtClean="0"/>
          </a:p>
          <a:p>
            <a:pPr>
              <a:buFont typeface="Arial" panose="020B0604020202020204" pitchFamily="34" charset="0"/>
              <a:buChar char="•"/>
            </a:pPr>
            <a:r>
              <a:rPr lang="en-US" sz="1800" dirty="0"/>
              <a:t>West, B.T., Wagner, J., Hubbard, F. and </a:t>
            </a:r>
            <a:r>
              <a:rPr lang="en-US" sz="1800" dirty="0" err="1"/>
              <a:t>Gu</a:t>
            </a:r>
            <a:r>
              <a:rPr lang="en-US" sz="1800" dirty="0"/>
              <a:t>, H., 2015. The Utility of Alternative Commercial Data Sources for Survey Operations and Estimation: Evidence from the National Survey of Family Growth. </a:t>
            </a:r>
            <a:r>
              <a:rPr lang="en-US" sz="1800" i="1" dirty="0"/>
              <a:t>Journal of Survey Statistics and Methodology</a:t>
            </a:r>
            <a:r>
              <a:rPr lang="en-US" sz="1800" dirty="0"/>
              <a:t>, p.smv004.</a:t>
            </a:r>
            <a:endParaRPr lang="en-GB" sz="1900" dirty="0" smtClean="0"/>
          </a:p>
        </p:txBody>
      </p:sp>
    </p:spTree>
    <p:extLst>
      <p:ext uri="{BB962C8B-B14F-4D97-AF65-F5344CB8AC3E}">
        <p14:creationId xmlns:p14="http://schemas.microsoft.com/office/powerpoint/2010/main" val="2302699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problem </a:t>
            </a:r>
            <a:endParaRPr lang="en-GB"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GB" sz="2400" dirty="0" smtClean="0"/>
              <a:t> Declining survey response rates </a:t>
            </a:r>
          </a:p>
          <a:p>
            <a:pPr>
              <a:buFont typeface="Courier New" panose="02070309020205020404" pitchFamily="49" charset="0"/>
              <a:buChar char="o"/>
            </a:pPr>
            <a:r>
              <a:rPr lang="en-GB" sz="2400" dirty="0"/>
              <a:t> </a:t>
            </a:r>
            <a:r>
              <a:rPr lang="en-GB" sz="2400" dirty="0" smtClean="0"/>
              <a:t>Research into causes and correlates of nonresponse </a:t>
            </a:r>
          </a:p>
          <a:p>
            <a:pPr lvl="1">
              <a:buFont typeface="Courier New" panose="02070309020205020404" pitchFamily="49" charset="0"/>
              <a:buChar char="o"/>
            </a:pPr>
            <a:r>
              <a:rPr lang="en-GB" sz="2200" dirty="0"/>
              <a:t> </a:t>
            </a:r>
            <a:r>
              <a:rPr lang="en-GB" sz="2200" dirty="0" smtClean="0"/>
              <a:t>Improve fieldwork efficiency (e.g. responsive design) </a:t>
            </a:r>
          </a:p>
          <a:p>
            <a:pPr lvl="1">
              <a:buFont typeface="Courier New" panose="02070309020205020404" pitchFamily="49" charset="0"/>
              <a:buChar char="o"/>
            </a:pPr>
            <a:r>
              <a:rPr lang="en-GB" sz="2200" dirty="0"/>
              <a:t> </a:t>
            </a:r>
            <a:r>
              <a:rPr lang="en-GB" sz="2200" dirty="0" smtClean="0"/>
              <a:t>Post-hoc analysis and adjustments</a:t>
            </a:r>
          </a:p>
          <a:p>
            <a:pPr>
              <a:buFont typeface="Courier New" panose="02070309020205020404" pitchFamily="49" charset="0"/>
              <a:buChar char="o"/>
            </a:pPr>
            <a:r>
              <a:rPr lang="en-GB" sz="2400" dirty="0"/>
              <a:t> </a:t>
            </a:r>
            <a:r>
              <a:rPr lang="en-GB" sz="2400" dirty="0" smtClean="0"/>
              <a:t> Requires data that is </a:t>
            </a:r>
          </a:p>
          <a:p>
            <a:pPr lvl="1">
              <a:buFont typeface="Courier New" panose="02070309020205020404" pitchFamily="49" charset="0"/>
              <a:buChar char="o"/>
            </a:pPr>
            <a:r>
              <a:rPr lang="en-GB" sz="2200" dirty="0" smtClean="0"/>
              <a:t> available for respondents and </a:t>
            </a:r>
            <a:r>
              <a:rPr lang="en-GB" sz="2200" dirty="0" err="1" smtClean="0"/>
              <a:t>nonrespondents</a:t>
            </a:r>
            <a:r>
              <a:rPr lang="en-GB" sz="2200" dirty="0" smtClean="0"/>
              <a:t> </a:t>
            </a:r>
          </a:p>
          <a:p>
            <a:pPr lvl="1">
              <a:buFont typeface="Courier New" panose="02070309020205020404" pitchFamily="49" charset="0"/>
              <a:buChar char="o"/>
            </a:pPr>
            <a:r>
              <a:rPr lang="en-GB" sz="2200" dirty="0"/>
              <a:t> </a:t>
            </a:r>
            <a:r>
              <a:rPr lang="en-GB" sz="2200" dirty="0" smtClean="0"/>
              <a:t>predictive of response behaviour </a:t>
            </a:r>
            <a:r>
              <a:rPr lang="en-GB" sz="2200" u="sng" dirty="0" smtClean="0"/>
              <a:t>and</a:t>
            </a:r>
            <a:r>
              <a:rPr lang="en-GB" sz="2200" dirty="0" smtClean="0"/>
              <a:t> substantive survey responses </a:t>
            </a:r>
          </a:p>
          <a:p>
            <a:pPr>
              <a:buFont typeface="Courier New" panose="02070309020205020404" pitchFamily="49" charset="0"/>
              <a:buChar char="o"/>
            </a:pPr>
            <a:endParaRPr lang="en-GB" sz="2400" dirty="0" smtClean="0"/>
          </a:p>
        </p:txBody>
      </p:sp>
    </p:spTree>
    <p:extLst>
      <p:ext uri="{BB962C8B-B14F-4D97-AF65-F5344CB8AC3E}">
        <p14:creationId xmlns:p14="http://schemas.microsoft.com/office/powerpoint/2010/main" val="3648230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solution?</a:t>
            </a:r>
            <a:endParaRPr lang="en-GB" dirty="0"/>
          </a:p>
        </p:txBody>
      </p:sp>
      <p:sp>
        <p:nvSpPr>
          <p:cNvPr id="3" name="Content Placeholder 2"/>
          <p:cNvSpPr>
            <a:spLocks noGrp="1"/>
          </p:cNvSpPr>
          <p:nvPr>
            <p:ph idx="1"/>
          </p:nvPr>
        </p:nvSpPr>
        <p:spPr/>
        <p:txBody>
          <a:bodyPr/>
          <a:lstStyle/>
          <a:p>
            <a:r>
              <a:rPr lang="en-GB" sz="2400" dirty="0" smtClean="0"/>
              <a:t>Use multi-level multi-source auxiliary data (Smith and Kim, 2011) </a:t>
            </a:r>
            <a:endParaRPr lang="en-GB" sz="2400" dirty="0"/>
          </a:p>
          <a:p>
            <a:pPr>
              <a:buFont typeface="Courier New" panose="02070309020205020404" pitchFamily="49" charset="0"/>
              <a:buChar char="o"/>
            </a:pPr>
            <a:r>
              <a:rPr lang="en-GB" sz="2400" dirty="0" smtClean="0"/>
              <a:t> Sample frame </a:t>
            </a:r>
          </a:p>
          <a:p>
            <a:pPr>
              <a:buFont typeface="Courier New" panose="02070309020205020404" pitchFamily="49" charset="0"/>
              <a:buChar char="o"/>
            </a:pPr>
            <a:r>
              <a:rPr lang="en-GB" sz="2400" dirty="0"/>
              <a:t> </a:t>
            </a:r>
            <a:r>
              <a:rPr lang="en-GB" sz="2400" dirty="0" smtClean="0"/>
              <a:t>Survey </a:t>
            </a:r>
            <a:r>
              <a:rPr lang="en-GB" sz="2400" dirty="0" err="1" smtClean="0"/>
              <a:t>paradata</a:t>
            </a:r>
            <a:r>
              <a:rPr lang="en-GB" sz="2400" dirty="0" smtClean="0"/>
              <a:t> </a:t>
            </a:r>
          </a:p>
          <a:p>
            <a:pPr lvl="1">
              <a:buFont typeface="Courier New" panose="02070309020205020404" pitchFamily="49" charset="0"/>
              <a:buChar char="o"/>
            </a:pPr>
            <a:r>
              <a:rPr lang="en-GB" sz="2000" dirty="0" smtClean="0"/>
              <a:t>Call records </a:t>
            </a:r>
          </a:p>
          <a:p>
            <a:pPr lvl="1">
              <a:buFont typeface="Courier New" panose="02070309020205020404" pitchFamily="49" charset="0"/>
              <a:buChar char="o"/>
            </a:pPr>
            <a:r>
              <a:rPr lang="en-GB" sz="2000" dirty="0"/>
              <a:t> </a:t>
            </a:r>
            <a:r>
              <a:rPr lang="en-GB" sz="2000" dirty="0" smtClean="0">
                <a:solidFill>
                  <a:schemeClr val="tx1"/>
                </a:solidFill>
              </a:rPr>
              <a:t>Interviewer characteristics </a:t>
            </a:r>
          </a:p>
          <a:p>
            <a:pPr lvl="1">
              <a:buFont typeface="Courier New" panose="02070309020205020404" pitchFamily="49" charset="0"/>
              <a:buChar char="o"/>
            </a:pPr>
            <a:r>
              <a:rPr lang="en-GB" sz="2000" dirty="0" smtClean="0">
                <a:solidFill>
                  <a:schemeClr val="tx1"/>
                </a:solidFill>
              </a:rPr>
              <a:t>Interviewer observations </a:t>
            </a:r>
          </a:p>
          <a:p>
            <a:pPr>
              <a:buFont typeface="Courier New" panose="02070309020205020404" pitchFamily="49" charset="0"/>
              <a:buChar char="o"/>
            </a:pPr>
            <a:r>
              <a:rPr lang="en-GB" sz="2400" dirty="0">
                <a:solidFill>
                  <a:schemeClr val="tx1"/>
                </a:solidFill>
              </a:rPr>
              <a:t> </a:t>
            </a:r>
            <a:r>
              <a:rPr lang="en-GB" sz="2400" dirty="0" smtClean="0">
                <a:solidFill>
                  <a:schemeClr val="tx1"/>
                </a:solidFill>
              </a:rPr>
              <a:t>External data sources </a:t>
            </a:r>
          </a:p>
          <a:p>
            <a:pPr lvl="1">
              <a:buFont typeface="Courier New" panose="02070309020205020404" pitchFamily="49" charset="0"/>
              <a:buChar char="o"/>
            </a:pPr>
            <a:r>
              <a:rPr lang="en-GB" sz="2000" dirty="0" smtClean="0">
                <a:solidFill>
                  <a:schemeClr val="tx1"/>
                </a:solidFill>
              </a:rPr>
              <a:t>Small area admin data e.g. census </a:t>
            </a:r>
          </a:p>
          <a:p>
            <a:pPr lvl="1">
              <a:buFont typeface="Courier New" panose="02070309020205020404" pitchFamily="49" charset="0"/>
              <a:buChar char="o"/>
            </a:pPr>
            <a:r>
              <a:rPr lang="en-GB" sz="2000" dirty="0" smtClean="0">
                <a:solidFill>
                  <a:schemeClr val="tx1"/>
                </a:solidFill>
              </a:rPr>
              <a:t>Commercial data bases </a:t>
            </a:r>
          </a:p>
          <a:p>
            <a:pPr lvl="1">
              <a:buFont typeface="Courier New" panose="02070309020205020404" pitchFamily="49" charset="0"/>
              <a:buChar char="o"/>
            </a:pPr>
            <a:endParaRPr lang="en-GB" dirty="0"/>
          </a:p>
          <a:p>
            <a:pPr marL="201168" lvl="1" indent="0">
              <a:buNone/>
            </a:pPr>
            <a:endParaRPr lang="en-GB" dirty="0"/>
          </a:p>
        </p:txBody>
      </p:sp>
    </p:spTree>
    <p:extLst>
      <p:ext uri="{BB962C8B-B14F-4D97-AF65-F5344CB8AC3E}">
        <p14:creationId xmlns:p14="http://schemas.microsoft.com/office/powerpoint/2010/main" val="3225973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solution?</a:t>
            </a:r>
            <a:endParaRPr lang="en-GB" dirty="0"/>
          </a:p>
        </p:txBody>
      </p:sp>
      <p:sp>
        <p:nvSpPr>
          <p:cNvPr id="3" name="Content Placeholder 2"/>
          <p:cNvSpPr>
            <a:spLocks noGrp="1"/>
          </p:cNvSpPr>
          <p:nvPr>
            <p:ph idx="1"/>
          </p:nvPr>
        </p:nvSpPr>
        <p:spPr/>
        <p:txBody>
          <a:bodyPr/>
          <a:lstStyle/>
          <a:p>
            <a:r>
              <a:rPr lang="en-GB" sz="2400" dirty="0" smtClean="0"/>
              <a:t>Multi-level multi-source auxiliary data (Smith and Kim, 2011) </a:t>
            </a:r>
            <a:endParaRPr lang="en-GB" sz="2400" dirty="0"/>
          </a:p>
          <a:p>
            <a:pPr>
              <a:buFont typeface="Courier New" panose="02070309020205020404" pitchFamily="49" charset="0"/>
              <a:buChar char="o"/>
            </a:pPr>
            <a:r>
              <a:rPr lang="en-GB" sz="2400" dirty="0" smtClean="0"/>
              <a:t> Sample frame </a:t>
            </a:r>
          </a:p>
          <a:p>
            <a:pPr>
              <a:buFont typeface="Courier New" panose="02070309020205020404" pitchFamily="49" charset="0"/>
              <a:buChar char="o"/>
            </a:pPr>
            <a:r>
              <a:rPr lang="en-GB" sz="2400" dirty="0"/>
              <a:t> </a:t>
            </a:r>
            <a:r>
              <a:rPr lang="en-GB" sz="2400" dirty="0" smtClean="0"/>
              <a:t>Survey </a:t>
            </a:r>
            <a:r>
              <a:rPr lang="en-GB" sz="2400" dirty="0" err="1" smtClean="0"/>
              <a:t>paradata</a:t>
            </a:r>
            <a:r>
              <a:rPr lang="en-GB" sz="2400" dirty="0" smtClean="0"/>
              <a:t> </a:t>
            </a:r>
          </a:p>
          <a:p>
            <a:pPr lvl="1">
              <a:buFont typeface="Courier New" panose="02070309020205020404" pitchFamily="49" charset="0"/>
              <a:buChar char="o"/>
            </a:pPr>
            <a:r>
              <a:rPr lang="en-GB" sz="2000" dirty="0" smtClean="0"/>
              <a:t>Call records </a:t>
            </a:r>
          </a:p>
          <a:p>
            <a:pPr lvl="1">
              <a:buFont typeface="Courier New" panose="02070309020205020404" pitchFamily="49" charset="0"/>
              <a:buChar char="o"/>
            </a:pPr>
            <a:r>
              <a:rPr lang="en-GB" sz="2000" dirty="0"/>
              <a:t> </a:t>
            </a:r>
            <a:r>
              <a:rPr lang="en-GB" sz="2000" dirty="0" smtClean="0"/>
              <a:t>Interviewer characteristics </a:t>
            </a:r>
          </a:p>
          <a:p>
            <a:pPr lvl="1">
              <a:buFont typeface="Courier New" panose="02070309020205020404" pitchFamily="49" charset="0"/>
              <a:buChar char="o"/>
            </a:pPr>
            <a:r>
              <a:rPr lang="en-GB" sz="2000" dirty="0" smtClean="0">
                <a:solidFill>
                  <a:srgbClr val="FF0000"/>
                </a:solidFill>
              </a:rPr>
              <a:t>Interviewer observations </a:t>
            </a:r>
          </a:p>
          <a:p>
            <a:pPr>
              <a:buFont typeface="Courier New" panose="02070309020205020404" pitchFamily="49" charset="0"/>
              <a:buChar char="o"/>
            </a:pPr>
            <a:r>
              <a:rPr lang="en-GB" sz="2400" dirty="0" smtClean="0"/>
              <a:t> External data sources </a:t>
            </a:r>
          </a:p>
          <a:p>
            <a:pPr lvl="1">
              <a:buFont typeface="Courier New" panose="02070309020205020404" pitchFamily="49" charset="0"/>
              <a:buChar char="o"/>
            </a:pPr>
            <a:r>
              <a:rPr lang="en-GB" sz="2000" dirty="0" smtClean="0">
                <a:solidFill>
                  <a:schemeClr val="tx1"/>
                </a:solidFill>
              </a:rPr>
              <a:t>Small area admin data e.g. census </a:t>
            </a:r>
          </a:p>
          <a:p>
            <a:pPr lvl="1">
              <a:buFont typeface="Courier New" panose="02070309020205020404" pitchFamily="49" charset="0"/>
              <a:buChar char="o"/>
            </a:pPr>
            <a:r>
              <a:rPr lang="en-GB" sz="2000" dirty="0" smtClean="0">
                <a:solidFill>
                  <a:srgbClr val="FF0000"/>
                </a:solidFill>
              </a:rPr>
              <a:t>Commercial data bases </a:t>
            </a:r>
          </a:p>
          <a:p>
            <a:pPr lvl="1">
              <a:buFont typeface="Courier New" panose="02070309020205020404" pitchFamily="49" charset="0"/>
              <a:buChar char="o"/>
            </a:pPr>
            <a:endParaRPr lang="en-GB" dirty="0"/>
          </a:p>
          <a:p>
            <a:pPr marL="201168" lvl="1" indent="0">
              <a:buNone/>
            </a:pPr>
            <a:endParaRPr lang="en-GB" dirty="0"/>
          </a:p>
        </p:txBody>
      </p:sp>
      <p:sp>
        <p:nvSpPr>
          <p:cNvPr id="4" name="Rounded Rectangle 3"/>
          <p:cNvSpPr/>
          <p:nvPr/>
        </p:nvSpPr>
        <p:spPr>
          <a:xfrm>
            <a:off x="6679769" y="2820691"/>
            <a:ext cx="4039892" cy="17823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smtClean="0">
                <a:solidFill>
                  <a:schemeClr val="tx1"/>
                </a:solidFill>
              </a:rPr>
              <a:t>Which is most useful for predicting survey nonresponse? </a:t>
            </a:r>
            <a:br>
              <a:rPr lang="en-GB" sz="2000" dirty="0" smtClean="0">
                <a:solidFill>
                  <a:schemeClr val="tx1"/>
                </a:solidFill>
              </a:rPr>
            </a:br>
            <a:r>
              <a:rPr lang="en-GB" sz="2000" dirty="0" smtClean="0">
                <a:solidFill>
                  <a:schemeClr val="tx1"/>
                </a:solidFill>
              </a:rPr>
              <a:t/>
            </a:r>
            <a:br>
              <a:rPr lang="en-GB" sz="2000" dirty="0" smtClean="0">
                <a:solidFill>
                  <a:schemeClr val="tx1"/>
                </a:solidFill>
              </a:rPr>
            </a:br>
            <a:r>
              <a:rPr lang="en-GB" sz="2000" dirty="0" smtClean="0">
                <a:solidFill>
                  <a:schemeClr val="tx1"/>
                </a:solidFill>
              </a:rPr>
              <a:t>Where should surveys invest resources? </a:t>
            </a:r>
            <a:endParaRPr lang="en-GB" sz="2000" dirty="0">
              <a:solidFill>
                <a:schemeClr val="tx1"/>
              </a:solidFill>
            </a:endParaRPr>
          </a:p>
        </p:txBody>
      </p:sp>
    </p:spTree>
    <p:extLst>
      <p:ext uri="{BB962C8B-B14F-4D97-AF65-F5344CB8AC3E}">
        <p14:creationId xmlns:p14="http://schemas.microsoft.com/office/powerpoint/2010/main" val="619900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Comparing data sources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3955133"/>
              </p:ext>
            </p:extLst>
          </p:nvPr>
        </p:nvGraphicFramePr>
        <p:xfrm>
          <a:off x="1096963" y="1917290"/>
          <a:ext cx="10058400" cy="4222884"/>
        </p:xfrm>
        <a:graphic>
          <a:graphicData uri="http://schemas.openxmlformats.org/drawingml/2006/table">
            <a:tbl>
              <a:tblPr firstRow="1" bandRow="1">
                <a:tableStyleId>{5C22544A-7EE6-4342-B048-85BDC9FD1C3A}</a:tableStyleId>
              </a:tblPr>
              <a:tblGrid>
                <a:gridCol w="2514600"/>
                <a:gridCol w="2514600"/>
                <a:gridCol w="2514600"/>
                <a:gridCol w="2514600"/>
              </a:tblGrid>
              <a:tr h="299813">
                <a:tc>
                  <a:txBody>
                    <a:bodyPr/>
                    <a:lstStyle/>
                    <a:p>
                      <a:endParaRPr lang="en-GB" dirty="0"/>
                    </a:p>
                  </a:txBody>
                  <a:tcPr/>
                </a:tc>
                <a:tc>
                  <a:txBody>
                    <a:bodyPr/>
                    <a:lstStyle/>
                    <a:p>
                      <a:pPr algn="ctr"/>
                      <a:r>
                        <a:rPr lang="en-GB" dirty="0" err="1" smtClean="0"/>
                        <a:t>Paradata</a:t>
                      </a:r>
                      <a:endParaRPr lang="en-GB" dirty="0"/>
                    </a:p>
                  </a:txBody>
                  <a:tcPr/>
                </a:tc>
                <a:tc>
                  <a:txBody>
                    <a:bodyPr/>
                    <a:lstStyle/>
                    <a:p>
                      <a:pPr algn="ctr"/>
                      <a:r>
                        <a:rPr lang="en-GB" dirty="0" smtClean="0"/>
                        <a:t>Small-area</a:t>
                      </a:r>
                      <a:r>
                        <a:rPr lang="en-GB" baseline="0" dirty="0" smtClean="0"/>
                        <a:t> data</a:t>
                      </a:r>
                      <a:endParaRPr lang="en-GB" dirty="0"/>
                    </a:p>
                  </a:txBody>
                  <a:tcPr/>
                </a:tc>
                <a:tc>
                  <a:txBody>
                    <a:bodyPr/>
                    <a:lstStyle/>
                    <a:p>
                      <a:pPr algn="ctr"/>
                      <a:r>
                        <a:rPr lang="en-GB" dirty="0" smtClean="0"/>
                        <a:t>Commercial data </a:t>
                      </a:r>
                      <a:endParaRPr lang="en-GB" dirty="0"/>
                    </a:p>
                  </a:txBody>
                  <a:tcPr/>
                </a:tc>
              </a:tr>
              <a:tr h="370840">
                <a:tc>
                  <a:txBody>
                    <a:bodyPr/>
                    <a:lstStyle/>
                    <a:p>
                      <a:r>
                        <a:rPr lang="en-GB" b="1" dirty="0" smtClean="0"/>
                        <a:t>Timeliness</a:t>
                      </a:r>
                      <a:endParaRPr lang="en-GB" b="1" dirty="0"/>
                    </a:p>
                  </a:txBody>
                  <a:tcPr/>
                </a:tc>
                <a:tc>
                  <a:txBody>
                    <a:bodyPr/>
                    <a:lstStyle/>
                    <a:p>
                      <a:pPr algn="ctr"/>
                      <a:r>
                        <a:rPr lang="en-GB" b="1" dirty="0" smtClean="0">
                          <a:solidFill>
                            <a:schemeClr val="accent5"/>
                          </a:solidFill>
                          <a:sym typeface="Wingdings" panose="05000000000000000000" pitchFamily="2" charset="2"/>
                        </a:rPr>
                        <a:t></a:t>
                      </a:r>
                    </a:p>
                    <a:p>
                      <a:pPr algn="ctr"/>
                      <a:endParaRPr lang="en-GB" b="1" dirty="0">
                        <a:solidFill>
                          <a:schemeClr val="accent5"/>
                        </a:solidFill>
                      </a:endParaRPr>
                    </a:p>
                  </a:txBody>
                  <a:tcPr/>
                </a:tc>
                <a:tc>
                  <a:txBody>
                    <a:bodyPr/>
                    <a:lstStyle/>
                    <a:p>
                      <a:endParaRPr lang="en-GB"/>
                    </a:p>
                  </a:txBody>
                  <a:tcPr/>
                </a:tc>
                <a:tc>
                  <a:txBody>
                    <a:bodyPr/>
                    <a:lstStyle/>
                    <a:p>
                      <a:endParaRPr lang="en-GB"/>
                    </a:p>
                  </a:txBody>
                  <a:tcPr/>
                </a:tc>
              </a:tr>
              <a:tr h="370840">
                <a:tc>
                  <a:txBody>
                    <a:bodyPr/>
                    <a:lstStyle/>
                    <a:p>
                      <a:r>
                        <a:rPr lang="en-GB" b="1" dirty="0" smtClean="0"/>
                        <a:t>Completeness</a:t>
                      </a:r>
                      <a:endParaRPr lang="en-GB" b="1" dirty="0"/>
                    </a:p>
                  </a:txBody>
                  <a:tcPr/>
                </a:tc>
                <a:tc>
                  <a:txBody>
                    <a:bodyPr/>
                    <a:lstStyle/>
                    <a:p>
                      <a:pPr algn="ctr"/>
                      <a:r>
                        <a:rPr lang="en-GB" b="1" dirty="0" smtClean="0">
                          <a:solidFill>
                            <a:schemeClr val="accent5"/>
                          </a:solidFill>
                          <a:sym typeface="Wingdings" panose="05000000000000000000" pitchFamily="2" charset="2"/>
                        </a:rPr>
                        <a:t></a:t>
                      </a:r>
                    </a:p>
                    <a:p>
                      <a:pPr algn="ctr"/>
                      <a:endParaRPr lang="en-GB" b="1" dirty="0">
                        <a:solidFill>
                          <a:schemeClr val="accent5"/>
                        </a:solidFill>
                      </a:endParaRPr>
                    </a:p>
                  </a:txBody>
                  <a:tcPr/>
                </a:tc>
                <a:tc>
                  <a:txBody>
                    <a:bodyPr/>
                    <a:lstStyle/>
                    <a:p>
                      <a:endParaRPr lang="en-GB"/>
                    </a:p>
                  </a:txBody>
                  <a:tcPr/>
                </a:tc>
                <a:tc>
                  <a:txBody>
                    <a:bodyPr/>
                    <a:lstStyle/>
                    <a:p>
                      <a:endParaRPr lang="en-GB"/>
                    </a:p>
                  </a:txBody>
                  <a:tcPr/>
                </a:tc>
              </a:tr>
              <a:tr h="370840">
                <a:tc>
                  <a:txBody>
                    <a:bodyPr/>
                    <a:lstStyle/>
                    <a:p>
                      <a:r>
                        <a:rPr lang="en-GB" b="1" dirty="0" smtClean="0"/>
                        <a:t>Unit of analysis </a:t>
                      </a:r>
                      <a:endParaRPr lang="en-GB" b="1" dirty="0"/>
                    </a:p>
                  </a:txBody>
                  <a:tcPr/>
                </a:tc>
                <a:tc>
                  <a:txBody>
                    <a:bodyPr/>
                    <a:lstStyle/>
                    <a:p>
                      <a:pPr algn="ctr"/>
                      <a:r>
                        <a:rPr lang="en-GB" b="1" dirty="0" smtClean="0">
                          <a:solidFill>
                            <a:schemeClr val="accent5"/>
                          </a:solidFill>
                          <a:sym typeface="Wingdings" panose="05000000000000000000" pitchFamily="2" charset="2"/>
                        </a:rPr>
                        <a:t></a:t>
                      </a:r>
                    </a:p>
                    <a:p>
                      <a:pPr algn="ctr"/>
                      <a:endParaRPr lang="en-GB" b="1" dirty="0">
                        <a:solidFill>
                          <a:schemeClr val="accent5"/>
                        </a:solidFill>
                      </a:endParaRPr>
                    </a:p>
                  </a:txBody>
                  <a:tcPr/>
                </a:tc>
                <a:tc>
                  <a:txBody>
                    <a:bodyPr/>
                    <a:lstStyle/>
                    <a:p>
                      <a:endParaRPr lang="en-GB" dirty="0"/>
                    </a:p>
                  </a:txBody>
                  <a:tcPr/>
                </a:tc>
                <a:tc>
                  <a:txBody>
                    <a:bodyPr/>
                    <a:lstStyle/>
                    <a:p>
                      <a:endParaRPr lang="en-GB"/>
                    </a:p>
                  </a:txBody>
                  <a:tcPr/>
                </a:tc>
              </a:tr>
              <a:tr h="416467">
                <a:tc>
                  <a:txBody>
                    <a:bodyPr/>
                    <a:lstStyle/>
                    <a:p>
                      <a:r>
                        <a:rPr lang="en-GB" b="1" dirty="0" smtClean="0"/>
                        <a:t>Accuracy</a:t>
                      </a:r>
                      <a:endParaRPr lang="en-GB" b="1" dirty="0"/>
                    </a:p>
                  </a:txBody>
                  <a:tcPr/>
                </a:tc>
                <a:tc>
                  <a:txBody>
                    <a:bodyPr/>
                    <a:lstStyle/>
                    <a:p>
                      <a:pPr algn="ctr"/>
                      <a:r>
                        <a:rPr lang="en-GB" b="1" dirty="0" smtClean="0"/>
                        <a:t>?</a:t>
                      </a:r>
                    </a:p>
                    <a:p>
                      <a:pPr algn="ctr"/>
                      <a:endParaRPr lang="en-GB" b="1" dirty="0" smtClean="0"/>
                    </a:p>
                  </a:txBody>
                  <a:tcPr/>
                </a:tc>
                <a:tc>
                  <a:txBody>
                    <a:bodyPr/>
                    <a:lstStyle/>
                    <a:p>
                      <a:endParaRPr lang="en-GB" dirty="0"/>
                    </a:p>
                  </a:txBody>
                  <a:tcPr/>
                </a:tc>
                <a:tc>
                  <a:txBody>
                    <a:bodyPr/>
                    <a:lstStyle/>
                    <a:p>
                      <a:endParaRPr lang="en-GB"/>
                    </a:p>
                  </a:txBody>
                  <a:tcPr/>
                </a:tc>
              </a:tr>
              <a:tr h="656724">
                <a:tc>
                  <a:txBody>
                    <a:bodyPr/>
                    <a:lstStyle/>
                    <a:p>
                      <a:r>
                        <a:rPr lang="en-GB" b="1" dirty="0" smtClean="0"/>
                        <a:t>Cross-national</a:t>
                      </a:r>
                      <a:r>
                        <a:rPr lang="en-GB" b="1" baseline="0" dirty="0" smtClean="0"/>
                        <a:t> comparability </a:t>
                      </a:r>
                      <a:endParaRPr lang="en-GB"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solidFill>
                            <a:schemeClr val="accent5"/>
                          </a:solidFill>
                          <a:sym typeface="Wingdings" panose="05000000000000000000" pitchFamily="2" charset="2"/>
                        </a:rPr>
                        <a:t></a:t>
                      </a:r>
                      <a:endParaRPr lang="en-GB" b="1" dirty="0" smtClean="0">
                        <a:solidFill>
                          <a:schemeClr val="accent5"/>
                        </a:solidFill>
                      </a:endParaRPr>
                    </a:p>
                    <a:p>
                      <a:pPr algn="ctr"/>
                      <a:endParaRPr lang="en-GB" dirty="0"/>
                    </a:p>
                  </a:txBody>
                  <a:tcPr/>
                </a:tc>
                <a:tc>
                  <a:txBody>
                    <a:bodyPr/>
                    <a:lstStyle/>
                    <a:p>
                      <a:endParaRPr lang="en-GB"/>
                    </a:p>
                  </a:txBody>
                  <a:tcPr/>
                </a:tc>
                <a:tc>
                  <a:txBody>
                    <a:bodyPr/>
                    <a:lstStyle/>
                    <a:p>
                      <a:endParaRPr lang="en-GB"/>
                    </a:p>
                  </a:txBody>
                  <a:tcPr/>
                </a:tc>
              </a:tr>
              <a:tr h="370840">
                <a:tc>
                  <a:txBody>
                    <a:bodyPr/>
                    <a:lstStyle/>
                    <a:p>
                      <a:r>
                        <a:rPr lang="en-GB" b="1" dirty="0" smtClean="0"/>
                        <a:t>Cost</a:t>
                      </a:r>
                      <a:r>
                        <a:rPr lang="en-GB" b="1" baseline="0" dirty="0" smtClean="0"/>
                        <a:t> </a:t>
                      </a:r>
                      <a:endParaRPr lang="en-GB" b="1" dirty="0"/>
                    </a:p>
                  </a:txBody>
                  <a:tcPr/>
                </a:tc>
                <a:tc>
                  <a:txBody>
                    <a:bodyPr/>
                    <a:lstStyle/>
                    <a:p>
                      <a:pPr algn="ctr"/>
                      <a:r>
                        <a:rPr lang="en-GB" b="1" dirty="0" smtClean="0">
                          <a:solidFill>
                            <a:srgbClr val="FFC000"/>
                          </a:solidFill>
                        </a:rPr>
                        <a:t>~</a:t>
                      </a:r>
                    </a:p>
                    <a:p>
                      <a:pPr algn="ctr"/>
                      <a:endParaRPr lang="en-GB" b="1" dirty="0">
                        <a:solidFill>
                          <a:srgbClr val="FFC000"/>
                        </a:solidFill>
                      </a:endParaRPr>
                    </a:p>
                  </a:txBody>
                  <a:tcPr/>
                </a:tc>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19367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Comparing data sources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8040564"/>
              </p:ext>
            </p:extLst>
          </p:nvPr>
        </p:nvGraphicFramePr>
        <p:xfrm>
          <a:off x="1097280" y="1897367"/>
          <a:ext cx="10058400" cy="4206240"/>
        </p:xfrm>
        <a:graphic>
          <a:graphicData uri="http://schemas.openxmlformats.org/drawingml/2006/table">
            <a:tbl>
              <a:tblPr firstRow="1" bandRow="1">
                <a:tableStyleId>{5C22544A-7EE6-4342-B048-85BDC9FD1C3A}</a:tableStyleId>
              </a:tblPr>
              <a:tblGrid>
                <a:gridCol w="2514600"/>
                <a:gridCol w="2464772"/>
                <a:gridCol w="2564428"/>
                <a:gridCol w="2514600"/>
              </a:tblGrid>
              <a:tr h="146665">
                <a:tc>
                  <a:txBody>
                    <a:bodyPr/>
                    <a:lstStyle/>
                    <a:p>
                      <a:endParaRPr lang="en-GB" dirty="0"/>
                    </a:p>
                  </a:txBody>
                  <a:tcPr/>
                </a:tc>
                <a:tc>
                  <a:txBody>
                    <a:bodyPr/>
                    <a:lstStyle/>
                    <a:p>
                      <a:pPr algn="ctr"/>
                      <a:r>
                        <a:rPr lang="en-GB" dirty="0" err="1" smtClean="0"/>
                        <a:t>Paradata</a:t>
                      </a:r>
                      <a:endParaRPr lang="en-GB" dirty="0"/>
                    </a:p>
                  </a:txBody>
                  <a:tcPr/>
                </a:tc>
                <a:tc>
                  <a:txBody>
                    <a:bodyPr/>
                    <a:lstStyle/>
                    <a:p>
                      <a:pPr algn="ctr"/>
                      <a:r>
                        <a:rPr lang="en-GB" dirty="0" smtClean="0"/>
                        <a:t>Small-area</a:t>
                      </a:r>
                      <a:r>
                        <a:rPr lang="en-GB" baseline="0" dirty="0" smtClean="0"/>
                        <a:t> data</a:t>
                      </a:r>
                      <a:endParaRPr lang="en-GB" dirty="0"/>
                    </a:p>
                  </a:txBody>
                  <a:tcPr/>
                </a:tc>
                <a:tc>
                  <a:txBody>
                    <a:bodyPr/>
                    <a:lstStyle/>
                    <a:p>
                      <a:pPr algn="ctr"/>
                      <a:r>
                        <a:rPr lang="en-GB" dirty="0" smtClean="0"/>
                        <a:t>Commercial data </a:t>
                      </a:r>
                      <a:endParaRPr lang="en-GB" dirty="0"/>
                    </a:p>
                  </a:txBody>
                  <a:tcPr/>
                </a:tc>
              </a:tr>
              <a:tr h="599839">
                <a:tc>
                  <a:txBody>
                    <a:bodyPr/>
                    <a:lstStyle/>
                    <a:p>
                      <a:r>
                        <a:rPr lang="en-GB" b="1" dirty="0" smtClean="0"/>
                        <a:t>Timeliness</a:t>
                      </a:r>
                      <a:endParaRPr lang="en-GB" b="1" dirty="0"/>
                    </a:p>
                  </a:txBody>
                  <a:tcPr/>
                </a:tc>
                <a:tc>
                  <a:txBody>
                    <a:bodyPr/>
                    <a:lstStyle/>
                    <a:p>
                      <a:pPr algn="ctr"/>
                      <a:r>
                        <a:rPr lang="en-GB" b="1" dirty="0" smtClean="0">
                          <a:solidFill>
                            <a:schemeClr val="accent5"/>
                          </a:solidFill>
                          <a:sym typeface="Wingdings" panose="05000000000000000000" pitchFamily="2" charset="2"/>
                        </a:rPr>
                        <a:t></a:t>
                      </a:r>
                      <a:endParaRPr lang="en-GB" b="1" dirty="0">
                        <a:solidFill>
                          <a:schemeClr val="accent5"/>
                        </a:solidFill>
                      </a:endParaRPr>
                    </a:p>
                  </a:txBody>
                  <a:tcPr/>
                </a:tc>
                <a:tc>
                  <a:txBody>
                    <a:bodyPr/>
                    <a:lstStyle/>
                    <a:p>
                      <a:pPr algn="ctr"/>
                      <a:r>
                        <a:rPr lang="en-GB" b="1" dirty="0" smtClean="0">
                          <a:solidFill>
                            <a:srgbClr val="FFC000"/>
                          </a:solidFill>
                        </a:rPr>
                        <a:t>~</a:t>
                      </a:r>
                      <a:endParaRPr lang="en-GB" b="1" dirty="0">
                        <a:solidFill>
                          <a:srgbClr val="FFC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solidFill>
                            <a:schemeClr val="accent5"/>
                          </a:solidFill>
                          <a:sym typeface="Wingdings" panose="05000000000000000000" pitchFamily="2" charset="2"/>
                        </a:rPr>
                        <a:t></a:t>
                      </a:r>
                      <a:endParaRPr lang="en-GB" b="1" dirty="0" smtClean="0">
                        <a:solidFill>
                          <a:schemeClr val="accent5"/>
                        </a:solidFill>
                      </a:endParaRPr>
                    </a:p>
                    <a:p>
                      <a:pPr algn="ctr"/>
                      <a:endParaRPr lang="en-GB" dirty="0"/>
                    </a:p>
                  </a:txBody>
                  <a:tcPr/>
                </a:tc>
              </a:tr>
              <a:tr h="370840">
                <a:tc>
                  <a:txBody>
                    <a:bodyPr/>
                    <a:lstStyle/>
                    <a:p>
                      <a:r>
                        <a:rPr lang="en-GB" b="1" dirty="0" smtClean="0"/>
                        <a:t>Completeness</a:t>
                      </a:r>
                      <a:endParaRPr lang="en-GB" b="1" dirty="0"/>
                    </a:p>
                  </a:txBody>
                  <a:tcPr/>
                </a:tc>
                <a:tc>
                  <a:txBody>
                    <a:bodyPr/>
                    <a:lstStyle/>
                    <a:p>
                      <a:pPr algn="ctr"/>
                      <a:r>
                        <a:rPr lang="en-GB" b="1" dirty="0" smtClean="0">
                          <a:solidFill>
                            <a:schemeClr val="accent5"/>
                          </a:solidFill>
                          <a:sym typeface="Wingdings" panose="05000000000000000000" pitchFamily="2" charset="2"/>
                        </a:rPr>
                        <a:t></a:t>
                      </a:r>
                      <a:endParaRPr lang="en-GB" b="1" dirty="0">
                        <a:solidFill>
                          <a:schemeClr val="accent5"/>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solidFill>
                            <a:schemeClr val="accent5"/>
                          </a:solidFill>
                          <a:sym typeface="Wingdings" panose="05000000000000000000" pitchFamily="2" charset="2"/>
                        </a:rPr>
                        <a:t></a:t>
                      </a:r>
                      <a:endParaRPr lang="en-GB" b="1" dirty="0" smtClean="0">
                        <a:solidFill>
                          <a:schemeClr val="accent5"/>
                        </a:solidFill>
                      </a:endParaRPr>
                    </a:p>
                    <a:p>
                      <a:pPr algn="ctr"/>
                      <a:endParaRPr lang="en-GB" dirty="0"/>
                    </a:p>
                  </a:txBody>
                  <a:tcPr/>
                </a:tc>
                <a:tc>
                  <a:txBody>
                    <a:bodyPr/>
                    <a:lstStyle/>
                    <a:p>
                      <a:pPr algn="ctr"/>
                      <a:r>
                        <a:rPr lang="en-GB" b="1" i="0" dirty="0" smtClean="0">
                          <a:solidFill>
                            <a:srgbClr val="FF0000"/>
                          </a:solidFill>
                        </a:rPr>
                        <a:t>x</a:t>
                      </a:r>
                      <a:endParaRPr lang="en-GB" b="1" i="0" dirty="0">
                        <a:solidFill>
                          <a:srgbClr val="FF0000"/>
                        </a:solidFill>
                      </a:endParaRPr>
                    </a:p>
                  </a:txBody>
                  <a:tcPr/>
                </a:tc>
              </a:tr>
              <a:tr h="370840">
                <a:tc>
                  <a:txBody>
                    <a:bodyPr/>
                    <a:lstStyle/>
                    <a:p>
                      <a:r>
                        <a:rPr lang="en-GB" b="1" dirty="0" smtClean="0"/>
                        <a:t>Unit of analysis </a:t>
                      </a:r>
                      <a:endParaRPr lang="en-GB" b="1" dirty="0"/>
                    </a:p>
                  </a:txBody>
                  <a:tcPr/>
                </a:tc>
                <a:tc>
                  <a:txBody>
                    <a:bodyPr/>
                    <a:lstStyle/>
                    <a:p>
                      <a:pPr algn="ctr"/>
                      <a:r>
                        <a:rPr lang="en-GB" b="1" dirty="0" smtClean="0">
                          <a:solidFill>
                            <a:schemeClr val="accent5"/>
                          </a:solidFill>
                          <a:sym typeface="Wingdings" panose="05000000000000000000" pitchFamily="2" charset="2"/>
                        </a:rPr>
                        <a:t></a:t>
                      </a:r>
                      <a:endParaRPr lang="en-GB" b="1" dirty="0">
                        <a:solidFill>
                          <a:schemeClr val="accent5"/>
                        </a:solidFill>
                      </a:endParaRPr>
                    </a:p>
                  </a:txBody>
                  <a:tcPr/>
                </a:tc>
                <a:tc>
                  <a:txBody>
                    <a:bodyPr/>
                    <a:lstStyle/>
                    <a:p>
                      <a:pPr algn="ctr"/>
                      <a:r>
                        <a:rPr lang="en-GB" b="1" dirty="0" smtClean="0">
                          <a:solidFill>
                            <a:srgbClr val="FF0000"/>
                          </a:solidFill>
                        </a:rPr>
                        <a:t>x</a:t>
                      </a:r>
                      <a:endParaRPr lang="en-GB" b="1"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solidFill>
                            <a:schemeClr val="accent5"/>
                          </a:solidFill>
                          <a:sym typeface="Wingdings" panose="05000000000000000000" pitchFamily="2" charset="2"/>
                        </a:rPr>
                        <a:t></a:t>
                      </a:r>
                      <a:endParaRPr lang="en-GB" b="1" dirty="0" smtClean="0">
                        <a:solidFill>
                          <a:schemeClr val="accent5"/>
                        </a:solidFill>
                      </a:endParaRPr>
                    </a:p>
                    <a:p>
                      <a:pPr algn="ctr"/>
                      <a:endParaRPr lang="en-GB" dirty="0"/>
                    </a:p>
                  </a:txBody>
                  <a:tcPr/>
                </a:tc>
              </a:tr>
              <a:tr h="416467">
                <a:tc>
                  <a:txBody>
                    <a:bodyPr/>
                    <a:lstStyle/>
                    <a:p>
                      <a:r>
                        <a:rPr lang="en-GB" b="1" dirty="0" smtClean="0"/>
                        <a:t>Accuracy</a:t>
                      </a:r>
                      <a:endParaRPr lang="en-GB" b="1" dirty="0"/>
                    </a:p>
                  </a:txBody>
                  <a:tcPr/>
                </a:tc>
                <a:tc>
                  <a:txBody>
                    <a:bodyPr/>
                    <a:lstStyle/>
                    <a:p>
                      <a:pPr algn="ctr"/>
                      <a:r>
                        <a:rPr lang="en-GB" b="1"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solidFill>
                            <a:schemeClr val="accent5"/>
                          </a:solidFill>
                          <a:sym typeface="Wingdings" panose="05000000000000000000" pitchFamily="2" charset="2"/>
                        </a:rPr>
                        <a:t></a:t>
                      </a:r>
                      <a:endParaRPr lang="en-GB" b="1" dirty="0" smtClean="0">
                        <a:solidFill>
                          <a:schemeClr val="accent5"/>
                        </a:solidFill>
                      </a:endParaRPr>
                    </a:p>
                    <a:p>
                      <a:pPr algn="ctr"/>
                      <a:endParaRPr lang="en-GB" dirty="0"/>
                    </a:p>
                  </a:txBody>
                  <a:tcPr/>
                </a:tc>
                <a:tc>
                  <a:txBody>
                    <a:bodyPr/>
                    <a:lstStyle/>
                    <a:p>
                      <a:pPr algn="ctr"/>
                      <a:r>
                        <a:rPr lang="en-GB" b="1" dirty="0" smtClean="0"/>
                        <a:t>?</a:t>
                      </a:r>
                      <a:endParaRPr lang="en-GB" b="1" dirty="0"/>
                    </a:p>
                  </a:txBody>
                  <a:tcPr/>
                </a:tc>
              </a:tr>
              <a:tr h="370840">
                <a:tc>
                  <a:txBody>
                    <a:bodyPr/>
                    <a:lstStyle/>
                    <a:p>
                      <a:r>
                        <a:rPr lang="en-GB" b="1" dirty="0" smtClean="0"/>
                        <a:t>Cross-national</a:t>
                      </a:r>
                      <a:r>
                        <a:rPr lang="en-GB" b="1" baseline="0" dirty="0" smtClean="0"/>
                        <a:t> comparability </a:t>
                      </a:r>
                      <a:endParaRPr lang="en-GB"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solidFill>
                            <a:schemeClr val="accent5"/>
                          </a:solidFill>
                          <a:sym typeface="Wingdings" panose="05000000000000000000" pitchFamily="2" charset="2"/>
                        </a:rPr>
                        <a:t></a:t>
                      </a:r>
                      <a:endParaRPr lang="en-GB" b="1" dirty="0" smtClean="0">
                        <a:solidFill>
                          <a:schemeClr val="accent5"/>
                        </a:solidFill>
                      </a:endParaRPr>
                    </a:p>
                    <a:p>
                      <a:pPr algn="ctr"/>
                      <a:endParaRPr lang="en-GB" dirty="0"/>
                    </a:p>
                  </a:txBody>
                  <a:tcPr/>
                </a:tc>
                <a:tc>
                  <a:txBody>
                    <a:bodyPr/>
                    <a:lstStyle/>
                    <a:p>
                      <a:pPr algn="ctr"/>
                      <a:r>
                        <a:rPr lang="en-GB" b="1" dirty="0" smtClean="0">
                          <a:solidFill>
                            <a:srgbClr val="FF0000"/>
                          </a:solidFill>
                        </a:rPr>
                        <a:t>x</a:t>
                      </a:r>
                      <a:endParaRPr lang="en-GB" b="1" dirty="0">
                        <a:solidFill>
                          <a:srgbClr val="FF0000"/>
                        </a:solidFill>
                      </a:endParaRPr>
                    </a:p>
                  </a:txBody>
                  <a:tcPr/>
                </a:tc>
                <a:tc>
                  <a:txBody>
                    <a:bodyPr/>
                    <a:lstStyle/>
                    <a:p>
                      <a:pPr algn="ctr"/>
                      <a:r>
                        <a:rPr lang="en-GB" b="1" dirty="0" smtClean="0">
                          <a:solidFill>
                            <a:srgbClr val="FF0000"/>
                          </a:solidFill>
                        </a:rPr>
                        <a:t>x</a:t>
                      </a:r>
                      <a:endParaRPr lang="en-GB" b="1" dirty="0">
                        <a:solidFill>
                          <a:srgbClr val="FF0000"/>
                        </a:solidFill>
                      </a:endParaRPr>
                    </a:p>
                  </a:txBody>
                  <a:tcPr/>
                </a:tc>
              </a:tr>
              <a:tr h="370840">
                <a:tc>
                  <a:txBody>
                    <a:bodyPr/>
                    <a:lstStyle/>
                    <a:p>
                      <a:r>
                        <a:rPr lang="en-GB" b="1" dirty="0" smtClean="0"/>
                        <a:t>Cost</a:t>
                      </a:r>
                      <a:r>
                        <a:rPr lang="en-GB" b="1" baseline="0" dirty="0" smtClean="0"/>
                        <a:t> </a:t>
                      </a:r>
                      <a:endParaRPr lang="en-GB" b="1" dirty="0"/>
                    </a:p>
                  </a:txBody>
                  <a:tcPr/>
                </a:tc>
                <a:tc>
                  <a:txBody>
                    <a:bodyPr/>
                    <a:lstStyle/>
                    <a:p>
                      <a:pPr algn="ctr"/>
                      <a:r>
                        <a:rPr lang="en-GB" b="1" dirty="0" smtClean="0">
                          <a:solidFill>
                            <a:srgbClr val="FFC000"/>
                          </a:solidFill>
                        </a:rPr>
                        <a:t>~</a:t>
                      </a:r>
                      <a:endParaRPr lang="en-GB" b="1" dirty="0">
                        <a:solidFill>
                          <a:srgbClr val="FFC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solidFill>
                            <a:schemeClr val="accent5"/>
                          </a:solidFill>
                          <a:sym typeface="Wingdings" panose="05000000000000000000" pitchFamily="2" charset="2"/>
                        </a:rPr>
                        <a:t></a:t>
                      </a:r>
                      <a:endParaRPr lang="en-GB" b="1" dirty="0" smtClean="0">
                        <a:solidFill>
                          <a:schemeClr val="accent5"/>
                        </a:solidFill>
                      </a:endParaRPr>
                    </a:p>
                    <a:p>
                      <a:pPr algn="ctr"/>
                      <a:endParaRPr lang="en-GB" dirty="0"/>
                    </a:p>
                  </a:txBody>
                  <a:tcPr/>
                </a:tc>
                <a:tc>
                  <a:txBody>
                    <a:bodyPr/>
                    <a:lstStyle/>
                    <a:p>
                      <a:pPr algn="ctr"/>
                      <a:r>
                        <a:rPr lang="en-GB" b="1" dirty="0" smtClean="0">
                          <a:solidFill>
                            <a:srgbClr val="FF0000"/>
                          </a:solidFill>
                        </a:rPr>
                        <a:t>x</a:t>
                      </a:r>
                      <a:endParaRPr lang="en-GB" b="1" dirty="0">
                        <a:solidFill>
                          <a:srgbClr val="FF0000"/>
                        </a:solidFill>
                      </a:endParaRPr>
                    </a:p>
                  </a:txBody>
                  <a:tcPr/>
                </a:tc>
              </a:tr>
            </a:tbl>
          </a:graphicData>
        </a:graphic>
      </p:graphicFrame>
    </p:spTree>
    <p:extLst>
      <p:ext uri="{BB962C8B-B14F-4D97-AF65-F5344CB8AC3E}">
        <p14:creationId xmlns:p14="http://schemas.microsoft.com/office/powerpoint/2010/main" val="206247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ADDResponse</a:t>
            </a:r>
            <a:r>
              <a:rPr lang="en-GB" dirty="0" smtClean="0"/>
              <a:t> </a:t>
            </a:r>
            <a:endParaRPr lang="en-GB" dirty="0"/>
          </a:p>
        </p:txBody>
      </p:sp>
      <p:sp>
        <p:nvSpPr>
          <p:cNvPr id="3" name="Content Placeholder 2"/>
          <p:cNvSpPr>
            <a:spLocks noGrp="1"/>
          </p:cNvSpPr>
          <p:nvPr>
            <p:ph idx="1"/>
          </p:nvPr>
        </p:nvSpPr>
        <p:spPr/>
        <p:txBody>
          <a:bodyPr>
            <a:normAutofit/>
          </a:bodyPr>
          <a:lstStyle/>
          <a:p>
            <a:pPr marL="537655" indent="-457200">
              <a:buFont typeface="Courier New" panose="02070309020205020404" pitchFamily="49" charset="0"/>
              <a:buChar char="o"/>
            </a:pPr>
            <a:r>
              <a:rPr lang="en-US" sz="2600" dirty="0">
                <a:solidFill>
                  <a:schemeClr val="accent2"/>
                </a:solidFill>
              </a:rPr>
              <a:t>A</a:t>
            </a:r>
            <a:r>
              <a:rPr lang="en-US" sz="2600" dirty="0"/>
              <a:t>uxiliary </a:t>
            </a:r>
            <a:r>
              <a:rPr lang="en-US" sz="2600" dirty="0">
                <a:solidFill>
                  <a:schemeClr val="accent2"/>
                </a:solidFill>
              </a:rPr>
              <a:t>D</a:t>
            </a:r>
            <a:r>
              <a:rPr lang="en-US" sz="2600" dirty="0"/>
              <a:t>ata </a:t>
            </a:r>
            <a:r>
              <a:rPr lang="en-US" sz="2600" dirty="0">
                <a:solidFill>
                  <a:schemeClr val="accent2"/>
                </a:solidFill>
              </a:rPr>
              <a:t>D</a:t>
            </a:r>
            <a:r>
              <a:rPr lang="en-US" sz="2600" dirty="0"/>
              <a:t>riven </a:t>
            </a:r>
            <a:r>
              <a:rPr lang="en-US" sz="2600" dirty="0" err="1"/>
              <a:t>non</a:t>
            </a:r>
            <a:r>
              <a:rPr lang="en-US" sz="2600" dirty="0" err="1">
                <a:solidFill>
                  <a:schemeClr val="accent2"/>
                </a:solidFill>
              </a:rPr>
              <a:t>Response</a:t>
            </a:r>
            <a:r>
              <a:rPr lang="en-US" sz="2600" dirty="0"/>
              <a:t> bias analysis (</a:t>
            </a:r>
            <a:r>
              <a:rPr lang="en-US" sz="2600" dirty="0" err="1"/>
              <a:t>ADDResponse</a:t>
            </a:r>
            <a:r>
              <a:rPr lang="en-US" sz="2600" dirty="0"/>
              <a:t>) </a:t>
            </a:r>
            <a:endParaRPr lang="en-US" sz="2600" dirty="0" smtClean="0"/>
          </a:p>
          <a:p>
            <a:pPr marL="537655" indent="-457200">
              <a:buFont typeface="Courier New" panose="02070309020205020404" pitchFamily="49" charset="0"/>
              <a:buChar char="o"/>
            </a:pPr>
            <a:r>
              <a:rPr lang="en-US" sz="2600" dirty="0" smtClean="0"/>
              <a:t>European Social Survey Round 6 (2012/13) </a:t>
            </a:r>
          </a:p>
          <a:p>
            <a:pPr marL="830263" lvl="1" indent="-457200">
              <a:buFont typeface="Courier New" panose="02070309020205020404" pitchFamily="49" charset="0"/>
              <a:buChar char="o"/>
            </a:pPr>
            <a:r>
              <a:rPr lang="en-US" sz="2400" dirty="0" smtClean="0">
                <a:solidFill>
                  <a:schemeClr val="accent2"/>
                </a:solidFill>
              </a:rPr>
              <a:t>54% </a:t>
            </a:r>
            <a:r>
              <a:rPr lang="en-US" sz="2400" dirty="0" smtClean="0"/>
              <a:t>response rate (34% refusal, 7% non contact) </a:t>
            </a:r>
          </a:p>
          <a:p>
            <a:pPr marL="830263" lvl="1" indent="-457200">
              <a:buFont typeface="Courier New" panose="02070309020205020404" pitchFamily="49" charset="0"/>
              <a:buChar char="o"/>
            </a:pPr>
            <a:r>
              <a:rPr lang="en-US" sz="2400" dirty="0" smtClean="0"/>
              <a:t>Clustered PAF sample of 4,520 addresses in 220 PSUs  </a:t>
            </a:r>
            <a:r>
              <a:rPr lang="en-US" sz="2400" dirty="0"/>
              <a:t>			</a:t>
            </a:r>
            <a:endParaRPr lang="en-US" sz="2400" dirty="0" smtClean="0"/>
          </a:p>
          <a:p>
            <a:pPr marL="537655" indent="-457200">
              <a:buFont typeface="Courier New" panose="02070309020205020404" pitchFamily="49" charset="0"/>
              <a:buChar char="o"/>
            </a:pPr>
            <a:r>
              <a:rPr lang="en-US" sz="2600" dirty="0" smtClean="0"/>
              <a:t>Append geocoded auxiliary data</a:t>
            </a:r>
          </a:p>
          <a:p>
            <a:pPr marL="830263" lvl="1" indent="-457200">
              <a:buFont typeface="Courier New" panose="02070309020205020404" pitchFamily="49" charset="0"/>
              <a:buChar char="o"/>
            </a:pPr>
            <a:r>
              <a:rPr lang="en-US" sz="2400" dirty="0" smtClean="0"/>
              <a:t>Small area data (census, DCLG, HO, </a:t>
            </a:r>
            <a:r>
              <a:rPr lang="en-US" sz="2400" dirty="0" err="1" smtClean="0"/>
              <a:t>DfE</a:t>
            </a:r>
            <a:r>
              <a:rPr lang="en-US" sz="2400" dirty="0" smtClean="0"/>
              <a:t>, DWP etc.) </a:t>
            </a:r>
          </a:p>
          <a:p>
            <a:pPr marL="830263" lvl="1" indent="-457200">
              <a:buFont typeface="Courier New" panose="02070309020205020404" pitchFamily="49" charset="0"/>
              <a:buChar char="o"/>
            </a:pPr>
            <a:r>
              <a:rPr lang="en-US" sz="2400" dirty="0" smtClean="0"/>
              <a:t>Commercial data  </a:t>
            </a:r>
          </a:p>
          <a:p>
            <a:pPr marL="830263" lvl="1" indent="-457200">
              <a:buFont typeface="Courier New" panose="02070309020205020404" pitchFamily="49" charset="0"/>
              <a:buChar char="o"/>
            </a:pPr>
            <a:r>
              <a:rPr lang="en-US" sz="2400" dirty="0" smtClean="0"/>
              <a:t>OS Points of Interest data </a:t>
            </a:r>
          </a:p>
          <a:p>
            <a:pPr marL="830263" lvl="1" indent="-457200">
              <a:buFont typeface="Courier New" panose="02070309020205020404" pitchFamily="49" charset="0"/>
              <a:buChar char="o"/>
            </a:pPr>
            <a:r>
              <a:rPr lang="en-US" sz="2400" dirty="0" smtClean="0"/>
              <a:t>Interviewer observations </a:t>
            </a:r>
            <a:endParaRPr lang="en-US" sz="2400" dirty="0"/>
          </a:p>
          <a:p>
            <a:pPr marL="373063" lvl="1" indent="0">
              <a:buNone/>
            </a:pPr>
            <a:endParaRPr lang="en-US" sz="2400" dirty="0" smtClean="0"/>
          </a:p>
          <a:p>
            <a:pPr marL="373063" lvl="1" indent="0">
              <a:buNone/>
            </a:pPr>
            <a:endParaRPr lang="en-US" sz="2400" dirty="0"/>
          </a:p>
          <a:p>
            <a:pPr marL="0" indent="0">
              <a:buNone/>
            </a:pPr>
            <a:endParaRPr lang="en-GB" dirty="0"/>
          </a:p>
        </p:txBody>
      </p:sp>
    </p:spTree>
    <p:extLst>
      <p:ext uri="{BB962C8B-B14F-4D97-AF65-F5344CB8AC3E}">
        <p14:creationId xmlns:p14="http://schemas.microsoft.com/office/powerpoint/2010/main" val="2900139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err="1" smtClean="0"/>
              <a:t>ADDResponse</a:t>
            </a:r>
            <a:r>
              <a:rPr lang="en-GB" sz="4400" dirty="0" smtClean="0"/>
              <a:t>: Interviewer observations </a:t>
            </a:r>
            <a:endParaRPr lang="en-GB" sz="4400" dirty="0"/>
          </a:p>
        </p:txBody>
      </p:sp>
      <p:sp>
        <p:nvSpPr>
          <p:cNvPr id="3" name="Content Placeholder 2"/>
          <p:cNvSpPr>
            <a:spLocks noGrp="1"/>
          </p:cNvSpPr>
          <p:nvPr>
            <p:ph idx="1"/>
          </p:nvPr>
        </p:nvSpPr>
        <p:spPr/>
        <p:txBody>
          <a:bodyPr numCol="1">
            <a:normAutofit/>
          </a:bodyPr>
          <a:lstStyle/>
          <a:p>
            <a:pPr>
              <a:buFont typeface="Courier New" panose="02070309020205020404" pitchFamily="49" charset="0"/>
              <a:buChar char="o"/>
            </a:pPr>
            <a:r>
              <a:rPr lang="en-GB" dirty="0" smtClean="0"/>
              <a:t> Five interviewer observations collected for all sampled addresses </a:t>
            </a:r>
          </a:p>
          <a:p>
            <a:pPr lvl="1">
              <a:buFont typeface="Courier New" panose="02070309020205020404" pitchFamily="49" charset="0"/>
              <a:buChar char="o"/>
            </a:pPr>
            <a:r>
              <a:rPr lang="en-GB" dirty="0" smtClean="0"/>
              <a:t>Type of dwelling unit (1= multi-person occupancy 0=single occupancy) </a:t>
            </a:r>
          </a:p>
          <a:p>
            <a:pPr lvl="1">
              <a:buFont typeface="Courier New" panose="02070309020205020404" pitchFamily="49" charset="0"/>
              <a:buChar char="o"/>
            </a:pPr>
            <a:r>
              <a:rPr lang="en-GB" dirty="0" smtClean="0"/>
              <a:t>Barriers to entry present (1= yes 0= no)  </a:t>
            </a:r>
          </a:p>
          <a:p>
            <a:pPr lvl="1">
              <a:buFont typeface="Courier New" panose="02070309020205020404" pitchFamily="49" charset="0"/>
              <a:buChar char="o"/>
            </a:pPr>
            <a:r>
              <a:rPr lang="en-GB" dirty="0" smtClean="0"/>
              <a:t>Physical condition of property ( 1 = very good 5 = very bad) </a:t>
            </a:r>
          </a:p>
          <a:p>
            <a:pPr lvl="1">
              <a:buFont typeface="Courier New" panose="02070309020205020404" pitchFamily="49" charset="0"/>
              <a:buChar char="o"/>
            </a:pPr>
            <a:r>
              <a:rPr lang="en-GB" dirty="0" smtClean="0"/>
              <a:t>Litter (1=present 0 = not present) </a:t>
            </a:r>
          </a:p>
          <a:p>
            <a:pPr lvl="1">
              <a:buFont typeface="Courier New" panose="02070309020205020404" pitchFamily="49" charset="0"/>
              <a:buChar char="o"/>
            </a:pPr>
            <a:r>
              <a:rPr lang="en-GB" dirty="0" smtClean="0"/>
              <a:t>Graffiti (1=present 0 = not present) </a:t>
            </a:r>
          </a:p>
          <a:p>
            <a:pPr marL="201168" lvl="1" indent="0">
              <a:buNone/>
            </a:pPr>
            <a:endParaRPr lang="en-GB" dirty="0"/>
          </a:p>
          <a:p>
            <a:pPr>
              <a:buFont typeface="Courier New" panose="02070309020205020404" pitchFamily="49" charset="0"/>
              <a:buChar char="o"/>
            </a:pPr>
            <a:r>
              <a:rPr lang="en-GB" sz="2200" dirty="0" smtClean="0"/>
              <a:t> Observations complete for 97 % addresses </a:t>
            </a:r>
          </a:p>
          <a:p>
            <a:pPr>
              <a:buFont typeface="Courier New" panose="02070309020205020404" pitchFamily="49" charset="0"/>
              <a:buChar char="o"/>
            </a:pPr>
            <a:r>
              <a:rPr lang="en-GB" sz="2200" dirty="0"/>
              <a:t> </a:t>
            </a:r>
            <a:r>
              <a:rPr lang="en-GB" sz="2000" dirty="0" smtClean="0"/>
              <a:t>Interviewer observations correlate with census data  - &gt; none recorded in OAs where there are n</a:t>
            </a:r>
            <a:r>
              <a:rPr lang="en-GB" dirty="0" smtClean="0"/>
              <a:t>o flats </a:t>
            </a:r>
            <a:endParaRPr lang="en-GB" dirty="0"/>
          </a:p>
          <a:p>
            <a:pPr marL="201168" lvl="1" indent="0">
              <a:buNone/>
            </a:pPr>
            <a:r>
              <a:rPr lang="en-GB" sz="2000" b="1" dirty="0"/>
              <a:t>	</a:t>
            </a:r>
            <a:endParaRPr lang="en-GB" sz="2000" b="1" dirty="0" smtClean="0"/>
          </a:p>
          <a:p>
            <a:pPr marL="201168" lvl="1" indent="0">
              <a:buNone/>
            </a:pPr>
            <a:endParaRPr lang="en-GB" sz="2000" b="1" dirty="0"/>
          </a:p>
          <a:p>
            <a:pPr marL="201168" lvl="1" indent="0">
              <a:buNone/>
            </a:pPr>
            <a:endParaRPr lang="en-GB" sz="2000" b="1" dirty="0" smtClean="0"/>
          </a:p>
          <a:p>
            <a:pPr marL="201168" lvl="1" indent="0">
              <a:buNone/>
            </a:pPr>
            <a:endParaRPr lang="en-GB" sz="2000" b="1" dirty="0"/>
          </a:p>
          <a:p>
            <a:pPr marL="201168" lvl="1" indent="0">
              <a:buNone/>
            </a:pPr>
            <a:endParaRPr lang="en-GB" sz="2000" b="1" dirty="0" smtClean="0"/>
          </a:p>
          <a:p>
            <a:pPr marL="201168" lvl="1" indent="0">
              <a:buNone/>
            </a:pPr>
            <a:endParaRPr lang="en-GB" sz="2000" dirty="0"/>
          </a:p>
        </p:txBody>
      </p:sp>
    </p:spTree>
    <p:extLst>
      <p:ext uri="{BB962C8B-B14F-4D97-AF65-F5344CB8AC3E}">
        <p14:creationId xmlns:p14="http://schemas.microsoft.com/office/powerpoint/2010/main" val="3167947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err="1" smtClean="0"/>
              <a:t>ADDResponse</a:t>
            </a:r>
            <a:r>
              <a:rPr lang="en-GB" sz="4400" dirty="0" smtClean="0"/>
              <a:t>: Commercial dat</a:t>
            </a:r>
            <a:r>
              <a:rPr lang="en-GB" sz="4400" dirty="0"/>
              <a:t>a</a:t>
            </a:r>
          </a:p>
        </p:txBody>
      </p:sp>
      <p:sp>
        <p:nvSpPr>
          <p:cNvPr id="3" name="Content Placeholder 2"/>
          <p:cNvSpPr>
            <a:spLocks noGrp="1"/>
          </p:cNvSpPr>
          <p:nvPr>
            <p:ph idx="1"/>
          </p:nvPr>
        </p:nvSpPr>
        <p:spPr/>
        <p:txBody>
          <a:bodyPr numCol="1">
            <a:normAutofit fontScale="92500" lnSpcReduction="10000"/>
          </a:bodyPr>
          <a:lstStyle/>
          <a:p>
            <a:pPr>
              <a:buFont typeface="Courier New" panose="02070309020205020404" pitchFamily="49" charset="0"/>
              <a:buChar char="o"/>
            </a:pPr>
            <a:r>
              <a:rPr lang="en-GB" dirty="0" smtClean="0"/>
              <a:t> </a:t>
            </a:r>
            <a:r>
              <a:rPr lang="en-GB" dirty="0"/>
              <a:t> Data purchased from two “value added resellers”</a:t>
            </a:r>
          </a:p>
          <a:p>
            <a:pPr lvl="1">
              <a:buFont typeface="Courier New" panose="02070309020205020404" pitchFamily="49" charset="0"/>
              <a:buChar char="o"/>
            </a:pPr>
            <a:r>
              <a:rPr lang="en-GB" dirty="0" smtClean="0"/>
              <a:t>Consumer </a:t>
            </a:r>
            <a:r>
              <a:rPr lang="en-GB" dirty="0"/>
              <a:t>segmentation variables: ACORN, MOSAIC etc.</a:t>
            </a:r>
          </a:p>
          <a:p>
            <a:pPr lvl="1">
              <a:buFont typeface="Courier New" panose="02070309020205020404" pitchFamily="49" charset="0"/>
              <a:buChar char="o"/>
            </a:pPr>
            <a:r>
              <a:rPr lang="en-GB" dirty="0"/>
              <a:t> Specific variables </a:t>
            </a:r>
            <a:r>
              <a:rPr lang="en-GB" dirty="0" smtClean="0"/>
              <a:t>e.g</a:t>
            </a:r>
            <a:r>
              <a:rPr lang="en-GB" dirty="0"/>
              <a:t>. length of residency, tenure, house price, age, employment status, children present, marital status </a:t>
            </a:r>
          </a:p>
          <a:p>
            <a:pPr lvl="1">
              <a:buFont typeface="Courier New" panose="02070309020205020404" pitchFamily="49" charset="0"/>
              <a:buChar char="o"/>
            </a:pPr>
            <a:r>
              <a:rPr lang="en-GB" dirty="0"/>
              <a:t> Consumer preferences data </a:t>
            </a:r>
            <a:r>
              <a:rPr lang="en-GB" dirty="0" smtClean="0"/>
              <a:t>(very patchy)</a:t>
            </a:r>
          </a:p>
          <a:p>
            <a:pPr>
              <a:buFont typeface="Courier New" panose="02070309020205020404" pitchFamily="49" charset="0"/>
              <a:buChar char="o"/>
            </a:pPr>
            <a:r>
              <a:rPr lang="en-GB" dirty="0" smtClean="0"/>
              <a:t> Data from 2015 but ESS fieldwork completed 2013 </a:t>
            </a:r>
          </a:p>
          <a:p>
            <a:pPr>
              <a:buFont typeface="Courier New" panose="02070309020205020404" pitchFamily="49" charset="0"/>
              <a:buChar char="o"/>
            </a:pPr>
            <a:r>
              <a:rPr lang="en-GB" dirty="0"/>
              <a:t> </a:t>
            </a:r>
            <a:r>
              <a:rPr lang="en-GB" dirty="0" smtClean="0"/>
              <a:t>Missing </a:t>
            </a:r>
            <a:r>
              <a:rPr lang="en-GB" dirty="0"/>
              <a:t>data </a:t>
            </a:r>
          </a:p>
          <a:p>
            <a:pPr lvl="1">
              <a:buFont typeface="Courier New" panose="02070309020205020404" pitchFamily="49" charset="0"/>
              <a:buChar char="o"/>
            </a:pPr>
            <a:r>
              <a:rPr lang="en-GB" dirty="0"/>
              <a:t> Company 1:  10% </a:t>
            </a:r>
            <a:r>
              <a:rPr lang="en-GB" dirty="0" smtClean="0"/>
              <a:t> Company </a:t>
            </a:r>
            <a:r>
              <a:rPr lang="en-GB" dirty="0"/>
              <a:t>2:  20 -50% </a:t>
            </a:r>
          </a:p>
          <a:p>
            <a:pPr>
              <a:buFont typeface="Courier New" panose="02070309020205020404" pitchFamily="49" charset="0"/>
              <a:buChar char="o"/>
            </a:pPr>
            <a:r>
              <a:rPr lang="en-GB" dirty="0"/>
              <a:t> Differences between two commercial databases </a:t>
            </a:r>
          </a:p>
          <a:p>
            <a:pPr lvl="1">
              <a:buFont typeface="Courier New" panose="02070309020205020404" pitchFamily="49" charset="0"/>
              <a:buChar char="o"/>
            </a:pPr>
            <a:r>
              <a:rPr lang="en-GB" sz="2000" dirty="0"/>
              <a:t> </a:t>
            </a:r>
            <a:r>
              <a:rPr lang="en-GB" dirty="0"/>
              <a:t>N of </a:t>
            </a:r>
            <a:r>
              <a:rPr lang="en-GB" dirty="0" smtClean="0"/>
              <a:t>adults = 54% match   Tenure =75% </a:t>
            </a:r>
          </a:p>
          <a:p>
            <a:pPr>
              <a:buFont typeface="Courier New" panose="02070309020205020404" pitchFamily="49" charset="0"/>
              <a:buChar char="o"/>
            </a:pPr>
            <a:r>
              <a:rPr lang="en-GB" dirty="0"/>
              <a:t> </a:t>
            </a:r>
            <a:r>
              <a:rPr lang="en-GB" dirty="0" smtClean="0"/>
              <a:t>Discrepancies compared with ESS data </a:t>
            </a:r>
          </a:p>
          <a:p>
            <a:pPr lvl="1">
              <a:buFont typeface="Courier New" panose="02070309020205020404" pitchFamily="49" charset="0"/>
              <a:buChar char="o"/>
            </a:pPr>
            <a:r>
              <a:rPr lang="en-GB" dirty="0" smtClean="0"/>
              <a:t> N of adults = 71% match   Married = 77% match   Retired = 87% match</a:t>
            </a:r>
          </a:p>
          <a:p>
            <a:pPr lvl="1">
              <a:buFont typeface="Courier New" panose="02070309020205020404" pitchFamily="49" charset="0"/>
              <a:buChar char="o"/>
            </a:pPr>
            <a:endParaRPr lang="en-GB" sz="2400" dirty="0"/>
          </a:p>
        </p:txBody>
      </p:sp>
    </p:spTree>
    <p:extLst>
      <p:ext uri="{BB962C8B-B14F-4D97-AF65-F5344CB8AC3E}">
        <p14:creationId xmlns:p14="http://schemas.microsoft.com/office/powerpoint/2010/main" val="3571799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2607</TotalTime>
  <Words>2020</Words>
  <Application>Microsoft Macintosh PowerPoint</Application>
  <PresentationFormat>Widescreen</PresentationFormat>
  <Paragraphs>395</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Calibri Light</vt:lpstr>
      <vt:lpstr>Courier New</vt:lpstr>
      <vt:lpstr>Times New Roman</vt:lpstr>
      <vt:lpstr>Wingdings</vt:lpstr>
      <vt:lpstr>Arial</vt:lpstr>
      <vt:lpstr>Retrospect</vt:lpstr>
      <vt:lpstr>Understanding nonresponse behaviour on the European Social Survey:  The role of survey paradata vs. external auxiliary data</vt:lpstr>
      <vt:lpstr>The problem </vt:lpstr>
      <vt:lpstr>The solution?</vt:lpstr>
      <vt:lpstr>The solution?</vt:lpstr>
      <vt:lpstr>Comparing data sources </vt:lpstr>
      <vt:lpstr>Comparing data sources </vt:lpstr>
      <vt:lpstr>ADDResponse </vt:lpstr>
      <vt:lpstr>ADDResponse: Interviewer observations </vt:lpstr>
      <vt:lpstr>ADDResponse: Commercial data</vt:lpstr>
      <vt:lpstr>Modelling and methods</vt:lpstr>
      <vt:lpstr>Modelling and methods</vt:lpstr>
      <vt:lpstr>Results: Interviewer observations </vt:lpstr>
      <vt:lpstr>Results: Interviewer observations </vt:lpstr>
      <vt:lpstr>Results: Interviewer observations </vt:lpstr>
      <vt:lpstr>Results: Including auxiliary data </vt:lpstr>
      <vt:lpstr>Results: Including auxiliary data </vt:lpstr>
      <vt:lpstr>Conclusions </vt:lpstr>
      <vt:lpstr>Find out more</vt:lpstr>
      <vt:lpstr>References </vt:lpstr>
    </vt:vector>
  </TitlesOfParts>
  <Company>City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ADDResponse – Small area data from government sources</dc:title>
  <dc:creator>Lahtinen, Kaisa</dc:creator>
  <cp:lastModifiedBy>Lahtinen, Kaisa</cp:lastModifiedBy>
  <cp:revision>129</cp:revision>
  <dcterms:created xsi:type="dcterms:W3CDTF">2014-12-03T10:16:08Z</dcterms:created>
  <dcterms:modified xsi:type="dcterms:W3CDTF">2016-07-01T12:36:31Z</dcterms:modified>
</cp:coreProperties>
</file>