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  <p:sldMasterId id="2147483661" r:id="rId2"/>
    <p:sldMasterId id="2147483667" r:id="rId3"/>
    <p:sldMasterId id="2147483677" r:id="rId4"/>
    <p:sldMasterId id="2147483685" r:id="rId5"/>
  </p:sldMasterIdLst>
  <p:notesMasterIdLst>
    <p:notesMasterId r:id="rId44"/>
  </p:notesMasterIdLst>
  <p:sldIdLst>
    <p:sldId id="256" r:id="rId6"/>
    <p:sldId id="26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7" r:id="rId22"/>
    <p:sldId id="321" r:id="rId23"/>
    <p:sldId id="324" r:id="rId24"/>
    <p:sldId id="329" r:id="rId25"/>
    <p:sldId id="333" r:id="rId26"/>
    <p:sldId id="298" r:id="rId27"/>
    <p:sldId id="299" r:id="rId28"/>
    <p:sldId id="300" r:id="rId29"/>
    <p:sldId id="303" r:id="rId30"/>
    <p:sldId id="315" r:id="rId31"/>
    <p:sldId id="304" r:id="rId32"/>
    <p:sldId id="305" r:id="rId33"/>
    <p:sldId id="308" r:id="rId34"/>
    <p:sldId id="307" r:id="rId35"/>
    <p:sldId id="306" r:id="rId36"/>
    <p:sldId id="309" r:id="rId37"/>
    <p:sldId id="311" r:id="rId38"/>
    <p:sldId id="312" r:id="rId39"/>
    <p:sldId id="313" r:id="rId40"/>
    <p:sldId id="317" r:id="rId41"/>
    <p:sldId id="320" r:id="rId42"/>
    <p:sldId id="318" r:id="rId4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2B30E2-5FFB-42E3-9244-DDA789E35466}">
  <a:tblStyle styleId="{602B30E2-5FFB-42E3-9244-DDA789E35466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notesMaster" Target="notesMasters/notesMaster1.xml"/><Relationship Id="rId4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\\hba76\ERDMSCache\Lowes\DefaultHome\Objects\03%20-%20C7-1%207-4%207-6%207-9%20and%20C6-1%20ONLY%20-%20SW%20-%20EFR%20Final%20Charts%201%20and%202,%204%20and%205%20-%20BG%20&amp;%20Sw%20combined%20-%20reduced%20to%20per%20service%20user%20and%20100%20service%20users%20-%20FIN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\\hba76\ERDMSCache\Lowes\DefaultHome\Objects\02%20-%20EFR%20Final%20Charts%201%20and%202,%204%20and%205%20-%20BG%20&amp;%20Sw%20combined%20-%20reduced%20to%20per%20service%20user%20and%20100%20service%20users%20-%20FIN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'C6.1 and 8.1'!$D$36</c:f>
              <c:strCache>
                <c:ptCount val="1"/>
                <c:pt idx="0">
                  <c:v>12 months before</c:v>
                </c:pt>
              </c:strCache>
            </c:strRef>
          </c:tx>
          <c:spPr>
            <a:solidFill>
              <a:srgbClr val="87B0E1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'C6.1 and 8.1'!$C$37:$C$38</c:f>
              <c:strCache>
                <c:ptCount val="2"/>
                <c:pt idx="0">
                  <c:v>All Service Users</c:v>
                </c:pt>
                <c:pt idx="1">
                  <c:v>Control Group</c:v>
                </c:pt>
              </c:strCache>
            </c:strRef>
          </c:cat>
          <c:val>
            <c:numRef>
              <c:f>'C6.1 and 8.1'!$D$37:$D$38</c:f>
              <c:numCache>
                <c:formatCode>General</c:formatCode>
                <c:ptCount val="2"/>
                <c:pt idx="0">
                  <c:v>1.696564885496183</c:v>
                </c:pt>
                <c:pt idx="1">
                  <c:v>0.617977528089888</c:v>
                </c:pt>
              </c:numCache>
            </c:numRef>
          </c:val>
        </c:ser>
        <c:ser>
          <c:idx val="1"/>
          <c:order val="1"/>
          <c:tx>
            <c:strRef>
              <c:f>'C6.1 and 8.1'!$E$36</c:f>
              <c:strCache>
                <c:ptCount val="1"/>
                <c:pt idx="0">
                  <c:v>6 months before</c:v>
                </c:pt>
              </c:strCache>
            </c:strRef>
          </c:tx>
          <c:spPr>
            <a:solidFill>
              <a:srgbClr val="75A4DD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'C6.1 and 8.1'!$C$37:$C$38</c:f>
              <c:strCache>
                <c:ptCount val="2"/>
                <c:pt idx="0">
                  <c:v>All Service Users</c:v>
                </c:pt>
                <c:pt idx="1">
                  <c:v>Control Group</c:v>
                </c:pt>
              </c:strCache>
            </c:strRef>
          </c:cat>
          <c:val>
            <c:numRef>
              <c:f>'C6.1 and 8.1'!$E$37:$E$38</c:f>
              <c:numCache>
                <c:formatCode>General</c:formatCode>
                <c:ptCount val="2"/>
                <c:pt idx="0">
                  <c:v>1.680343511450382</c:v>
                </c:pt>
                <c:pt idx="1">
                  <c:v>0.595505617977528</c:v>
                </c:pt>
              </c:numCache>
            </c:numRef>
          </c:val>
        </c:ser>
        <c:ser>
          <c:idx val="2"/>
          <c:order val="2"/>
          <c:tx>
            <c:strRef>
              <c:f>'C6.1 and 8.1'!$F$36</c:f>
              <c:strCache>
                <c:ptCount val="1"/>
                <c:pt idx="0">
                  <c:v>3 months before</c:v>
                </c:pt>
              </c:strCache>
            </c:strRef>
          </c:tx>
          <c:spPr>
            <a:solidFill>
              <a:srgbClr val="6297D8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'C6.1 and 8.1'!$C$37:$C$38</c:f>
              <c:strCache>
                <c:ptCount val="2"/>
                <c:pt idx="0">
                  <c:v>All Service Users</c:v>
                </c:pt>
                <c:pt idx="1">
                  <c:v>Control Group</c:v>
                </c:pt>
              </c:strCache>
            </c:strRef>
          </c:cat>
          <c:val>
            <c:numRef>
              <c:f>'C6.1 and 8.1'!$F$37:$F$38</c:f>
              <c:numCache>
                <c:formatCode>General</c:formatCode>
                <c:ptCount val="2"/>
                <c:pt idx="0">
                  <c:v>1.705152671755727</c:v>
                </c:pt>
                <c:pt idx="1">
                  <c:v>0.569823434991974</c:v>
                </c:pt>
              </c:numCache>
            </c:numRef>
          </c:val>
        </c:ser>
        <c:ser>
          <c:idx val="3"/>
          <c:order val="3"/>
          <c:tx>
            <c:strRef>
              <c:f>'C6.1 and 8.1'!$G$36</c:f>
              <c:strCache>
                <c:ptCount val="1"/>
                <c:pt idx="0">
                  <c:v>2 months before</c:v>
                </c:pt>
              </c:strCache>
            </c:strRef>
          </c:tx>
          <c:spPr>
            <a:solidFill>
              <a:srgbClr val="4785D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'C6.1 and 8.1'!$C$37:$C$38</c:f>
              <c:strCache>
                <c:ptCount val="2"/>
                <c:pt idx="0">
                  <c:v>All Service Users</c:v>
                </c:pt>
                <c:pt idx="1">
                  <c:v>Control Group</c:v>
                </c:pt>
              </c:strCache>
            </c:strRef>
          </c:cat>
          <c:val>
            <c:numRef>
              <c:f>'C6.1 and 8.1'!$G$37:$G$38</c:f>
              <c:numCache>
                <c:formatCode>General</c:formatCode>
                <c:ptCount val="2"/>
                <c:pt idx="0">
                  <c:v>1.732824427480916</c:v>
                </c:pt>
                <c:pt idx="1">
                  <c:v>0.568218298555377</c:v>
                </c:pt>
              </c:numCache>
            </c:numRef>
          </c:val>
        </c:ser>
        <c:ser>
          <c:idx val="4"/>
          <c:order val="4"/>
          <c:tx>
            <c:strRef>
              <c:f>'C6.1 and 8.1'!$H$36</c:f>
              <c:strCache>
                <c:ptCount val="1"/>
                <c:pt idx="0">
                  <c:v>1 month before</c:v>
                </c:pt>
              </c:strCache>
            </c:strRef>
          </c:tx>
          <c:spPr>
            <a:solidFill>
              <a:srgbClr val="3A7DCE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276C8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'C6.1 and 8.1'!$C$37:$C$38</c:f>
              <c:strCache>
                <c:ptCount val="2"/>
                <c:pt idx="0">
                  <c:v>All Service Users</c:v>
                </c:pt>
                <c:pt idx="1">
                  <c:v>Control Group</c:v>
                </c:pt>
              </c:strCache>
            </c:strRef>
          </c:cat>
          <c:val>
            <c:numRef>
              <c:f>'C6.1 and 8.1'!$H$37:$H$38</c:f>
              <c:numCache>
                <c:formatCode>General</c:formatCode>
                <c:ptCount val="2"/>
                <c:pt idx="0">
                  <c:v>1.775763358778626</c:v>
                </c:pt>
                <c:pt idx="1">
                  <c:v>0.613162118780096</c:v>
                </c:pt>
              </c:numCache>
            </c:numRef>
          </c:val>
        </c:ser>
        <c:ser>
          <c:idx val="5"/>
          <c:order val="5"/>
          <c:tx>
            <c:strRef>
              <c:f>'C6.1 and 8.1'!$I$36</c:f>
              <c:strCache>
                <c:ptCount val="1"/>
                <c:pt idx="0">
                  <c:v>1 month after</c:v>
                </c:pt>
              </c:strCache>
            </c:strRef>
          </c:tx>
          <c:spPr>
            <a:solidFill>
              <a:srgbClr val="E7EFF9"/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'C6.1 and 8.1'!$C$37:$C$38</c:f>
              <c:strCache>
                <c:ptCount val="2"/>
                <c:pt idx="0">
                  <c:v>All Service Users</c:v>
                </c:pt>
                <c:pt idx="1">
                  <c:v>Control Group</c:v>
                </c:pt>
              </c:strCache>
            </c:strRef>
          </c:cat>
          <c:val>
            <c:numRef>
              <c:f>'C6.1 and 8.1'!$I$37:$I$38</c:f>
              <c:numCache>
                <c:formatCode>General</c:formatCode>
                <c:ptCount val="2"/>
                <c:pt idx="0">
                  <c:v>1.964694656488549</c:v>
                </c:pt>
                <c:pt idx="1">
                  <c:v>0.629213483146067</c:v>
                </c:pt>
              </c:numCache>
            </c:numRef>
          </c:val>
        </c:ser>
        <c:ser>
          <c:idx val="6"/>
          <c:order val="6"/>
          <c:tx>
            <c:strRef>
              <c:f>'C6.1 and 8.1'!$J$36</c:f>
              <c:strCache>
                <c:ptCount val="1"/>
                <c:pt idx="0">
                  <c:v>2 months after</c:v>
                </c:pt>
              </c:strCache>
            </c:strRef>
          </c:tx>
          <c:spPr>
            <a:solidFill>
              <a:srgbClr val="CDDEF3"/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'C6.1 and 8.1'!$C$37:$C$38</c:f>
              <c:strCache>
                <c:ptCount val="2"/>
                <c:pt idx="0">
                  <c:v>All Service Users</c:v>
                </c:pt>
                <c:pt idx="1">
                  <c:v>Control Group</c:v>
                </c:pt>
              </c:strCache>
            </c:strRef>
          </c:cat>
          <c:val>
            <c:numRef>
              <c:f>'C6.1 and 8.1'!$J$37:$J$38</c:f>
              <c:numCache>
                <c:formatCode>General</c:formatCode>
                <c:ptCount val="2"/>
                <c:pt idx="0">
                  <c:v>1.83587786259542</c:v>
                </c:pt>
                <c:pt idx="1">
                  <c:v>0.579454253611557</c:v>
                </c:pt>
              </c:numCache>
            </c:numRef>
          </c:val>
        </c:ser>
        <c:ser>
          <c:idx val="7"/>
          <c:order val="7"/>
          <c:tx>
            <c:strRef>
              <c:f>'C6.1 and 8.1'!$K$36</c:f>
              <c:strCache>
                <c:ptCount val="1"/>
                <c:pt idx="0">
                  <c:v>3 months after</c:v>
                </c:pt>
              </c:strCache>
            </c:strRef>
          </c:tx>
          <c:spPr>
            <a:solidFill>
              <a:srgbClr val="CDDEF3"/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'C6.1 and 8.1'!$C$37:$C$38</c:f>
              <c:strCache>
                <c:ptCount val="2"/>
                <c:pt idx="0">
                  <c:v>All Service Users</c:v>
                </c:pt>
                <c:pt idx="1">
                  <c:v>Control Group</c:v>
                </c:pt>
              </c:strCache>
            </c:strRef>
          </c:cat>
          <c:val>
            <c:numRef>
              <c:f>'C6.1 and 8.1'!$K$37:$K$38</c:f>
              <c:numCache>
                <c:formatCode>General</c:formatCode>
                <c:ptCount val="2"/>
                <c:pt idx="0">
                  <c:v>1.702290076335878</c:v>
                </c:pt>
                <c:pt idx="1">
                  <c:v>0.553772070626003</c:v>
                </c:pt>
              </c:numCache>
            </c:numRef>
          </c:val>
        </c:ser>
        <c:ser>
          <c:idx val="8"/>
          <c:order val="8"/>
          <c:tx>
            <c:strRef>
              <c:f>'C6.1 and 8.1'!$L$36</c:f>
              <c:strCache>
                <c:ptCount val="1"/>
                <c:pt idx="0">
                  <c:v>6 months after</c:v>
                </c:pt>
              </c:strCache>
            </c:strRef>
          </c:tx>
          <c:spPr>
            <a:solidFill>
              <a:srgbClr val="B5CEED"/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'C6.1 and 8.1'!$C$37:$C$38</c:f>
              <c:strCache>
                <c:ptCount val="2"/>
                <c:pt idx="0">
                  <c:v>All Service Users</c:v>
                </c:pt>
                <c:pt idx="1">
                  <c:v>Control Group</c:v>
                </c:pt>
              </c:strCache>
            </c:strRef>
          </c:cat>
          <c:val>
            <c:numRef>
              <c:f>'C6.1 and 8.1'!$L$37:$L$38</c:f>
              <c:numCache>
                <c:formatCode>General</c:formatCode>
                <c:ptCount val="2"/>
                <c:pt idx="0">
                  <c:v>1.487595419847328</c:v>
                </c:pt>
                <c:pt idx="1">
                  <c:v>0.563402889245586</c:v>
                </c:pt>
              </c:numCache>
            </c:numRef>
          </c:val>
        </c:ser>
        <c:ser>
          <c:idx val="9"/>
          <c:order val="9"/>
          <c:tx>
            <c:strRef>
              <c:f>'C6.1 and 8.1'!$M$36</c:f>
              <c:strCache>
                <c:ptCount val="1"/>
                <c:pt idx="0">
                  <c:v>12 months after</c:v>
                </c:pt>
              </c:strCache>
            </c:strRef>
          </c:tx>
          <c:spPr>
            <a:solidFill>
              <a:srgbClr val="AFCAEB"/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'C6.1 and 8.1'!$C$37:$C$38</c:f>
              <c:strCache>
                <c:ptCount val="2"/>
                <c:pt idx="0">
                  <c:v>All Service Users</c:v>
                </c:pt>
                <c:pt idx="1">
                  <c:v>Control Group</c:v>
                </c:pt>
              </c:strCache>
            </c:strRef>
          </c:cat>
          <c:val>
            <c:numRef>
              <c:f>'C6.1 and 8.1'!$M$37:$M$38</c:f>
              <c:numCache>
                <c:formatCode>General</c:formatCode>
                <c:ptCount val="2"/>
                <c:pt idx="0">
                  <c:v>1.16412213740458</c:v>
                </c:pt>
                <c:pt idx="1">
                  <c:v>0.452648475120385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9134320"/>
        <c:axId val="-2139596384"/>
      </c:barChart>
      <c:catAx>
        <c:axId val="-2139134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-2139596384"/>
        <c:crosses val="autoZero"/>
        <c:auto val="1"/>
        <c:lblAlgn val="ctr"/>
        <c:lblOffset val="100"/>
        <c:noMultiLvlLbl val="0"/>
      </c:catAx>
      <c:valAx>
        <c:axId val="-2139596384"/>
        <c:scaling>
          <c:orientation val="minMax"/>
        </c:scaling>
        <c:delete val="0"/>
        <c:axPos val="l"/>
        <c:majorGridlines/>
        <c:title>
          <c:tx>
            <c:strRef>
              <c:f>'C6.1 and 8.1'!$C$10</c:f>
              <c:strCache>
                <c:ptCount val="1"/>
                <c:pt idx="0">
                  <c:v>No. of days on which GP events occurred</c:v>
                </c:pt>
              </c:strCache>
            </c:strRef>
          </c:tx>
          <c:overlay val="0"/>
          <c:txPr>
            <a:bodyPr rot="-5400000" vert="horz"/>
            <a:lstStyle/>
            <a:p>
              <a:pPr>
                <a:defRPr/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-21391343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Sheet1!$W$52</c:f>
              <c:strCache>
                <c:ptCount val="1"/>
                <c:pt idx="0">
                  <c:v>12 months before</c:v>
                </c:pt>
              </c:strCache>
            </c:strRef>
          </c:tx>
          <c:spPr>
            <a:solidFill>
              <a:srgbClr val="87B0E1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Sheet1!$X$51:$AE$51</c:f>
              <c:strCache>
                <c:ptCount val="8"/>
                <c:pt idx="0">
                  <c:v>Generic
floating
support</c:v>
                </c:pt>
                <c:pt idx="1">
                  <c:v>People
over
55 years</c:v>
                </c:pt>
                <c:pt idx="2">
                  <c:v>Learning
disabilities</c:v>
                </c:pt>
                <c:pt idx="3">
                  <c:v>Mental
health
issues</c:v>
                </c:pt>
                <c:pt idx="4">
                  <c:v>Physical/
sensory
disabilities</c:v>
                </c:pt>
                <c:pt idx="5">
                  <c:v>Substance
misuse
(drugs)</c:v>
                </c:pt>
                <c:pt idx="6">
                  <c:v>Domestic
violence*</c:v>
                </c:pt>
                <c:pt idx="7">
                  <c:v>Young
people
16-24 years**</c:v>
                </c:pt>
              </c:strCache>
            </c:strRef>
          </c:cat>
          <c:val>
            <c:numRef>
              <c:f>Sheet1!$X$52:$AE$52</c:f>
              <c:numCache>
                <c:formatCode>0.0</c:formatCode>
                <c:ptCount val="8"/>
                <c:pt idx="0">
                  <c:v>0.395038167938931</c:v>
                </c:pt>
                <c:pt idx="1">
                  <c:v>0.234732824427481</c:v>
                </c:pt>
                <c:pt idx="2">
                  <c:v>0.0763358778625954</c:v>
                </c:pt>
                <c:pt idx="3">
                  <c:v>0.341603053435114</c:v>
                </c:pt>
                <c:pt idx="4">
                  <c:v>0.111641221374046</c:v>
                </c:pt>
                <c:pt idx="5">
                  <c:v>0.0438931297709924</c:v>
                </c:pt>
                <c:pt idx="6">
                  <c:v>0.499184339314845</c:v>
                </c:pt>
                <c:pt idx="7">
                  <c:v>0.208029197080292</c:v>
                </c:pt>
              </c:numCache>
            </c:numRef>
          </c:val>
        </c:ser>
        <c:ser>
          <c:idx val="1"/>
          <c:order val="1"/>
          <c:tx>
            <c:strRef>
              <c:f>Sheet1!$W$53</c:f>
              <c:strCache>
                <c:ptCount val="1"/>
                <c:pt idx="0">
                  <c:v>6 months before</c:v>
                </c:pt>
              </c:strCache>
            </c:strRef>
          </c:tx>
          <c:spPr>
            <a:solidFill>
              <a:srgbClr val="75A4DD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Sheet1!$X$51:$AE$51</c:f>
              <c:strCache>
                <c:ptCount val="8"/>
                <c:pt idx="0">
                  <c:v>Generic
floating
support</c:v>
                </c:pt>
                <c:pt idx="1">
                  <c:v>People
over
55 years</c:v>
                </c:pt>
                <c:pt idx="2">
                  <c:v>Learning
disabilities</c:v>
                </c:pt>
                <c:pt idx="3">
                  <c:v>Mental
health
issues</c:v>
                </c:pt>
                <c:pt idx="4">
                  <c:v>Physical/
sensory
disabilities</c:v>
                </c:pt>
                <c:pt idx="5">
                  <c:v>Substance
misuse
(drugs)</c:v>
                </c:pt>
                <c:pt idx="6">
                  <c:v>Domestic
violence*</c:v>
                </c:pt>
                <c:pt idx="7">
                  <c:v>Young
people
16-24 years**</c:v>
                </c:pt>
              </c:strCache>
            </c:strRef>
          </c:cat>
          <c:val>
            <c:numRef>
              <c:f>Sheet1!$X$53:$AE$53</c:f>
              <c:numCache>
                <c:formatCode>0.0</c:formatCode>
                <c:ptCount val="8"/>
                <c:pt idx="0">
                  <c:v>0.351145038167939</c:v>
                </c:pt>
                <c:pt idx="1">
                  <c:v>0.239503816793893</c:v>
                </c:pt>
                <c:pt idx="2">
                  <c:v>0.075381679389313</c:v>
                </c:pt>
                <c:pt idx="3">
                  <c:v>0.311068702290076</c:v>
                </c:pt>
                <c:pt idx="4">
                  <c:v>0.101145038167939</c:v>
                </c:pt>
                <c:pt idx="5">
                  <c:v>0.0572519083969466</c:v>
                </c:pt>
                <c:pt idx="6">
                  <c:v>0.546492659053834</c:v>
                </c:pt>
                <c:pt idx="7">
                  <c:v>0.22992700729927</c:v>
                </c:pt>
              </c:numCache>
            </c:numRef>
          </c:val>
        </c:ser>
        <c:ser>
          <c:idx val="2"/>
          <c:order val="2"/>
          <c:tx>
            <c:strRef>
              <c:f>Sheet1!$W$54</c:f>
              <c:strCache>
                <c:ptCount val="1"/>
                <c:pt idx="0">
                  <c:v>3 months before</c:v>
                </c:pt>
              </c:strCache>
            </c:strRef>
          </c:tx>
          <c:spPr>
            <a:solidFill>
              <a:srgbClr val="6297D8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Sheet1!$X$51:$AE$51</c:f>
              <c:strCache>
                <c:ptCount val="8"/>
                <c:pt idx="0">
                  <c:v>Generic
floating
support</c:v>
                </c:pt>
                <c:pt idx="1">
                  <c:v>People
over
55 years</c:v>
                </c:pt>
                <c:pt idx="2">
                  <c:v>Learning
disabilities</c:v>
                </c:pt>
                <c:pt idx="3">
                  <c:v>Mental
health
issues</c:v>
                </c:pt>
                <c:pt idx="4">
                  <c:v>Physical/
sensory
disabilities</c:v>
                </c:pt>
                <c:pt idx="5">
                  <c:v>Substance
misuse
(drugs)</c:v>
                </c:pt>
                <c:pt idx="6">
                  <c:v>Domestic
violence*</c:v>
                </c:pt>
                <c:pt idx="7">
                  <c:v>Young
people
16-24 years**</c:v>
                </c:pt>
              </c:strCache>
            </c:strRef>
          </c:cat>
          <c:val>
            <c:numRef>
              <c:f>Sheet1!$X$54:$AE$54</c:f>
              <c:numCache>
                <c:formatCode>0.0</c:formatCode>
                <c:ptCount val="8"/>
                <c:pt idx="0">
                  <c:v>0.428435114503817</c:v>
                </c:pt>
                <c:pt idx="1">
                  <c:v>0.231870229007634</c:v>
                </c:pt>
                <c:pt idx="2">
                  <c:v>0.0896946564885497</c:v>
                </c:pt>
                <c:pt idx="3">
                  <c:v>0.312022900763359</c:v>
                </c:pt>
                <c:pt idx="4">
                  <c:v>0.100190839694656</c:v>
                </c:pt>
                <c:pt idx="5">
                  <c:v>0.0515267175572519</c:v>
                </c:pt>
                <c:pt idx="6">
                  <c:v>0.497553017944535</c:v>
                </c:pt>
                <c:pt idx="7">
                  <c:v>0.175182481751825</c:v>
                </c:pt>
              </c:numCache>
            </c:numRef>
          </c:val>
        </c:ser>
        <c:ser>
          <c:idx val="3"/>
          <c:order val="3"/>
          <c:tx>
            <c:strRef>
              <c:f>Sheet1!$W$55</c:f>
              <c:strCache>
                <c:ptCount val="1"/>
                <c:pt idx="0">
                  <c:v>2 months before</c:v>
                </c:pt>
              </c:strCache>
            </c:strRef>
          </c:tx>
          <c:spPr>
            <a:solidFill>
              <a:srgbClr val="4785D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Sheet1!$X$51:$AE$51</c:f>
              <c:strCache>
                <c:ptCount val="8"/>
                <c:pt idx="0">
                  <c:v>Generic
floating
support</c:v>
                </c:pt>
                <c:pt idx="1">
                  <c:v>People
over
55 years</c:v>
                </c:pt>
                <c:pt idx="2">
                  <c:v>Learning
disabilities</c:v>
                </c:pt>
                <c:pt idx="3">
                  <c:v>Mental
health
issues</c:v>
                </c:pt>
                <c:pt idx="4">
                  <c:v>Physical/
sensory
disabilities</c:v>
                </c:pt>
                <c:pt idx="5">
                  <c:v>Substance
misuse
(drugs)</c:v>
                </c:pt>
                <c:pt idx="6">
                  <c:v>Domestic
violence*</c:v>
                </c:pt>
                <c:pt idx="7">
                  <c:v>Young
people
16-24 years**</c:v>
                </c:pt>
              </c:strCache>
            </c:strRef>
          </c:cat>
          <c:val>
            <c:numRef>
              <c:f>Sheet1!$X$55:$AE$55</c:f>
              <c:numCache>
                <c:formatCode>0.0</c:formatCode>
                <c:ptCount val="8"/>
                <c:pt idx="0">
                  <c:v>0.383587786259542</c:v>
                </c:pt>
                <c:pt idx="1">
                  <c:v>0.24236641221374</c:v>
                </c:pt>
                <c:pt idx="2">
                  <c:v>0.0791984732824428</c:v>
                </c:pt>
                <c:pt idx="3">
                  <c:v>0.346374045801527</c:v>
                </c:pt>
                <c:pt idx="4">
                  <c:v>0.145992366412214</c:v>
                </c:pt>
                <c:pt idx="5">
                  <c:v>0.0534351145038168</c:v>
                </c:pt>
                <c:pt idx="6">
                  <c:v>0.477977161500816</c:v>
                </c:pt>
                <c:pt idx="7">
                  <c:v>0.281021897810219</c:v>
                </c:pt>
              </c:numCache>
            </c:numRef>
          </c:val>
        </c:ser>
        <c:ser>
          <c:idx val="4"/>
          <c:order val="4"/>
          <c:tx>
            <c:strRef>
              <c:f>Sheet1!$W$56</c:f>
              <c:strCache>
                <c:ptCount val="1"/>
                <c:pt idx="0">
                  <c:v>1 month before</c:v>
                </c:pt>
              </c:strCache>
            </c:strRef>
          </c:tx>
          <c:spPr>
            <a:solidFill>
              <a:srgbClr val="3A7DCE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276C8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Sheet1!$X$51:$AE$51</c:f>
              <c:strCache>
                <c:ptCount val="8"/>
                <c:pt idx="0">
                  <c:v>Generic
floating
support</c:v>
                </c:pt>
                <c:pt idx="1">
                  <c:v>People
over
55 years</c:v>
                </c:pt>
                <c:pt idx="2">
                  <c:v>Learning
disabilities</c:v>
                </c:pt>
                <c:pt idx="3">
                  <c:v>Mental
health
issues</c:v>
                </c:pt>
                <c:pt idx="4">
                  <c:v>Physical/
sensory
disabilities</c:v>
                </c:pt>
                <c:pt idx="5">
                  <c:v>Substance
misuse
(drugs)</c:v>
                </c:pt>
                <c:pt idx="6">
                  <c:v>Domestic
violence*</c:v>
                </c:pt>
                <c:pt idx="7">
                  <c:v>Young
people
16-24 years**</c:v>
                </c:pt>
              </c:strCache>
            </c:strRef>
          </c:cat>
          <c:val>
            <c:numRef>
              <c:f>Sheet1!$X$56:$AE$56</c:f>
              <c:numCache>
                <c:formatCode>0.0</c:formatCode>
                <c:ptCount val="8"/>
                <c:pt idx="0">
                  <c:v>0.384541984732824</c:v>
                </c:pt>
                <c:pt idx="1">
                  <c:v>0.263358778625954</c:v>
                </c:pt>
                <c:pt idx="2">
                  <c:v>0.0782442748091603</c:v>
                </c:pt>
                <c:pt idx="3">
                  <c:v>0.354961832061069</c:v>
                </c:pt>
                <c:pt idx="4">
                  <c:v>0.131679389312977</c:v>
                </c:pt>
                <c:pt idx="5">
                  <c:v>0.0734732824427481</c:v>
                </c:pt>
                <c:pt idx="6">
                  <c:v>0.471451876019576</c:v>
                </c:pt>
                <c:pt idx="7">
                  <c:v>0.262773722627737</c:v>
                </c:pt>
              </c:numCache>
            </c:numRef>
          </c:val>
        </c:ser>
        <c:ser>
          <c:idx val="5"/>
          <c:order val="5"/>
          <c:tx>
            <c:strRef>
              <c:f>Sheet1!$W$57</c:f>
              <c:strCache>
                <c:ptCount val="1"/>
                <c:pt idx="0">
                  <c:v>1 month after</c:v>
                </c:pt>
              </c:strCache>
            </c:strRef>
          </c:tx>
          <c:spPr>
            <a:solidFill>
              <a:srgbClr val="E7EFF9"/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Sheet1!$X$51:$AE$51</c:f>
              <c:strCache>
                <c:ptCount val="8"/>
                <c:pt idx="0">
                  <c:v>Generic
floating
support</c:v>
                </c:pt>
                <c:pt idx="1">
                  <c:v>People
over
55 years</c:v>
                </c:pt>
                <c:pt idx="2">
                  <c:v>Learning
disabilities</c:v>
                </c:pt>
                <c:pt idx="3">
                  <c:v>Mental
health
issues</c:v>
                </c:pt>
                <c:pt idx="4">
                  <c:v>Physical/
sensory
disabilities</c:v>
                </c:pt>
                <c:pt idx="5">
                  <c:v>Substance
misuse
(drugs)</c:v>
                </c:pt>
                <c:pt idx="6">
                  <c:v>Domestic
violence*</c:v>
                </c:pt>
                <c:pt idx="7">
                  <c:v>Young
people
16-24 years**</c:v>
                </c:pt>
              </c:strCache>
            </c:strRef>
          </c:cat>
          <c:val>
            <c:numRef>
              <c:f>Sheet1!$X$57:$AE$57</c:f>
              <c:numCache>
                <c:formatCode>0.0</c:formatCode>
                <c:ptCount val="8"/>
                <c:pt idx="0">
                  <c:v>0.443702290076336</c:v>
                </c:pt>
                <c:pt idx="1">
                  <c:v>0.308206106870229</c:v>
                </c:pt>
                <c:pt idx="2">
                  <c:v>0.0830152671755726</c:v>
                </c:pt>
                <c:pt idx="3">
                  <c:v>0.368320610687023</c:v>
                </c:pt>
                <c:pt idx="4">
                  <c:v>0.126908396946565</c:v>
                </c:pt>
                <c:pt idx="5">
                  <c:v>0.083969465648855</c:v>
                </c:pt>
                <c:pt idx="6">
                  <c:v>0.549755301794454</c:v>
                </c:pt>
                <c:pt idx="7">
                  <c:v>0.317518248175182</c:v>
                </c:pt>
              </c:numCache>
            </c:numRef>
          </c:val>
        </c:ser>
        <c:ser>
          <c:idx val="6"/>
          <c:order val="6"/>
          <c:tx>
            <c:strRef>
              <c:f>Sheet1!$W$58</c:f>
              <c:strCache>
                <c:ptCount val="1"/>
                <c:pt idx="0">
                  <c:v>2 months after</c:v>
                </c:pt>
              </c:strCache>
            </c:strRef>
          </c:tx>
          <c:spPr>
            <a:solidFill>
              <a:srgbClr val="CDDEF3"/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Sheet1!$X$51:$AE$51</c:f>
              <c:strCache>
                <c:ptCount val="8"/>
                <c:pt idx="0">
                  <c:v>Generic
floating
support</c:v>
                </c:pt>
                <c:pt idx="1">
                  <c:v>People
over
55 years</c:v>
                </c:pt>
                <c:pt idx="2">
                  <c:v>Learning
disabilities</c:v>
                </c:pt>
                <c:pt idx="3">
                  <c:v>Mental
health
issues</c:v>
                </c:pt>
                <c:pt idx="4">
                  <c:v>Physical/
sensory
disabilities</c:v>
                </c:pt>
                <c:pt idx="5">
                  <c:v>Substance
misuse
(drugs)</c:v>
                </c:pt>
                <c:pt idx="6">
                  <c:v>Domestic
violence*</c:v>
                </c:pt>
                <c:pt idx="7">
                  <c:v>Young
people
16-24 years**</c:v>
                </c:pt>
              </c:strCache>
            </c:strRef>
          </c:cat>
          <c:val>
            <c:numRef>
              <c:f>Sheet1!$X$58:$AE$58</c:f>
              <c:numCache>
                <c:formatCode>0.0</c:formatCode>
                <c:ptCount val="8"/>
                <c:pt idx="0">
                  <c:v>0.406488549618321</c:v>
                </c:pt>
                <c:pt idx="1">
                  <c:v>0.307251908396947</c:v>
                </c:pt>
                <c:pt idx="2">
                  <c:v>0.0868320610687023</c:v>
                </c:pt>
                <c:pt idx="3">
                  <c:v>0.338740458015267</c:v>
                </c:pt>
                <c:pt idx="4">
                  <c:v>0.12881679389313</c:v>
                </c:pt>
                <c:pt idx="5">
                  <c:v>0.0696564885496183</c:v>
                </c:pt>
                <c:pt idx="6">
                  <c:v>0.484502446982055</c:v>
                </c:pt>
                <c:pt idx="7">
                  <c:v>0.273722627737226</c:v>
                </c:pt>
              </c:numCache>
            </c:numRef>
          </c:val>
        </c:ser>
        <c:ser>
          <c:idx val="7"/>
          <c:order val="7"/>
          <c:tx>
            <c:strRef>
              <c:f>Sheet1!$W$59</c:f>
              <c:strCache>
                <c:ptCount val="1"/>
                <c:pt idx="0">
                  <c:v>3 months after</c:v>
                </c:pt>
              </c:strCache>
            </c:strRef>
          </c:tx>
          <c:spPr>
            <a:solidFill>
              <a:srgbClr val="CDDEF3"/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Sheet1!$X$51:$AE$51</c:f>
              <c:strCache>
                <c:ptCount val="8"/>
                <c:pt idx="0">
                  <c:v>Generic
floating
support</c:v>
                </c:pt>
                <c:pt idx="1">
                  <c:v>People
over
55 years</c:v>
                </c:pt>
                <c:pt idx="2">
                  <c:v>Learning
disabilities</c:v>
                </c:pt>
                <c:pt idx="3">
                  <c:v>Mental
health
issues</c:v>
                </c:pt>
                <c:pt idx="4">
                  <c:v>Physical/
sensory
disabilities</c:v>
                </c:pt>
                <c:pt idx="5">
                  <c:v>Substance
misuse
(drugs)</c:v>
                </c:pt>
                <c:pt idx="6">
                  <c:v>Domestic
violence*</c:v>
                </c:pt>
                <c:pt idx="7">
                  <c:v>Young
people
16-24 years**</c:v>
                </c:pt>
              </c:strCache>
            </c:strRef>
          </c:cat>
          <c:val>
            <c:numRef>
              <c:f>Sheet1!$X$59:$AE$59</c:f>
              <c:numCache>
                <c:formatCode>0.0</c:formatCode>
                <c:ptCount val="8"/>
                <c:pt idx="0">
                  <c:v>0.41412213740458</c:v>
                </c:pt>
                <c:pt idx="1">
                  <c:v>0.258587786259542</c:v>
                </c:pt>
                <c:pt idx="2">
                  <c:v>0.0811068702290076</c:v>
                </c:pt>
                <c:pt idx="3">
                  <c:v>0.293893129770992</c:v>
                </c:pt>
                <c:pt idx="4">
                  <c:v>0.13263358778626</c:v>
                </c:pt>
                <c:pt idx="5">
                  <c:v>0.0524809160305344</c:v>
                </c:pt>
                <c:pt idx="6">
                  <c:v>0.476345840130506</c:v>
                </c:pt>
                <c:pt idx="7">
                  <c:v>0.27007299270073</c:v>
                </c:pt>
              </c:numCache>
            </c:numRef>
          </c:val>
        </c:ser>
        <c:ser>
          <c:idx val="8"/>
          <c:order val="8"/>
          <c:tx>
            <c:strRef>
              <c:f>Sheet1!$W$60</c:f>
              <c:strCache>
                <c:ptCount val="1"/>
                <c:pt idx="0">
                  <c:v>6 months after</c:v>
                </c:pt>
              </c:strCache>
            </c:strRef>
          </c:tx>
          <c:spPr>
            <a:solidFill>
              <a:srgbClr val="B5CEED"/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Sheet1!$X$51:$AE$51</c:f>
              <c:strCache>
                <c:ptCount val="8"/>
                <c:pt idx="0">
                  <c:v>Generic
floating
support</c:v>
                </c:pt>
                <c:pt idx="1">
                  <c:v>People
over
55 years</c:v>
                </c:pt>
                <c:pt idx="2">
                  <c:v>Learning
disabilities</c:v>
                </c:pt>
                <c:pt idx="3">
                  <c:v>Mental
health
issues</c:v>
                </c:pt>
                <c:pt idx="4">
                  <c:v>Physical/
sensory
disabilities</c:v>
                </c:pt>
                <c:pt idx="5">
                  <c:v>Substance
misuse
(drugs)</c:v>
                </c:pt>
                <c:pt idx="6">
                  <c:v>Domestic
violence*</c:v>
                </c:pt>
                <c:pt idx="7">
                  <c:v>Young
people
16-24 years**</c:v>
                </c:pt>
              </c:strCache>
            </c:strRef>
          </c:cat>
          <c:val>
            <c:numRef>
              <c:f>Sheet1!$X$60:$AE$60</c:f>
              <c:numCache>
                <c:formatCode>0.0</c:formatCode>
                <c:ptCount val="8"/>
                <c:pt idx="0">
                  <c:v>0.366412213740458</c:v>
                </c:pt>
                <c:pt idx="1">
                  <c:v>0.225190839694656</c:v>
                </c:pt>
                <c:pt idx="2">
                  <c:v>0.0896946564885497</c:v>
                </c:pt>
                <c:pt idx="3">
                  <c:v>0.263358778625954</c:v>
                </c:pt>
                <c:pt idx="4">
                  <c:v>0.0935114503816795</c:v>
                </c:pt>
                <c:pt idx="5">
                  <c:v>0.0629770992366412</c:v>
                </c:pt>
                <c:pt idx="6">
                  <c:v>0.414355628058728</c:v>
                </c:pt>
                <c:pt idx="7">
                  <c:v>0.233576642335766</c:v>
                </c:pt>
              </c:numCache>
            </c:numRef>
          </c:val>
        </c:ser>
        <c:ser>
          <c:idx val="9"/>
          <c:order val="9"/>
          <c:tx>
            <c:strRef>
              <c:f>Sheet1!$W$61</c:f>
              <c:strCache>
                <c:ptCount val="1"/>
                <c:pt idx="0">
                  <c:v>12 months after</c:v>
                </c:pt>
              </c:strCache>
            </c:strRef>
          </c:tx>
          <c:spPr>
            <a:solidFill>
              <a:srgbClr val="AFCAEB"/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Sheet1!$X$51:$AE$51</c:f>
              <c:strCache>
                <c:ptCount val="8"/>
                <c:pt idx="0">
                  <c:v>Generic
floating
support</c:v>
                </c:pt>
                <c:pt idx="1">
                  <c:v>People
over
55 years</c:v>
                </c:pt>
                <c:pt idx="2">
                  <c:v>Learning
disabilities</c:v>
                </c:pt>
                <c:pt idx="3">
                  <c:v>Mental
health
issues</c:v>
                </c:pt>
                <c:pt idx="4">
                  <c:v>Physical/
sensory
disabilities</c:v>
                </c:pt>
                <c:pt idx="5">
                  <c:v>Substance
misuse
(drugs)</c:v>
                </c:pt>
                <c:pt idx="6">
                  <c:v>Domestic
violence*</c:v>
                </c:pt>
                <c:pt idx="7">
                  <c:v>Young
people
16-24 years**</c:v>
                </c:pt>
              </c:strCache>
            </c:strRef>
          </c:cat>
          <c:val>
            <c:numRef>
              <c:f>Sheet1!$X$61:$AE$61</c:f>
              <c:numCache>
                <c:formatCode>0.0</c:formatCode>
                <c:ptCount val="8"/>
                <c:pt idx="0">
                  <c:v>0.313931297709924</c:v>
                </c:pt>
                <c:pt idx="1">
                  <c:v>0.201335877862595</c:v>
                </c:pt>
                <c:pt idx="2">
                  <c:v>0.0725190839694657</c:v>
                </c:pt>
                <c:pt idx="3">
                  <c:v>0.201335877862595</c:v>
                </c:pt>
                <c:pt idx="4">
                  <c:v>0.0706106870229008</c:v>
                </c:pt>
                <c:pt idx="5">
                  <c:v>0.041030534351145</c:v>
                </c:pt>
                <c:pt idx="6">
                  <c:v>0.303425774877651</c:v>
                </c:pt>
                <c:pt idx="7">
                  <c:v>0.211678832116788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9446192"/>
        <c:axId val="-2139357072"/>
      </c:barChart>
      <c:catAx>
        <c:axId val="-2139446192"/>
        <c:scaling>
          <c:orientation val="minMax"/>
        </c:scaling>
        <c:delete val="0"/>
        <c:axPos val="b"/>
        <c:title>
          <c:tx>
            <c:strRef>
              <c:f>Sheet1!$X$48</c:f>
              <c:strCache>
                <c:ptCount val="1"/>
                <c:pt idx="0">
                  <c:v>'Lead Need'</c:v>
                </c:pt>
              </c:strCache>
            </c:strRef>
          </c:tx>
          <c:overlay val="0"/>
        </c:title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 sz="1000"/>
            </a:pPr>
            <a:endParaRPr lang="en-US"/>
          </a:p>
        </c:txPr>
        <c:crossAx val="-2139357072"/>
        <c:crosses val="autoZero"/>
        <c:auto val="1"/>
        <c:lblAlgn val="ctr"/>
        <c:lblOffset val="100"/>
        <c:tickLblSkip val="1"/>
        <c:noMultiLvlLbl val="0"/>
      </c:catAx>
      <c:valAx>
        <c:axId val="-2139357072"/>
        <c:scaling>
          <c:orientation val="minMax"/>
        </c:scaling>
        <c:delete val="0"/>
        <c:axPos val="l"/>
        <c:majorGridlines/>
        <c:title>
          <c:tx>
            <c:strRef>
              <c:f>Sheet1!$X$49</c:f>
              <c:strCache>
                <c:ptCount val="1"/>
                <c:pt idx="0">
                  <c:v>No. of days on which GP events occur per service user</c:v>
                </c:pt>
              </c:strCache>
            </c:strRef>
          </c:tx>
          <c:overlay val="0"/>
          <c:txPr>
            <a:bodyPr rot="-5400000" vert="horz"/>
            <a:lstStyle/>
            <a:p>
              <a:pPr>
                <a:defRPr sz="900"/>
              </a:pPr>
              <a:endParaRPr lang="en-US"/>
            </a:p>
          </c:txPr>
        </c:title>
        <c:numFmt formatCode="0.0" sourceLinked="1"/>
        <c:majorTickMark val="out"/>
        <c:minorTickMark val="none"/>
        <c:tickLblPos val="nextTo"/>
        <c:crossAx val="-213944619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281501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8114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 smtClean="0"/>
              <a:t>SWP data – known victims and missing persons due to</a:t>
            </a:r>
            <a:r>
              <a:rPr lang="en-GB" baseline="0" dirty="0" smtClean="0"/>
              <a:t> link with being reported missing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WDS – pop spine for wales.  LSOA of res – deprivation score, urban/rural measure.  Address history  - any association between frequent house moves for example.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Social Services – all referrals – when, why and type/duration of support received.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Health service use in year prior to reporting.  A&amp;E – number of attendances, particularly injury related.  Also look at patterns of attendance including where they visit – victims of DA have been known to visit multiple different A&amp;E </a:t>
            </a:r>
            <a:r>
              <a:rPr lang="en-GB" baseline="0" dirty="0" err="1" smtClean="0"/>
              <a:t>depts</a:t>
            </a:r>
            <a:r>
              <a:rPr lang="en-GB" baseline="0" dirty="0" smtClean="0"/>
              <a:t> to avoid being detected.  Also look at why they attended.</a:t>
            </a:r>
          </a:p>
          <a:p>
            <a:pPr marL="0" indent="0">
              <a:buNone/>
            </a:pPr>
            <a:r>
              <a:rPr lang="en-GB" baseline="0" dirty="0" smtClean="0"/>
              <a:t>      GP data – date of visit, symptoms/complaints, diagnoses, mediations, referrals.  Multiple unspecific complaints.</a:t>
            </a:r>
          </a:p>
          <a:p>
            <a:pPr marL="0" indent="0">
              <a:buNone/>
            </a:pPr>
            <a:endParaRPr lang="en-GB" baseline="0" dirty="0" smtClean="0"/>
          </a:p>
          <a:p>
            <a:pPr marL="0" indent="0">
              <a:buNone/>
            </a:pPr>
            <a:r>
              <a:rPr lang="en-GB" baseline="0" dirty="0" smtClean="0"/>
              <a:t>5. Only really relevant to CSE</a:t>
            </a:r>
          </a:p>
          <a:p>
            <a:pPr marL="0" indent="0">
              <a:buNone/>
            </a:pPr>
            <a:endParaRPr lang="en-GB" baseline="0" dirty="0" smtClean="0"/>
          </a:p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29D15F1-A5D1-43D9-8564-ED73103FAAE1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600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8174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data rounded to nearest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1000 and whole percentages. Emerging results – subject to change. Funded by NIHR PHR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the entire study period there were 32,000 individuals (of all ages) registered to an intervention address.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Nearly 300,000 unique individuals in total for all intervention and comparator areas.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45% of all participants had complete follow up, that is they contributed to all 123 monthly observation periods. This proportion was highest in the study area with 54% compared to the Social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Housing comparator area (1) with 27%.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regional comparator (2) had 49% of participants with complete follow up.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/>
          <a:lstStyle/>
          <a:p>
            <a:fld id="{8547C2EF-E14D-46BD-B279-0481B7F25A67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282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Hello I’m martin</a:t>
            </a:r>
            <a:r>
              <a:rPr lang="en-GB" baseline="0" dirty="0" smtClean="0"/>
              <a:t> Heaven, I’m a Senior research analyst at the Farr institute and support projects using the SAIL database. This presentation is about a demonstration project I carried out for WG to show the power of data linking.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F2574A3-A2AD-4995-B155-31941E36A200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0556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idea of the project was to anonymise the Home Energy</a:t>
            </a:r>
            <a:r>
              <a:rPr lang="en-GB" baseline="0" dirty="0" smtClean="0"/>
              <a:t> Efficiency database into SAIL. HEED is a database containing home improvement interventions from  a number of government funded and supported schemes. The data from 2000 to 2013</a:t>
            </a:r>
            <a:r>
              <a:rPr lang="en-GB" dirty="0" smtClean="0"/>
              <a:t> are held</a:t>
            </a:r>
            <a:r>
              <a:rPr lang="en-GB" baseline="0" dirty="0" smtClean="0"/>
              <a:t> by the Energy Saving Truss. The data they hold are at address level.</a:t>
            </a:r>
          </a:p>
          <a:p>
            <a:endParaRPr lang="en-GB" baseline="0" dirty="0" smtClean="0"/>
          </a:p>
          <a:p>
            <a:r>
              <a:rPr lang="en-GB" baseline="0" dirty="0" smtClean="0"/>
              <a:t>Brief explanation of SAIL anonymisation at address level and linked to person level.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F2574A3-A2AD-4995-B155-31941E36A200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19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7554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/>
          <a:lstStyle/>
          <a:p>
            <a:fld id="{6E467330-A822-4030-AE49-64D5C4624FBA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46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/>
          <a:lstStyle/>
          <a:p>
            <a:fld id="{94293566-948E-4675-B088-A1F5ED94964A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287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/>
          <a:lstStyle/>
          <a:p>
            <a:fld id="{94293566-948E-4675-B088-A1F5ED94964A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046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>
              <a:ea typeface="ＭＳ Ｐゴシック" pitchFamily="34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778753" y="9313053"/>
            <a:ext cx="2890335" cy="489760"/>
          </a:xfrm>
          <a:prstGeom prst="rect">
            <a:avLst/>
          </a:prstGeom>
          <a:noFill/>
        </p:spPr>
        <p:txBody>
          <a:bodyPr/>
          <a:lstStyle>
            <a:lvl1pPr defTabSz="941268">
              <a:defRPr sz="43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05951" indent="-271520" defTabSz="941268">
              <a:defRPr sz="43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086079" indent="-217216" defTabSz="941268">
              <a:defRPr sz="43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520510" indent="-217216" defTabSz="941268">
              <a:defRPr sz="43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1954941" indent="-217216" defTabSz="941268">
              <a:defRPr sz="43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389373" indent="-217216" algn="ctr" defTabSz="94126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823804" indent="-217216" algn="ctr" defTabSz="94126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258236" indent="-217216" algn="ctr" defTabSz="94126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692667" indent="-217216" algn="ctr" defTabSz="94126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FD92979-C3C6-429E-A8D3-9480B330DAB1}" type="slidenum">
              <a:rPr lang="en-GB" altLang="en-US" sz="1200">
                <a:solidFill>
                  <a:schemeClr val="tx1"/>
                </a:solidFill>
              </a:rPr>
              <a:pPr/>
              <a:t>29</a:t>
            </a:fld>
            <a:endParaRPr lang="en-GB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34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721425" y="3785246"/>
            <a:ext cx="5216699" cy="1546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1pPr>
            <a:lvl2pPr lvl="1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5938246" y="3377550"/>
            <a:ext cx="721800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6659860" y="3377550"/>
            <a:ext cx="721800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-1" y="3377550"/>
            <a:ext cx="721800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721424" y="3377550"/>
            <a:ext cx="5216699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/>
          <p:nvPr/>
        </p:nvSpPr>
        <p:spPr>
          <a:xfrm>
            <a:off x="7356366" y="6755100"/>
            <a:ext cx="893699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8250311" y="6755100"/>
            <a:ext cx="893699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755100"/>
            <a:ext cx="893699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893709" y="6755100"/>
            <a:ext cx="6462600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7356366" y="6755100"/>
            <a:ext cx="893699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8250311" y="6755100"/>
            <a:ext cx="893699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0" y="6755100"/>
            <a:ext cx="893699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893709" y="6755100"/>
            <a:ext cx="6462600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9C1518-0932-4B57-9E0E-F3774E156D2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F38677-81D2-4BE7-9D5C-EF68378D33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42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arr connections bottom.jpg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196"/>
          <a:stretch/>
        </p:blipFill>
        <p:spPr>
          <a:xfrm>
            <a:off x="0" y="2030400"/>
            <a:ext cx="9144000" cy="482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570" y="1828802"/>
            <a:ext cx="8096738" cy="1470025"/>
          </a:xfrm>
        </p:spPr>
        <p:txBody>
          <a:bodyPr lIns="0" tIns="0" rIns="0" bIns="0" anchor="b" anchorCtr="0"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8570" y="3464171"/>
            <a:ext cx="8096738" cy="1752600"/>
          </a:xfrm>
        </p:spPr>
        <p:txBody>
          <a:bodyPr lIns="0" tIns="0" rIns="0" bIns="0" anchor="t" anchorCtr="0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Farr 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62" y="635002"/>
            <a:ext cx="3458246" cy="99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57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B0DC-E8B7-49FE-BE31-3B4AF23CA0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AD36-85C8-4D81-B0B4-B02F82D5FA3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153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B0DC-E8B7-49FE-BE31-3B4AF23CA0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AD36-85C8-4D81-B0B4-B02F82D5FA3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46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B0DC-E8B7-49FE-BE31-3B4AF23CA0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AD36-85C8-4D81-B0B4-B02F82D5FA3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37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B0DC-E8B7-49FE-BE31-3B4AF23CA0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AD36-85C8-4D81-B0B4-B02F82D5FA3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376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677480"/>
              </a:buClr>
              <a:buSzPct val="100000"/>
              <a:buFont typeface="Lato"/>
              <a:buChar char="▷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480"/>
              </a:spcBef>
              <a:buClr>
                <a:srgbClr val="677480"/>
              </a:buClr>
              <a:buSzPct val="100000"/>
              <a:buFont typeface="Lato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480"/>
              </a:spcBef>
              <a:buClr>
                <a:srgbClr val="677480"/>
              </a:buClr>
              <a:buSzPct val="100000"/>
              <a:buFont typeface="Lato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6" r:id="rId3"/>
    <p:sldLayoutId id="2147483659" r:id="rId4"/>
    <p:sldLayoutId id="214748366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DB0DC-E8B7-49FE-BE31-3B4AF23CA07B}" type="datetimeFigureOut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27/06/2016</a:t>
            </a:fld>
            <a:endParaRPr lang="en-GB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3AD36-85C8-4D81-B0B4-B02F82D5FA3E}" type="slidenum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‹#›</a:t>
            </a:fld>
            <a:endParaRPr lang="en-GB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10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DB0DC-E8B7-49FE-BE31-3B4AF23CA07B}" type="datetimeFigureOut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27/06/2016</a:t>
            </a:fld>
            <a:endParaRPr lang="en-GB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3AD36-85C8-4D81-B0B4-B02F82D5FA3E}" type="slidenum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‹#›</a:t>
            </a:fld>
            <a:endParaRPr lang="en-GB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10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DB0DC-E8B7-49FE-BE31-3B4AF23CA07B}" type="datetimeFigureOut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27/06/2016</a:t>
            </a:fld>
            <a:endParaRPr lang="en-GB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3AD36-85C8-4D81-B0B4-B02F82D5FA3E}" type="slidenum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‹#›</a:t>
            </a:fld>
            <a:endParaRPr lang="en-GB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10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DB0DC-E8B7-49FE-BE31-3B4AF23CA07B}" type="datetimeFigureOut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27/06/2016</a:t>
            </a:fld>
            <a:endParaRPr lang="en-GB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3AD36-85C8-4D81-B0B4-B02F82D5FA3E}" type="slidenum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‹#›</a:t>
            </a:fld>
            <a:endParaRPr lang="en-GB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10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.l.heaven@swansea.ac.uk" TargetMode="External"/><Relationship Id="rId4" Type="http://schemas.openxmlformats.org/officeDocument/2006/relationships/hyperlink" Target="http://gov.wales/statistics-and-research/data-linking-demonstration-projects/?lang=en" TargetMode="External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jpeg"/><Relationship Id="rId9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jpeg"/><Relationship Id="rId7" Type="http://schemas.openxmlformats.org/officeDocument/2006/relationships/image" Target="../media/image27.jpeg"/><Relationship Id="rId8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hyperlink" Target="http://dx.doi.org/10.3310/phr04030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hyperlink" Target="http://gov.wales/statistics-and-research/supporting-people-data-linking-feasibility-study/?lang=en" TargetMode="External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41.png"/><Relationship Id="rId6" Type="http://schemas.openxmlformats.org/officeDocument/2006/relationships/image" Target="../media/image42.jpeg"/><Relationship Id="rId7" Type="http://schemas.openxmlformats.org/officeDocument/2006/relationships/image" Target="../media/image43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png"/><Relationship Id="rId5" Type="http://schemas.openxmlformats.org/officeDocument/2006/relationships/image" Target="http://www.babraham.ac.uk/wp-content/uploads/2013/09/MRC_logo.png" TargetMode="External"/><Relationship Id="rId6" Type="http://schemas.openxmlformats.org/officeDocument/2006/relationships/image" Target="../media/image47.jpeg"/><Relationship Id="rId7" Type="http://schemas.openxmlformats.org/officeDocument/2006/relationships/image" Target="http://www.referendum.ed.ac.uk/files/2013/08/ESRC-Logo.jpg" TargetMode="External"/><Relationship Id="rId8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cbi.nlm.nih.gov/pubmed/24290768" TargetMode="Externa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ctrTitle"/>
          </p:nvPr>
        </p:nvSpPr>
        <p:spPr>
          <a:xfrm>
            <a:off x="721425" y="645806"/>
            <a:ext cx="7826674" cy="1546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Multi-</a:t>
            </a:r>
            <a:r>
              <a:rPr lang="en-GB" dirty="0" err="1" smtClean="0"/>
              <a:t>sectoral</a:t>
            </a:r>
            <a:r>
              <a:rPr lang="en-GB" dirty="0" smtClean="0"/>
              <a:t> data linkage for intervention and policy evaluation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3200" dirty="0" smtClean="0"/>
              <a:t>Professor Ronan Lyons, Swansea University</a:t>
            </a:r>
            <a:endParaRPr lang="en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813" y="5669374"/>
            <a:ext cx="2372360" cy="6523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85" y="5521609"/>
            <a:ext cx="2353056" cy="946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005" y="5623259"/>
            <a:ext cx="2565796" cy="743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00" y="274650"/>
            <a:ext cx="7884540" cy="1143000"/>
          </a:xfrm>
        </p:spPr>
        <p:txBody>
          <a:bodyPr/>
          <a:lstStyle/>
          <a:p>
            <a:pPr algn="ctr"/>
            <a:r>
              <a:rPr lang="en-GB" sz="2400" dirty="0">
                <a:solidFill>
                  <a:schemeClr val="accent1"/>
                </a:solidFill>
              </a:rPr>
              <a:t>Wales Electronic Cohort for Children (WECC) – 1M :</a:t>
            </a:r>
            <a:br>
              <a:rPr lang="en-GB" sz="2400" dirty="0">
                <a:solidFill>
                  <a:schemeClr val="accent1"/>
                </a:solidFill>
              </a:rPr>
            </a:br>
            <a:r>
              <a:rPr lang="en-GB" sz="2400" dirty="0">
                <a:solidFill>
                  <a:schemeClr val="accent1"/>
                </a:solidFill>
              </a:rPr>
              <a:t>Time to the first emergency respiratory hospital admission by duration of pregnancy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33949"/>
            <a:ext cx="6324600" cy="519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615028" y="1685365"/>
            <a:ext cx="3087511" cy="4124206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marL="271463" indent="-271463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dirty="0" smtClean="0">
                <a:latin typeface="Century Gothic" charset="0"/>
                <a:ea typeface="Century Gothic" charset="0"/>
                <a:cs typeface="Century Gothic" charset="0"/>
              </a:rPr>
              <a:t>Risk decreased with each successive week in gestation up to 40 – 42 weeks.</a:t>
            </a:r>
          </a:p>
          <a:p>
            <a:pPr marL="271463" indent="-271463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dirty="0" smtClean="0">
                <a:latin typeface="Century Gothic" charset="0"/>
                <a:ea typeface="Century Gothic" charset="0"/>
                <a:cs typeface="Century Gothic" charset="0"/>
              </a:rPr>
              <a:t>Risk further increased for babies that were small for gestational age.</a:t>
            </a:r>
          </a:p>
          <a:p>
            <a:pPr marL="271463" indent="-271463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dirty="0" smtClean="0">
                <a:latin typeface="Century Gothic" charset="0"/>
                <a:ea typeface="Century Gothic" charset="0"/>
                <a:cs typeface="Century Gothic" charset="0"/>
              </a:rPr>
              <a:t>The increased risk is small for late preterm infants but the number affected is large and impacts on healthcare services.</a:t>
            </a:r>
          </a:p>
        </p:txBody>
      </p:sp>
    </p:spTree>
    <p:extLst>
      <p:ext uri="{BB962C8B-B14F-4D97-AF65-F5344CB8AC3E}">
        <p14:creationId xmlns:p14="http://schemas.microsoft.com/office/powerpoint/2010/main" val="2772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699" y="274650"/>
            <a:ext cx="7421961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WECC: moving house, health and education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57199" y="1699847"/>
            <a:ext cx="8229600" cy="40542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457200" indent="-457200">
              <a:buFont typeface="Arial" charset="0"/>
              <a:buChar char="•"/>
            </a:pPr>
            <a:r>
              <a:rPr lang="en-US" sz="2400" dirty="0" smtClean="0"/>
              <a:t>Ability to track house moves via GP registrations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/>
              <a:t>Study effect moving frequently has on outcomes</a:t>
            </a:r>
          </a:p>
          <a:p>
            <a:endParaRPr lang="en-US" dirty="0" smtClean="0"/>
          </a:p>
          <a:p>
            <a:pPr marL="342900" lvl="1" indent="-342900">
              <a:buFontTx/>
              <a:buChar char="-"/>
            </a:pPr>
            <a:r>
              <a:rPr lang="en-US" sz="1900" dirty="0" smtClean="0"/>
              <a:t>Do children who move home and school frequently have poorer educational outcomes in their early years at school? An </a:t>
            </a:r>
            <a:r>
              <a:rPr lang="en-US" sz="1900" dirty="0" err="1" smtClean="0"/>
              <a:t>anonymised</a:t>
            </a:r>
            <a:r>
              <a:rPr lang="en-US" sz="1900" dirty="0" smtClean="0"/>
              <a:t> cohort study. </a:t>
            </a:r>
            <a:r>
              <a:rPr lang="en-US" sz="1900" dirty="0" err="1" smtClean="0"/>
              <a:t>PLoS</a:t>
            </a:r>
            <a:r>
              <a:rPr lang="en-US" sz="1900" dirty="0" smtClean="0"/>
              <a:t> One 2013, Aug 5. </a:t>
            </a:r>
            <a:r>
              <a:rPr lang="en-US" sz="1900" dirty="0" smtClean="0">
                <a:solidFill>
                  <a:srgbClr val="FF0000"/>
                </a:solidFill>
              </a:rPr>
              <a:t>Yes</a:t>
            </a:r>
          </a:p>
          <a:p>
            <a:pPr marL="342900" lvl="1" indent="-342900">
              <a:buFontTx/>
              <a:buChar char="-"/>
            </a:pPr>
            <a:endParaRPr lang="en-US" sz="1900" dirty="0" smtClean="0">
              <a:solidFill>
                <a:srgbClr val="FF0000"/>
              </a:solidFill>
            </a:endParaRPr>
          </a:p>
          <a:p>
            <a:pPr marL="342900" lvl="1" indent="-342900">
              <a:buFontTx/>
              <a:buChar char="-"/>
            </a:pPr>
            <a:r>
              <a:rPr lang="en-US" sz="1900" dirty="0" smtClean="0"/>
              <a:t>Does frequent residential mobility in early years affect the uptake and timeliness of routine </a:t>
            </a:r>
            <a:r>
              <a:rPr lang="en-US" sz="1900" dirty="0" err="1" smtClean="0"/>
              <a:t>immunisations</a:t>
            </a:r>
            <a:r>
              <a:rPr lang="en-US" sz="1900" dirty="0" smtClean="0"/>
              <a:t>? An </a:t>
            </a:r>
            <a:r>
              <a:rPr lang="en-US" sz="1900" dirty="0" err="1" smtClean="0"/>
              <a:t>anonymised</a:t>
            </a:r>
            <a:r>
              <a:rPr lang="en-US" sz="1900" dirty="0" smtClean="0"/>
              <a:t> cohort study. Vaccine 2016, Feb 27. </a:t>
            </a:r>
            <a:r>
              <a:rPr lang="en-US" sz="1900" dirty="0" smtClean="0">
                <a:solidFill>
                  <a:srgbClr val="FF0000"/>
                </a:solidFill>
              </a:rPr>
              <a:t>No</a:t>
            </a:r>
          </a:p>
          <a:p>
            <a:pPr marL="342900" lvl="1" indent="-342900">
              <a:buFontTx/>
              <a:buChar char="-"/>
            </a:pPr>
            <a:endParaRPr lang="en-US" sz="1900" dirty="0" smtClean="0">
              <a:solidFill>
                <a:srgbClr val="FF0000"/>
              </a:solidFill>
            </a:endParaRPr>
          </a:p>
          <a:p>
            <a:pPr marL="342900" lvl="1" indent="-342900">
              <a:buFontTx/>
              <a:buChar char="-"/>
            </a:pPr>
            <a:r>
              <a:rPr lang="en-US" sz="1900" dirty="0" smtClean="0">
                <a:solidFill>
                  <a:schemeClr val="bg2"/>
                </a:solidFill>
              </a:rPr>
              <a:t>Future:</a:t>
            </a:r>
            <a:endParaRPr lang="en-US" sz="1900" dirty="0">
              <a:solidFill>
                <a:schemeClr val="bg2"/>
              </a:solidFill>
            </a:endParaRPr>
          </a:p>
          <a:p>
            <a:pPr marL="342900" lvl="5" indent="-342900">
              <a:buFontTx/>
              <a:buChar char="-"/>
            </a:pPr>
            <a:r>
              <a:rPr lang="en-US" sz="1600" dirty="0" smtClean="0">
                <a:solidFill>
                  <a:schemeClr val="bg2"/>
                </a:solidFill>
              </a:rPr>
              <a:t>Influence of changing deprivation status</a:t>
            </a:r>
          </a:p>
          <a:p>
            <a:pPr marL="342900" lvl="3" indent="-342900">
              <a:buFontTx/>
              <a:buChar char="-"/>
            </a:pPr>
            <a:r>
              <a:rPr lang="en-US" sz="1700" dirty="0" smtClean="0"/>
              <a:t>Influence of changing environmental exposures: greenness</a:t>
            </a:r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9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Association between </a:t>
            </a:r>
            <a:r>
              <a:rPr lang="en-GB" sz="2800" dirty="0" smtClean="0">
                <a:solidFill>
                  <a:schemeClr val="accent1"/>
                </a:solidFill>
              </a:rPr>
              <a:t>serious head </a:t>
            </a:r>
            <a:r>
              <a:rPr lang="en-GB" sz="2800" dirty="0">
                <a:solidFill>
                  <a:schemeClr val="accent1"/>
                </a:solidFill>
              </a:rPr>
              <a:t>injury and satisfactory performance on KS1 </a:t>
            </a:r>
            <a:endParaRPr lang="en-US" sz="2800" dirty="0">
              <a:solidFill>
                <a:schemeClr val="accent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959770"/>
              </p:ext>
            </p:extLst>
          </p:nvPr>
        </p:nvGraphicFramePr>
        <p:xfrm>
          <a:off x="481338" y="1317369"/>
          <a:ext cx="7941900" cy="5096256"/>
        </p:xfrm>
        <a:graphic>
          <a:graphicData uri="http://schemas.openxmlformats.org/drawingml/2006/table">
            <a:tbl>
              <a:tblPr/>
              <a:tblGrid>
                <a:gridCol w="3048804"/>
                <a:gridCol w="2634583"/>
                <a:gridCol w="2258513"/>
              </a:tblGrid>
              <a:tr h="26367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AU" sz="16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Predictor</a:t>
                      </a:r>
                      <a:endParaRPr lang="en-GB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599" marR="6659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AU" sz="1600" b="1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AU" sz="1600" b="1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OR</a:t>
                      </a:r>
                      <a:r>
                        <a:rPr lang="en-AU" sz="16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6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(95% CI)</a:t>
                      </a:r>
                      <a:endParaRPr lang="en-GB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599" marR="6659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1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AU" sz="16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Head injury</a:t>
                      </a:r>
                      <a:endParaRPr lang="en-GB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599" marR="6659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AU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None (reference)</a:t>
                      </a:r>
                      <a:endParaRPr lang="en-GB" sz="16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AU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Skull fracture</a:t>
                      </a:r>
                      <a:endParaRPr lang="en-GB" sz="16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AU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Concussion</a:t>
                      </a:r>
                      <a:endParaRPr lang="en-GB" sz="16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AU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Intracranial injury</a:t>
                      </a:r>
                      <a:endParaRPr lang="en-GB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599" marR="6659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AU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GB" sz="16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AU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0.79 (0.52, 1.18)</a:t>
                      </a:r>
                      <a:endParaRPr lang="en-GB" sz="16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AU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0.87 (0.31, 2.49)</a:t>
                      </a:r>
                      <a:endParaRPr lang="en-GB" sz="16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AU" sz="16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0.46</a:t>
                      </a:r>
                      <a:r>
                        <a:rPr lang="en-AU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(0.30, 0.72)</a:t>
                      </a:r>
                      <a:endParaRPr lang="en-GB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599" marR="6659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22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AU" sz="16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Gender</a:t>
                      </a:r>
                      <a:endParaRPr lang="en-GB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599" marR="665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A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Male (reference)</a:t>
                      </a:r>
                      <a:endParaRPr lang="en-GB" sz="16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A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Female</a:t>
                      </a:r>
                      <a:endParaRPr lang="en-GB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599" marR="665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A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GB" sz="16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A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1.95 (1.87, 2.03)</a:t>
                      </a:r>
                      <a:endParaRPr lang="en-GB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599" marR="665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5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AU" sz="16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Townsend deprivation index quintile</a:t>
                      </a:r>
                      <a:endParaRPr lang="en-GB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599" marR="665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A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 (Least deprived) (reference)</a:t>
                      </a:r>
                      <a:endParaRPr lang="en-GB" sz="16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A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GB" sz="16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A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GB" sz="16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A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en-GB" sz="16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A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5 (Most deprived)</a:t>
                      </a:r>
                      <a:endParaRPr lang="en-GB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599" marR="665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AU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GB" sz="16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AU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0.64 (0.59, 0.69)</a:t>
                      </a:r>
                      <a:endParaRPr lang="en-GB" sz="16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AU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0.49 (0.45, 0.52)</a:t>
                      </a:r>
                      <a:endParaRPr lang="en-GB" sz="16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AU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0.38 (0.35, 0.41)</a:t>
                      </a:r>
                      <a:endParaRPr lang="en-GB" sz="16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AU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0.26 (</a:t>
                      </a:r>
                      <a:r>
                        <a:rPr lang="en-AU" sz="16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0.24, </a:t>
                      </a:r>
                      <a:r>
                        <a:rPr lang="en-AU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0.28)</a:t>
                      </a:r>
                      <a:endParaRPr lang="en-GB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599" marR="665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AU" sz="16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Age at KS1 assessment</a:t>
                      </a:r>
                      <a:endParaRPr lang="en-GB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599" marR="665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A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(years)</a:t>
                      </a:r>
                      <a:endParaRPr lang="en-GB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599" marR="665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A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2.77 (2.60, 2.97)</a:t>
                      </a:r>
                      <a:endParaRPr lang="en-GB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599" marR="665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AU" sz="16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Birth weight</a:t>
                      </a:r>
                      <a:endParaRPr lang="en-GB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599" marR="665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A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(kg)</a:t>
                      </a:r>
                      <a:endParaRPr lang="en-GB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599" marR="665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A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1.41 (1.35, 1.47)</a:t>
                      </a:r>
                      <a:endParaRPr lang="en-GB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599" marR="665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AU" sz="16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Gestational age</a:t>
                      </a:r>
                      <a:endParaRPr lang="en-GB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599" marR="665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AU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(weeks)</a:t>
                      </a:r>
                      <a:endParaRPr lang="en-GB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599" marR="665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AU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1.01 (1.00, 1.03)</a:t>
                      </a:r>
                      <a:endParaRPr lang="en-GB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599" marR="665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770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The Housing Regeneration </a:t>
            </a:r>
            <a:br>
              <a:rPr lang="en-GB" sz="2800" dirty="0">
                <a:solidFill>
                  <a:schemeClr val="accent1"/>
                </a:solidFill>
              </a:rPr>
            </a:br>
            <a:r>
              <a:rPr lang="en-GB" sz="2800" dirty="0">
                <a:solidFill>
                  <a:schemeClr val="accent1"/>
                </a:solidFill>
              </a:rPr>
              <a:t>and Health Study: </a:t>
            </a:r>
            <a:r>
              <a:rPr lang="en-GB" sz="2800" dirty="0" smtClean="0">
                <a:solidFill>
                  <a:schemeClr val="accent1"/>
                </a:solidFill>
              </a:rPr>
              <a:t>Intervention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3700" y="1420238"/>
            <a:ext cx="6236674" cy="4727643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ct val="20000"/>
              </a:spcAft>
              <a:buClr>
                <a:srgbClr val="003D7C"/>
              </a:buClr>
              <a:buNone/>
            </a:pPr>
            <a:r>
              <a:rPr lang="en-GB" sz="2600" dirty="0">
                <a:solidFill>
                  <a:schemeClr val="bg1">
                    <a:lumMod val="50000"/>
                  </a:schemeClr>
                </a:solidFill>
              </a:rPr>
              <a:t>Investment of £204 million in Carmarthenshire social housing improvements; 9,256 homes (2008 – </a:t>
            </a:r>
            <a:r>
              <a:rPr lang="en-GB" sz="2600" dirty="0" smtClean="0">
                <a:solidFill>
                  <a:schemeClr val="bg1">
                    <a:lumMod val="50000"/>
                  </a:schemeClr>
                </a:solidFill>
              </a:rPr>
              <a:t>2015)</a:t>
            </a:r>
          </a:p>
          <a:p>
            <a:pPr marL="457200" indent="-457200">
              <a:lnSpc>
                <a:spcPct val="120000"/>
              </a:lnSpc>
              <a:spcAft>
                <a:spcPct val="20000"/>
              </a:spcAft>
              <a:buClr>
                <a:srgbClr val="003D7C"/>
              </a:buClr>
              <a:buFont typeface="Arial" charset="0"/>
              <a:buChar char="•"/>
            </a:pP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internal </a:t>
            </a:r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works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: kitchen units, bathroom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suites, downstairs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toilets, central heating,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rewiring</a:t>
            </a:r>
          </a:p>
          <a:p>
            <a:pPr marL="457200" indent="-457200">
              <a:lnSpc>
                <a:spcPct val="120000"/>
              </a:lnSpc>
              <a:spcAft>
                <a:spcPct val="20000"/>
              </a:spcAft>
              <a:buClr>
                <a:srgbClr val="003D7C"/>
              </a:buClr>
              <a:buFont typeface="Arial" charset="0"/>
              <a:buChar char="•"/>
            </a:pP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windows </a:t>
            </a:r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and doors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: double-glazed,  locks </a:t>
            </a:r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lnSpc>
                <a:spcPct val="120000"/>
              </a:lnSpc>
              <a:spcAft>
                <a:spcPct val="20000"/>
              </a:spcAft>
              <a:buClr>
                <a:srgbClr val="003D7C"/>
              </a:buClr>
              <a:buFont typeface="Arial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thermal </a:t>
            </a:r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insulation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: walls and loft </a:t>
            </a:r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lnSpc>
                <a:spcPct val="120000"/>
              </a:lnSpc>
              <a:spcAft>
                <a:spcPct val="20000"/>
              </a:spcAft>
              <a:buClr>
                <a:srgbClr val="003D7C"/>
              </a:buClr>
              <a:buFont typeface="Arial" charset="0"/>
              <a:buChar char="•"/>
            </a:pP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gardens </a:t>
            </a:r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and estate package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: fencing, security lights, paths in good condition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661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arden Subs af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938" y="2693169"/>
            <a:ext cx="4824413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Garden Subs befo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90" y="333375"/>
            <a:ext cx="5040313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60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Question and methods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3699" y="1517516"/>
            <a:ext cx="7314385" cy="5050334"/>
          </a:xfrm>
        </p:spPr>
        <p:txBody>
          <a:bodyPr/>
          <a:lstStyle/>
          <a:p>
            <a:pPr marL="514350" indent="-514350">
              <a:lnSpc>
                <a:spcPct val="145000"/>
              </a:lnSpc>
              <a:buFont typeface="Arial" charset="0"/>
              <a:buChar char="•"/>
            </a:pPr>
            <a:r>
              <a:rPr lang="en-GB" sz="2800" dirty="0"/>
              <a:t>Does improving housing benefit the physical and mental health of </a:t>
            </a:r>
            <a:r>
              <a:rPr lang="en-GB" sz="2800" dirty="0" smtClean="0"/>
              <a:t>residents?</a:t>
            </a:r>
          </a:p>
          <a:p>
            <a:pPr marL="514350" indent="-514350">
              <a:lnSpc>
                <a:spcPct val="145000"/>
              </a:lnSpc>
              <a:buFont typeface="Arial" charset="0"/>
              <a:buChar char="•"/>
            </a:pPr>
            <a:r>
              <a:rPr lang="en-GB" sz="2800" dirty="0" smtClean="0"/>
              <a:t>Comparisons </a:t>
            </a:r>
            <a:r>
              <a:rPr lang="en-GB" sz="2800" dirty="0"/>
              <a:t>of </a:t>
            </a:r>
            <a:r>
              <a:rPr lang="en-GB" sz="2800" b="1" dirty="0"/>
              <a:t>health changes </a:t>
            </a:r>
            <a:r>
              <a:rPr lang="en-GB" sz="2800" dirty="0"/>
              <a:t>over time of </a:t>
            </a:r>
            <a:endParaRPr lang="en-GB" sz="2800" dirty="0" smtClean="0"/>
          </a:p>
          <a:p>
            <a:pPr marL="852488" indent="-319088">
              <a:lnSpc>
                <a:spcPct val="145000"/>
              </a:lnSpc>
              <a:buFont typeface="Arial" charset="0"/>
              <a:buChar char="•"/>
            </a:pPr>
            <a:r>
              <a:rPr lang="en-GB" sz="2400" dirty="0" smtClean="0"/>
              <a:t>Intervention </a:t>
            </a:r>
            <a:r>
              <a:rPr lang="en-GB" sz="2400" dirty="0"/>
              <a:t>group:  9,256 social homes </a:t>
            </a:r>
            <a:endParaRPr lang="en-GB" sz="2400" dirty="0" smtClean="0"/>
          </a:p>
          <a:p>
            <a:pPr marL="852488" indent="-319088">
              <a:lnSpc>
                <a:spcPct val="145000"/>
              </a:lnSpc>
              <a:buFont typeface="Arial" charset="0"/>
              <a:buChar char="•"/>
            </a:pPr>
            <a:r>
              <a:rPr lang="en-GB" sz="2400" dirty="0" smtClean="0"/>
              <a:t>Comparator groups </a:t>
            </a:r>
          </a:p>
          <a:p>
            <a:pPr marL="1428750" indent="-223838">
              <a:lnSpc>
                <a:spcPct val="145000"/>
              </a:lnSpc>
              <a:buFont typeface="Arial" charset="0"/>
              <a:buChar char="•"/>
            </a:pPr>
            <a:r>
              <a:rPr lang="en-GB" sz="2200" dirty="0" smtClean="0"/>
              <a:t>1</a:t>
            </a:r>
            <a:r>
              <a:rPr lang="en-GB" sz="2200" dirty="0" smtClean="0">
                <a:solidFill>
                  <a:schemeClr val="bg2"/>
                </a:solidFill>
              </a:rPr>
              <a:t>3,00</a:t>
            </a:r>
            <a:r>
              <a:rPr lang="en-GB" sz="2200" dirty="0" smtClean="0"/>
              <a:t>0 social households in a </a:t>
            </a:r>
            <a:r>
              <a:rPr lang="en-GB" sz="2200" dirty="0" smtClean="0">
                <a:solidFill>
                  <a:schemeClr val="accent1"/>
                </a:solidFill>
              </a:rPr>
              <a:t>nearby LA</a:t>
            </a:r>
          </a:p>
          <a:p>
            <a:pPr marL="1428750" indent="-223838">
              <a:lnSpc>
                <a:spcPct val="145000"/>
              </a:lnSpc>
              <a:buFont typeface="Arial" charset="0"/>
              <a:buChar char="•"/>
            </a:pPr>
            <a:r>
              <a:rPr lang="en-GB" sz="2200" dirty="0" smtClean="0">
                <a:solidFill>
                  <a:schemeClr val="bg2"/>
                </a:solidFill>
              </a:rPr>
              <a:t>167,000 homes in Rest of Carmarthenshire </a:t>
            </a:r>
            <a:endParaRPr lang="en-GB" sz="2200" b="1" dirty="0" smtClean="0">
              <a:solidFill>
                <a:schemeClr val="bg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01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Outcomes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73035" y="1417650"/>
            <a:ext cx="864096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573088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627063" indent="-342900">
              <a:tabLst>
                <a:tab pos="573088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tabLst>
                <a:tab pos="573088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tabLst>
                <a:tab pos="573088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tabLst>
                <a:tab pos="573088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73088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73088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73088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73088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342900" indent="-342900">
              <a:spcBef>
                <a:spcPts val="200"/>
              </a:spcBef>
              <a:buFontTx/>
              <a:buChar char="•"/>
            </a:pP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rimary 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outcome 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measure:</a:t>
            </a:r>
          </a:p>
          <a:p>
            <a:pPr marL="969963" lvl="1">
              <a:spcBef>
                <a:spcPts val="200"/>
              </a:spcBef>
              <a:buFontTx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change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in the proportion of residents 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aged 60+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with 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emergency 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admissions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to hospital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for: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1316037" lvl="3">
              <a:spcBef>
                <a:spcPts val="200"/>
              </a:spcBef>
              <a:buFontTx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Cardiovascular disorders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1316037" lvl="3">
              <a:spcBef>
                <a:spcPts val="200"/>
              </a:spcBef>
              <a:buFontTx/>
              <a:buChar char="•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Respiratory conditions</a:t>
            </a:r>
          </a:p>
          <a:p>
            <a:pPr marL="1316037" lvl="3">
              <a:spcBef>
                <a:spcPts val="200"/>
              </a:spcBef>
              <a:buFontTx/>
              <a:buChar char="•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Falls </a:t>
            </a:r>
          </a:p>
          <a:p>
            <a:pPr marL="1316037" lvl="3">
              <a:spcBef>
                <a:spcPts val="200"/>
              </a:spcBef>
              <a:buFontTx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Burns</a:t>
            </a:r>
          </a:p>
          <a:p>
            <a:pPr marL="0" lvl="1" indent="0">
              <a:lnSpc>
                <a:spcPct val="120000"/>
              </a:lnSpc>
              <a:spcBef>
                <a:spcPts val="200"/>
              </a:spcBef>
            </a:pP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Secondary outcome measures</a:t>
            </a:r>
          </a:p>
          <a:p>
            <a:pPr marL="858837" lvl="2">
              <a:lnSpc>
                <a:spcPct val="120000"/>
              </a:lnSpc>
              <a:spcBef>
                <a:spcPts val="200"/>
              </a:spcBef>
              <a:buFontTx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Incidence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of GP treated anxiety and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depression</a:t>
            </a:r>
          </a:p>
          <a:p>
            <a:pPr marL="858837" lvl="2">
              <a:lnSpc>
                <a:spcPct val="120000"/>
              </a:lnSpc>
              <a:spcBef>
                <a:spcPts val="200"/>
              </a:spcBef>
              <a:buFontTx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All-cause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mortality</a:t>
            </a:r>
          </a:p>
          <a:p>
            <a:pPr marL="858837" lvl="2">
              <a:lnSpc>
                <a:spcPct val="120000"/>
              </a:lnSpc>
              <a:spcBef>
                <a:spcPts val="200"/>
              </a:spcBef>
              <a:buFontTx/>
              <a:buChar char="•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Costs associated with using health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service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l">
              <a:lnSpc>
                <a:spcPct val="120000"/>
              </a:lnSpc>
              <a:spcBef>
                <a:spcPts val="200"/>
              </a:spcBef>
              <a:spcAft>
                <a:spcPct val="20000"/>
              </a:spcAft>
            </a:pP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 </a:t>
            </a:r>
            <a:endParaRPr lang="en-GB" sz="32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04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1412"/>
            <a:ext cx="9010679" cy="63719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756" y="5949280"/>
            <a:ext cx="8964488" cy="340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">
              <a:lnSpc>
                <a:spcPct val="200000"/>
              </a:lnSpc>
            </a:pPr>
            <a:r>
              <a:rPr lang="en-GB" sz="1000" dirty="0" smtClean="0">
                <a:solidFill>
                  <a:prstClr val="black"/>
                </a:solidFill>
              </a:rPr>
              <a:t>Percentage of study properties per LSOA within Carmarthenshire County Council</a:t>
            </a:r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913" y="404664"/>
            <a:ext cx="9144000" cy="6453336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512" y="-306288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chemeClr val="accent1"/>
                </a:solidFill>
              </a:rPr>
              <a:t>The Housing Regeneration and Health Study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214923" y="1399422"/>
            <a:ext cx="1778496" cy="720080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GB" b="1" dirty="0" smtClean="0">
                <a:solidFill>
                  <a:srgbClr val="9BBB59">
                    <a:lumMod val="50000"/>
                  </a:srgbClr>
                </a:solidFill>
              </a:rPr>
              <a:t>Individuals</a:t>
            </a:r>
          </a:p>
          <a:p>
            <a:pPr algn="ctr" defTabSz="914400"/>
            <a:r>
              <a:rPr lang="en-GB" b="1" dirty="0" smtClean="0">
                <a:solidFill>
                  <a:srgbClr val="9BBB59">
                    <a:lumMod val="50000"/>
                  </a:srgbClr>
                </a:solidFill>
              </a:rPr>
              <a:t>32,000</a:t>
            </a:r>
            <a:endParaRPr lang="en-GB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214923" y="2695566"/>
            <a:ext cx="1778496" cy="720080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GB" b="1" dirty="0" smtClean="0">
                <a:solidFill>
                  <a:srgbClr val="9BBB59">
                    <a:lumMod val="50000"/>
                  </a:srgbClr>
                </a:solidFill>
              </a:rPr>
              <a:t>Observations</a:t>
            </a:r>
          </a:p>
          <a:p>
            <a:pPr algn="ctr" defTabSz="914400"/>
            <a:r>
              <a:rPr lang="en-GB" b="1" dirty="0" smtClean="0">
                <a:solidFill>
                  <a:srgbClr val="9BBB59">
                    <a:lumMod val="50000"/>
                  </a:srgbClr>
                </a:solidFill>
              </a:rPr>
              <a:t>2,218,000</a:t>
            </a:r>
            <a:endParaRPr lang="en-GB" b="1" dirty="0">
              <a:solidFill>
                <a:srgbClr val="9BBB59">
                  <a:lumMod val="50000"/>
                </a:srgbClr>
              </a:solidFill>
            </a:endParaRPr>
          </a:p>
        </p:txBody>
      </p:sp>
      <p:cxnSp>
        <p:nvCxnSpPr>
          <p:cNvPr id="12" name="Straight Arrow Connector 11"/>
          <p:cNvCxnSpPr>
            <a:stCxn id="10" idx="2"/>
            <a:endCxn id="11" idx="0"/>
          </p:cNvCxnSpPr>
          <p:nvPr/>
        </p:nvCxnSpPr>
        <p:spPr>
          <a:xfrm>
            <a:off x="1104171" y="2119502"/>
            <a:ext cx="0" cy="576064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Alternate Process 12"/>
          <p:cNvSpPr/>
          <p:nvPr/>
        </p:nvSpPr>
        <p:spPr>
          <a:xfrm>
            <a:off x="2807211" y="1399422"/>
            <a:ext cx="1778496" cy="720080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GB" b="1" dirty="0">
                <a:solidFill>
                  <a:srgbClr val="9BBB59">
                    <a:lumMod val="50000"/>
                  </a:srgbClr>
                </a:solidFill>
              </a:rPr>
              <a:t>Individuals</a:t>
            </a:r>
          </a:p>
          <a:p>
            <a:pPr algn="ctr" defTabSz="914400"/>
            <a:r>
              <a:rPr lang="en-GB" b="1" dirty="0" smtClean="0">
                <a:solidFill>
                  <a:srgbClr val="9BBB59">
                    <a:lumMod val="50000"/>
                  </a:srgbClr>
                </a:solidFill>
              </a:rPr>
              <a:t>50,000</a:t>
            </a:r>
            <a:endParaRPr lang="en-GB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2807211" y="2695566"/>
            <a:ext cx="1778496" cy="720080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GB" b="1" dirty="0">
                <a:solidFill>
                  <a:srgbClr val="9BBB59">
                    <a:lumMod val="50000"/>
                  </a:srgbClr>
                </a:solidFill>
              </a:rPr>
              <a:t>Observations</a:t>
            </a:r>
          </a:p>
          <a:p>
            <a:pPr algn="ctr" defTabSz="914400"/>
            <a:r>
              <a:rPr lang="en-GB" b="1" dirty="0" smtClean="0">
                <a:solidFill>
                  <a:srgbClr val="9BBB59">
                    <a:lumMod val="50000"/>
                  </a:srgbClr>
                </a:solidFill>
              </a:rPr>
              <a:t>3,347,000</a:t>
            </a:r>
            <a:endParaRPr lang="en-GB" b="1" dirty="0">
              <a:solidFill>
                <a:srgbClr val="9BBB59">
                  <a:lumMod val="50000"/>
                </a:srgbClr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696459" y="2119502"/>
            <a:ext cx="0" cy="576064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Alternate Process 15"/>
          <p:cNvSpPr/>
          <p:nvPr/>
        </p:nvSpPr>
        <p:spPr>
          <a:xfrm>
            <a:off x="5399499" y="1399422"/>
            <a:ext cx="1778496" cy="720080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GB" b="1" dirty="0">
                <a:solidFill>
                  <a:srgbClr val="9BBB59">
                    <a:lumMod val="50000"/>
                  </a:srgbClr>
                </a:solidFill>
              </a:rPr>
              <a:t>Individuals</a:t>
            </a:r>
          </a:p>
          <a:p>
            <a:pPr algn="ctr" defTabSz="914400"/>
            <a:r>
              <a:rPr lang="en-GB" b="1" dirty="0" smtClean="0">
                <a:solidFill>
                  <a:srgbClr val="9BBB59">
                    <a:lumMod val="50000"/>
                  </a:srgbClr>
                </a:solidFill>
              </a:rPr>
              <a:t>231,000</a:t>
            </a:r>
            <a:endParaRPr lang="en-GB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5399499" y="2695566"/>
            <a:ext cx="1778496" cy="720080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GB" b="1" dirty="0">
                <a:solidFill>
                  <a:srgbClr val="9BBB59">
                    <a:lumMod val="50000"/>
                  </a:srgbClr>
                </a:solidFill>
              </a:rPr>
              <a:t>Observations</a:t>
            </a:r>
          </a:p>
          <a:p>
            <a:pPr algn="ctr" defTabSz="914400"/>
            <a:r>
              <a:rPr lang="en-GB" b="1" dirty="0" smtClean="0">
                <a:solidFill>
                  <a:srgbClr val="9BBB59">
                    <a:lumMod val="50000"/>
                  </a:srgbClr>
                </a:solidFill>
              </a:rPr>
              <a:t>25,241,000</a:t>
            </a:r>
            <a:endParaRPr lang="en-GB" b="1" dirty="0">
              <a:solidFill>
                <a:srgbClr val="9BBB59">
                  <a:lumMod val="50000"/>
                </a:srgbClr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288747" y="2119502"/>
            <a:ext cx="0" cy="576064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5117" y="980728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sz="2000" b="1" dirty="0" smtClean="0">
                <a:solidFill>
                  <a:srgbClr val="9BBB59">
                    <a:lumMod val="50000"/>
                  </a:srgbClr>
                </a:solidFill>
              </a:rPr>
              <a:t>Intervention</a:t>
            </a:r>
            <a:endParaRPr lang="en-GB" sz="2000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74407" y="990020"/>
            <a:ext cx="1644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sz="2000" b="1" dirty="0" smtClean="0">
                <a:solidFill>
                  <a:srgbClr val="9BBB59">
                    <a:lumMod val="50000"/>
                  </a:srgbClr>
                </a:solidFill>
              </a:rPr>
              <a:t>Comparator 1</a:t>
            </a:r>
            <a:endParaRPr lang="en-GB" sz="2000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66695" y="999312"/>
            <a:ext cx="1644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sz="2000" b="1" dirty="0" smtClean="0">
                <a:solidFill>
                  <a:srgbClr val="9BBB59">
                    <a:lumMod val="50000"/>
                  </a:srgbClr>
                </a:solidFill>
              </a:rPr>
              <a:t>Comparator 2</a:t>
            </a:r>
            <a:endParaRPr lang="en-GB" sz="2000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214923" y="4063718"/>
            <a:ext cx="1778496" cy="1008112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GB" b="1" dirty="0" smtClean="0">
                <a:solidFill>
                  <a:srgbClr val="9BBB59">
                    <a:lumMod val="50000"/>
                  </a:srgbClr>
                </a:solidFill>
              </a:rPr>
              <a:t>Still at address</a:t>
            </a:r>
          </a:p>
          <a:p>
            <a:pPr algn="ctr" defTabSz="914400"/>
            <a:r>
              <a:rPr lang="en-GB" b="1" dirty="0" smtClean="0">
                <a:solidFill>
                  <a:srgbClr val="9BBB59">
                    <a:lumMod val="50000"/>
                  </a:srgbClr>
                </a:solidFill>
              </a:rPr>
              <a:t>54%</a:t>
            </a:r>
            <a:endParaRPr lang="en-GB" b="1" dirty="0">
              <a:solidFill>
                <a:srgbClr val="9BBB59">
                  <a:lumMod val="50000"/>
                </a:srgbClr>
              </a:solidFill>
            </a:endParaRPr>
          </a:p>
        </p:txBody>
      </p:sp>
      <p:cxnSp>
        <p:nvCxnSpPr>
          <p:cNvPr id="23" name="Straight Arrow Connector 22"/>
          <p:cNvCxnSpPr>
            <a:stCxn id="11" idx="2"/>
            <a:endCxn id="22" idx="0"/>
          </p:cNvCxnSpPr>
          <p:nvPr/>
        </p:nvCxnSpPr>
        <p:spPr>
          <a:xfrm>
            <a:off x="1104171" y="3415646"/>
            <a:ext cx="0" cy="648072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owchart: Alternate Process 23"/>
          <p:cNvSpPr/>
          <p:nvPr/>
        </p:nvSpPr>
        <p:spPr>
          <a:xfrm>
            <a:off x="2807211" y="4063718"/>
            <a:ext cx="1778496" cy="1008112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GB" b="1" dirty="0">
                <a:solidFill>
                  <a:srgbClr val="9BBB59">
                    <a:lumMod val="50000"/>
                  </a:srgbClr>
                </a:solidFill>
              </a:rPr>
              <a:t>Still at address</a:t>
            </a:r>
          </a:p>
          <a:p>
            <a:pPr algn="ctr" defTabSz="914400"/>
            <a:r>
              <a:rPr lang="en-GB" b="1" dirty="0" smtClean="0">
                <a:solidFill>
                  <a:srgbClr val="9BBB59">
                    <a:lumMod val="50000"/>
                  </a:srgbClr>
                </a:solidFill>
              </a:rPr>
              <a:t>26%</a:t>
            </a:r>
            <a:endParaRPr lang="en-GB" b="1" dirty="0">
              <a:solidFill>
                <a:srgbClr val="9BBB59">
                  <a:lumMod val="50000"/>
                </a:srgbClr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696459" y="3415646"/>
            <a:ext cx="0" cy="648072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owchart: Alternate Process 25"/>
          <p:cNvSpPr/>
          <p:nvPr/>
        </p:nvSpPr>
        <p:spPr>
          <a:xfrm>
            <a:off x="5399499" y="4063718"/>
            <a:ext cx="1778496" cy="1008112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GB" b="1" dirty="0">
                <a:solidFill>
                  <a:srgbClr val="9BBB59">
                    <a:lumMod val="50000"/>
                  </a:srgbClr>
                </a:solidFill>
              </a:rPr>
              <a:t>Still at address</a:t>
            </a:r>
          </a:p>
          <a:p>
            <a:pPr algn="ctr" defTabSz="914400"/>
            <a:r>
              <a:rPr lang="en-GB" b="1" dirty="0" smtClean="0">
                <a:solidFill>
                  <a:srgbClr val="9BBB59">
                    <a:lumMod val="50000"/>
                  </a:srgbClr>
                </a:solidFill>
              </a:rPr>
              <a:t>49%</a:t>
            </a:r>
            <a:endParaRPr lang="en-GB" b="1" dirty="0">
              <a:solidFill>
                <a:srgbClr val="9BBB59">
                  <a:lumMod val="50000"/>
                </a:srgbClr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288747" y="3415646"/>
            <a:ext cx="0" cy="648072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>
            <a:spAutoFit/>
          </a:bodyPr>
          <a:lstStyle/>
          <a:p>
            <a:pPr defTabSz="914400"/>
            <a:r>
              <a:rPr lang="en-GB" dirty="0" smtClean="0">
                <a:solidFill>
                  <a:prstClr val="black"/>
                </a:solidFill>
              </a:rPr>
              <a:t>Rodgers et al. Cohort </a:t>
            </a:r>
            <a:r>
              <a:rPr lang="en-GB" dirty="0">
                <a:solidFill>
                  <a:prstClr val="black"/>
                </a:solidFill>
              </a:rPr>
              <a:t>Profile: The Housing Regeneration and Health Study. </a:t>
            </a:r>
            <a:r>
              <a:rPr lang="en-GB" dirty="0" smtClean="0">
                <a:solidFill>
                  <a:prstClr val="black"/>
                </a:solidFill>
              </a:rPr>
              <a:t>IJE </a:t>
            </a:r>
            <a:r>
              <a:rPr lang="en-GB" dirty="0">
                <a:solidFill>
                  <a:prstClr val="black"/>
                </a:solidFill>
              </a:rPr>
              <a:t>2012; 1–9, doi:10.1093/</a:t>
            </a:r>
            <a:r>
              <a:rPr lang="en-GB" dirty="0" err="1">
                <a:solidFill>
                  <a:prstClr val="black"/>
                </a:solidFill>
              </a:rPr>
              <a:t>ije</a:t>
            </a:r>
            <a:r>
              <a:rPr lang="en-GB" dirty="0">
                <a:solidFill>
                  <a:prstClr val="black"/>
                </a:solidFill>
              </a:rPr>
              <a:t>/dys200</a:t>
            </a:r>
          </a:p>
        </p:txBody>
      </p:sp>
    </p:spTree>
    <p:extLst>
      <p:ext uri="{BB962C8B-B14F-4D97-AF65-F5344CB8AC3E}">
        <p14:creationId xmlns:p14="http://schemas.microsoft.com/office/powerpoint/2010/main" val="51358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4743"/>
            <a:ext cx="7772400" cy="2555707"/>
          </a:xfrm>
        </p:spPr>
        <p:txBody>
          <a:bodyPr>
            <a:normAutofit/>
          </a:bodyPr>
          <a:lstStyle/>
          <a:p>
            <a:r>
              <a:rPr lang="en-GB" dirty="0"/>
              <a:t>Anonymisation of Home Energy Efficiency Data to explore intervention </a:t>
            </a:r>
            <a:r>
              <a:rPr lang="en-GB" dirty="0" smtClean="0"/>
              <a:t>outcomes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5204" y="3356992"/>
            <a:ext cx="6400800" cy="2038350"/>
          </a:xfrm>
        </p:spPr>
        <p:txBody>
          <a:bodyPr>
            <a:normAutofit fontScale="92500" lnSpcReduction="20000"/>
          </a:bodyPr>
          <a:lstStyle/>
          <a:p>
            <a:endParaRPr lang="en-GB" sz="2200" dirty="0" smtClean="0">
              <a:hlinkClick r:id="rId3"/>
            </a:endParaRPr>
          </a:p>
          <a:p>
            <a:endParaRPr lang="en-GB" sz="2200" dirty="0" smtClean="0">
              <a:hlinkClick r:id="rId3"/>
            </a:endParaRPr>
          </a:p>
          <a:p>
            <a:r>
              <a:rPr lang="en-GB" sz="1900" b="1" dirty="0" smtClean="0">
                <a:solidFill>
                  <a:schemeClr val="tx1"/>
                </a:solidFill>
              </a:rPr>
              <a:t>Taking HEED</a:t>
            </a:r>
          </a:p>
          <a:p>
            <a:r>
              <a:rPr lang="en-GB" sz="1900" dirty="0" smtClean="0"/>
              <a:t>Contact details: </a:t>
            </a:r>
            <a:r>
              <a:rPr lang="en-GB" sz="1900" dirty="0" smtClean="0">
                <a:hlinkClick r:id="rId3"/>
              </a:rPr>
              <a:t>M.L.Heaven@swansea.ac.uk</a:t>
            </a:r>
            <a:endParaRPr lang="en-GB" sz="1900" dirty="0" smtClean="0"/>
          </a:p>
          <a:p>
            <a:r>
              <a:rPr lang="en-GB" sz="1900" dirty="0" smtClean="0"/>
              <a:t>Demonstration project reports:</a:t>
            </a:r>
          </a:p>
          <a:p>
            <a:r>
              <a:rPr lang="en-GB" sz="1900" dirty="0">
                <a:hlinkClick r:id="rId4"/>
              </a:rPr>
              <a:t>http://gov.wales/statistics-and-research/data-linking-demonstration-projects/?</a:t>
            </a:r>
            <a:r>
              <a:rPr lang="en-GB" sz="1900" dirty="0" smtClean="0">
                <a:hlinkClick r:id="rId4"/>
              </a:rPr>
              <a:t>lang=en</a:t>
            </a:r>
            <a:endParaRPr lang="en-GB" sz="1900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0" descr="Farr-CIPHER-log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5304"/>
            <a:ext cx="1524000" cy="52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596" y="361502"/>
            <a:ext cx="813644" cy="683241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96" y="6079493"/>
            <a:ext cx="1600200" cy="61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WG_positive_40mm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68344" y="217762"/>
            <a:ext cx="1188343" cy="826982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7904" y="5803679"/>
            <a:ext cx="1860983" cy="90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2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272698"/>
            <a:ext cx="3008313" cy="1162050"/>
          </a:xfrm>
        </p:spPr>
        <p:txBody>
          <a:bodyPr/>
          <a:lstStyle/>
          <a:p>
            <a:r>
              <a:rPr lang="en-GB" dirty="0" smtClean="0"/>
              <a:t>HEED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484784"/>
            <a:ext cx="3708920" cy="4691063"/>
          </a:xfr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GB" sz="2000" dirty="0"/>
              <a:t>Home </a:t>
            </a:r>
            <a:r>
              <a:rPr lang="en-GB" sz="2000" dirty="0" smtClean="0"/>
              <a:t>Energy Efficiency Database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Gov. funded home energy efficiency improvement </a:t>
            </a:r>
            <a:r>
              <a:rPr lang="en-GB" sz="2000" dirty="0" smtClean="0"/>
              <a:t>programmes, including the Home Energy Efficiency Scheme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Address </a:t>
            </a:r>
            <a:r>
              <a:rPr lang="en-GB" sz="2000" dirty="0"/>
              <a:t>level data, with </a:t>
            </a:r>
            <a:r>
              <a:rPr lang="en-GB" sz="2000" dirty="0" smtClean="0"/>
              <a:t>intervention </a:t>
            </a:r>
            <a:r>
              <a:rPr lang="en-GB" sz="2000" dirty="0"/>
              <a:t>and date of </a:t>
            </a:r>
            <a:r>
              <a:rPr lang="en-GB" sz="2000" dirty="0" smtClean="0"/>
              <a:t>intervention detail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Anonymised into SAIL at address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689967" y="1480280"/>
            <a:ext cx="3682752" cy="4691063"/>
          </a:xfrm>
          <a:ln>
            <a:solidFill>
              <a:schemeClr val="tx2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GB" sz="2000" dirty="0" smtClean="0"/>
              <a:t>The anonymisation uses a trusted third party, the NHS Information Service in Wales.</a:t>
            </a:r>
          </a:p>
          <a:p>
            <a:endParaRPr lang="en-GB" sz="2000" dirty="0"/>
          </a:p>
          <a:p>
            <a:r>
              <a:rPr lang="en-GB" sz="2000" dirty="0" smtClean="0"/>
              <a:t>NWIS utilise the patient registration database for Wales, a history of all GP registrations: who everyone is and where they have lived.</a:t>
            </a:r>
          </a:p>
          <a:p>
            <a:endParaRPr lang="en-GB" sz="2000" dirty="0"/>
          </a:p>
          <a:p>
            <a:r>
              <a:rPr lang="en-GB" sz="2000" dirty="0" smtClean="0"/>
              <a:t>Both the person and their address  history are anonymised into SAIL</a:t>
            </a:r>
          </a:p>
          <a:p>
            <a:r>
              <a:rPr lang="en-GB" sz="2000" dirty="0" smtClean="0"/>
              <a:t>An address is just a number, but we know which LSOA it is in.</a:t>
            </a:r>
          </a:p>
          <a:p>
            <a:r>
              <a:rPr lang="en-GB" sz="2000" dirty="0" smtClean="0"/>
              <a:t>It is possible to build cohorts for research from lists of anonymised addresses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932040" y="1034638"/>
            <a:ext cx="636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SAIL</a:t>
            </a:r>
            <a:endParaRPr lang="en-GB" sz="2000" b="1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912" y="548646"/>
            <a:ext cx="1245519" cy="9316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8623" y="544142"/>
            <a:ext cx="864096" cy="93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1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GB" dirty="0">
                <a:solidFill>
                  <a:schemeClr val="accent1"/>
                </a:solidFill>
              </a:rPr>
              <a:t>Outline of talk</a:t>
            </a:r>
            <a:endParaRPr lang="en" dirty="0">
              <a:solidFill>
                <a:schemeClr val="accent1"/>
              </a:solidFill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893700" y="1400784"/>
            <a:ext cx="6462600" cy="516706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indent="-342900">
              <a:spcBef>
                <a:spcPts val="600"/>
              </a:spcBef>
              <a:buClrTx/>
              <a:buSzTx/>
              <a:buFont typeface="Arial" charset="0"/>
              <a:buChar char="•"/>
            </a:pPr>
            <a:r>
              <a:rPr lang="en" sz="2000" dirty="0">
                <a:latin typeface="Calibri" charset="0"/>
                <a:ea typeface="Calibri" charset="0"/>
                <a:cs typeface="Calibri" charset="0"/>
              </a:rPr>
              <a:t>Effective multi-sectoral collaboration </a:t>
            </a:r>
            <a:r>
              <a:rPr lang="en-GB" sz="2000" dirty="0" smtClean="0">
                <a:latin typeface="Calibri" charset="0"/>
                <a:ea typeface="Calibri" charset="0"/>
                <a:cs typeface="Calibri" charset="0"/>
              </a:rPr>
              <a:t>and policy appraisal </a:t>
            </a:r>
            <a:r>
              <a:rPr lang="en" sz="2000" dirty="0" smtClean="0">
                <a:latin typeface="Calibri" charset="0"/>
                <a:ea typeface="Calibri" charset="0"/>
                <a:cs typeface="Calibri" charset="0"/>
              </a:rPr>
              <a:t>requires </a:t>
            </a:r>
            <a:r>
              <a:rPr lang="en" sz="2000" dirty="0">
                <a:latin typeface="Calibri" charset="0"/>
                <a:ea typeface="Calibri" charset="0"/>
                <a:cs typeface="Calibri" charset="0"/>
              </a:rPr>
              <a:t>data sharing </a:t>
            </a:r>
            <a:endParaRPr lang="en-US" sz="2000" dirty="0" smtClean="0">
              <a:latin typeface="Calibri" charset="0"/>
              <a:ea typeface="Calibri" charset="0"/>
              <a:cs typeface="Calibri" charset="0"/>
            </a:endParaRPr>
          </a:p>
          <a:p>
            <a:pPr marL="571500" indent="-342900">
              <a:spcBef>
                <a:spcPts val="600"/>
              </a:spcBef>
              <a:buClrTx/>
              <a:buSzTx/>
              <a:buFont typeface="Arial" charset="0"/>
              <a:buChar char="•"/>
            </a:pPr>
            <a:r>
              <a:rPr lang="en" sz="2000" dirty="0" smtClean="0">
                <a:latin typeface="Calibri" charset="0"/>
                <a:ea typeface="Calibri" charset="0"/>
                <a:cs typeface="Calibri" charset="0"/>
              </a:rPr>
              <a:t>Privacy </a:t>
            </a:r>
            <a:r>
              <a:rPr lang="en" sz="2000" dirty="0">
                <a:latin typeface="Calibri" charset="0"/>
                <a:ea typeface="Calibri" charset="0"/>
                <a:cs typeface="Calibri" charset="0"/>
              </a:rPr>
              <a:t>protecting data linkage is </a:t>
            </a:r>
            <a:r>
              <a:rPr lang="en" sz="2000" dirty="0" smtClean="0">
                <a:latin typeface="Calibri" charset="0"/>
                <a:ea typeface="Calibri" charset="0"/>
                <a:cs typeface="Calibri" charset="0"/>
              </a:rPr>
              <a:t>essential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marL="938213" indent="-352425">
              <a:spcBef>
                <a:spcPts val="600"/>
              </a:spcBef>
              <a:buClrTx/>
              <a:buSzTx/>
              <a:buFont typeface="Arial" charset="0"/>
              <a:buChar char="•"/>
            </a:pPr>
            <a:r>
              <a:rPr lang="en-GB" sz="2000" dirty="0" smtClean="0">
                <a:latin typeface="Calibri" charset="0"/>
                <a:ea typeface="Calibri" charset="0"/>
                <a:cs typeface="Calibri" charset="0"/>
              </a:rPr>
              <a:t>Exemplars using the  </a:t>
            </a:r>
            <a:r>
              <a:rPr lang="en" sz="2000" dirty="0" smtClean="0">
                <a:latin typeface="Calibri" charset="0"/>
                <a:ea typeface="Calibri" charset="0"/>
                <a:cs typeface="Calibri" charset="0"/>
              </a:rPr>
              <a:t>Secure </a:t>
            </a:r>
            <a:r>
              <a:rPr lang="en" sz="2000" dirty="0" err="1">
                <a:latin typeface="Calibri" charset="0"/>
                <a:ea typeface="Calibri" charset="0"/>
                <a:cs typeface="Calibri" charset="0"/>
              </a:rPr>
              <a:t>Anonymised</a:t>
            </a:r>
            <a:r>
              <a:rPr lang="en" sz="2000" dirty="0">
                <a:latin typeface="Calibri" charset="0"/>
                <a:ea typeface="Calibri" charset="0"/>
                <a:cs typeface="Calibri" charset="0"/>
              </a:rPr>
              <a:t> Information Linkage (</a:t>
            </a:r>
            <a:r>
              <a:rPr lang="en" sz="2000" dirty="0" smtClean="0">
                <a:latin typeface="Calibri" charset="0"/>
                <a:ea typeface="Calibri" charset="0"/>
                <a:cs typeface="Calibri" charset="0"/>
              </a:rPr>
              <a:t>SAIL)</a:t>
            </a:r>
            <a:r>
              <a:rPr lang="en-GB" sz="2000" dirty="0" smtClean="0">
                <a:latin typeface="Calibri" charset="0"/>
                <a:ea typeface="Calibri" charset="0"/>
                <a:cs typeface="Calibri" charset="0"/>
              </a:rPr>
              <a:t> system</a:t>
            </a:r>
            <a:endParaRPr lang="en-US" sz="2000" dirty="0" smtClean="0">
              <a:latin typeface="Calibri" charset="0"/>
              <a:ea typeface="Calibri" charset="0"/>
              <a:cs typeface="Calibri" charset="0"/>
            </a:endParaRPr>
          </a:p>
          <a:p>
            <a:pPr marL="571500" indent="-342900">
              <a:spcBef>
                <a:spcPts val="600"/>
              </a:spcBef>
              <a:buClrTx/>
              <a:buSzTx/>
              <a:buFont typeface="Arial" charset="0"/>
              <a:buChar char="•"/>
            </a:pP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H</a:t>
            </a:r>
            <a:r>
              <a:rPr lang="en" sz="2000" dirty="0" smtClean="0">
                <a:latin typeface="Calibri" charset="0"/>
                <a:ea typeface="Calibri" charset="0"/>
                <a:cs typeface="Calibri" charset="0"/>
              </a:rPr>
              <a:t>ousing </a:t>
            </a:r>
            <a:r>
              <a:rPr lang="en" sz="2000" dirty="0"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lang="en" sz="2000" dirty="0" smtClean="0">
                <a:latin typeface="Calibri" charset="0"/>
                <a:ea typeface="Calibri" charset="0"/>
                <a:cs typeface="Calibri" charset="0"/>
              </a:rPr>
              <a:t>hous</a:t>
            </a:r>
            <a:r>
              <a:rPr lang="en-US" sz="2000" dirty="0" err="1" smtClean="0">
                <a:latin typeface="Calibri" charset="0"/>
                <a:ea typeface="Calibri" charset="0"/>
                <a:cs typeface="Calibri" charset="0"/>
              </a:rPr>
              <a:t>ehold</a:t>
            </a:r>
            <a:r>
              <a:rPr lang="en" sz="20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" sz="2000" dirty="0">
                <a:latin typeface="Calibri" charset="0"/>
                <a:ea typeface="Calibri" charset="0"/>
                <a:cs typeface="Calibri" charset="0"/>
              </a:rPr>
              <a:t>level interventions</a:t>
            </a:r>
          </a:p>
          <a:p>
            <a:pPr marL="457200" lvl="0" indent="128588">
              <a:spcBef>
                <a:spcPts val="600"/>
              </a:spcBef>
              <a:buClrTx/>
              <a:buSzTx/>
              <a:buFontTx/>
              <a:buChar char="-"/>
            </a:pPr>
            <a:r>
              <a:rPr lang="en" sz="1800" dirty="0" smtClean="0">
                <a:latin typeface="Calibri" charset="0"/>
                <a:ea typeface="Calibri" charset="0"/>
                <a:cs typeface="Calibri" charset="0"/>
              </a:rPr>
              <a:t>Carmarthenshire </a:t>
            </a:r>
            <a:r>
              <a:rPr lang="en" sz="1800" dirty="0">
                <a:latin typeface="Calibri" charset="0"/>
                <a:ea typeface="Calibri" charset="0"/>
                <a:cs typeface="Calibri" charset="0"/>
              </a:rPr>
              <a:t>Housing Regeneration and Health </a:t>
            </a:r>
            <a:r>
              <a:rPr lang="en" sz="1800" dirty="0" smtClean="0">
                <a:latin typeface="Calibri" charset="0"/>
                <a:ea typeface="Calibri" charset="0"/>
                <a:cs typeface="Calibri" charset="0"/>
              </a:rPr>
              <a:t>Study</a:t>
            </a:r>
          </a:p>
          <a:p>
            <a:pPr marL="457200" lvl="0" indent="128588">
              <a:spcBef>
                <a:spcPts val="600"/>
              </a:spcBef>
              <a:buClrTx/>
              <a:buSzTx/>
              <a:buFontTx/>
              <a:buChar char="-"/>
            </a:pPr>
            <a:r>
              <a:rPr lang="en" sz="1800" dirty="0" smtClean="0">
                <a:latin typeface="Calibri" charset="0"/>
                <a:ea typeface="Calibri" charset="0"/>
                <a:cs typeface="Calibri" charset="0"/>
              </a:rPr>
              <a:t>Energy Efficiency – HEED</a:t>
            </a:r>
            <a:endParaRPr lang="en" sz="1800" dirty="0">
              <a:latin typeface="Calibri" charset="0"/>
              <a:ea typeface="Calibri" charset="0"/>
              <a:cs typeface="Calibri" charset="0"/>
            </a:endParaRPr>
          </a:p>
          <a:p>
            <a:pPr marL="457200" lvl="0" indent="128588">
              <a:spcBef>
                <a:spcPts val="600"/>
              </a:spcBef>
              <a:buClrTx/>
              <a:buSzTx/>
              <a:buFontTx/>
              <a:buChar char="-"/>
            </a:pPr>
            <a:r>
              <a:rPr lang="en" sz="1800" dirty="0" smtClean="0">
                <a:latin typeface="Calibri" charset="0"/>
                <a:ea typeface="Calibri" charset="0"/>
                <a:cs typeface="Calibri" charset="0"/>
              </a:rPr>
              <a:t>CHALICE </a:t>
            </a:r>
            <a:r>
              <a:rPr lang="en" sz="1800" dirty="0">
                <a:latin typeface="Calibri" charset="0"/>
                <a:ea typeface="Calibri" charset="0"/>
                <a:cs typeface="Calibri" charset="0"/>
              </a:rPr>
              <a:t>(Alcohol outlets and related </a:t>
            </a:r>
            <a:r>
              <a:rPr lang="en" sz="1800" dirty="0" smtClean="0">
                <a:latin typeface="Calibri" charset="0"/>
                <a:ea typeface="Calibri" charset="0"/>
                <a:cs typeface="Calibri" charset="0"/>
              </a:rPr>
              <a:t>harm)</a:t>
            </a:r>
          </a:p>
          <a:p>
            <a:pPr marL="457200" lvl="0" indent="128588">
              <a:spcBef>
                <a:spcPts val="600"/>
              </a:spcBef>
              <a:buClrTx/>
              <a:buSzTx/>
              <a:buFontTx/>
              <a:buChar char="-"/>
            </a:pPr>
            <a:r>
              <a:rPr lang="en" sz="1800" dirty="0" smtClean="0">
                <a:latin typeface="Calibri" charset="0"/>
                <a:ea typeface="Calibri" charset="0"/>
                <a:cs typeface="Calibri" charset="0"/>
              </a:rPr>
              <a:t>House </a:t>
            </a:r>
            <a:r>
              <a:rPr lang="en" sz="1800" dirty="0">
                <a:latin typeface="Calibri" charset="0"/>
                <a:ea typeface="Calibri" charset="0"/>
                <a:cs typeface="Calibri" charset="0"/>
              </a:rPr>
              <a:t>Fire </a:t>
            </a:r>
            <a:r>
              <a:rPr lang="en" sz="1800" dirty="0" smtClean="0">
                <a:latin typeface="Calibri" charset="0"/>
                <a:ea typeface="Calibri" charset="0"/>
                <a:cs typeface="Calibri" charset="0"/>
              </a:rPr>
              <a:t>Risk</a:t>
            </a:r>
          </a:p>
          <a:p>
            <a:pPr marL="457200" lvl="0" indent="128588">
              <a:spcBef>
                <a:spcPts val="600"/>
              </a:spcBef>
              <a:buClrTx/>
              <a:buSzTx/>
              <a:buFontTx/>
              <a:buChar char="-"/>
            </a:pPr>
            <a:r>
              <a:rPr lang="en" sz="1800" dirty="0" smtClean="0">
                <a:latin typeface="Calibri" charset="0"/>
                <a:ea typeface="Calibri" charset="0"/>
                <a:cs typeface="Calibri" charset="0"/>
              </a:rPr>
              <a:t>Moving </a:t>
            </a:r>
            <a:r>
              <a:rPr lang="en" sz="1800" dirty="0">
                <a:latin typeface="Calibri" charset="0"/>
                <a:ea typeface="Calibri" charset="0"/>
                <a:cs typeface="Calibri" charset="0"/>
              </a:rPr>
              <a:t>house</a:t>
            </a:r>
          </a:p>
          <a:p>
            <a:pPr marL="742950" indent="-285750">
              <a:spcBef>
                <a:spcPts val="600"/>
              </a:spcBef>
              <a:buClrTx/>
              <a:buSzTx/>
              <a:buFont typeface="Arial" charset="0"/>
              <a:buChar char="•"/>
            </a:pPr>
            <a:r>
              <a:rPr lang="en" sz="2000" dirty="0" smtClean="0">
                <a:latin typeface="Calibri" charset="0"/>
                <a:ea typeface="Calibri" charset="0"/>
                <a:cs typeface="Calibri" charset="0"/>
              </a:rPr>
              <a:t>Evaluation </a:t>
            </a:r>
            <a:r>
              <a:rPr lang="en" sz="2000" dirty="0">
                <a:latin typeface="Calibri" charset="0"/>
                <a:ea typeface="Calibri" charset="0"/>
                <a:cs typeface="Calibri" charset="0"/>
              </a:rPr>
              <a:t>of multi-</a:t>
            </a:r>
            <a:r>
              <a:rPr lang="en" sz="2000" dirty="0" err="1">
                <a:latin typeface="Calibri" charset="0"/>
                <a:ea typeface="Calibri" charset="0"/>
                <a:cs typeface="Calibri" charset="0"/>
              </a:rPr>
              <a:t>sectoral</a:t>
            </a:r>
            <a:r>
              <a:rPr lang="en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2000" dirty="0" smtClean="0">
                <a:latin typeface="Calibri" charset="0"/>
                <a:ea typeface="Calibri" charset="0"/>
                <a:cs typeface="Calibri" charset="0"/>
              </a:rPr>
              <a:t>person-based </a:t>
            </a:r>
            <a:r>
              <a:rPr lang="en" sz="2000" dirty="0" smtClean="0">
                <a:latin typeface="Calibri" charset="0"/>
                <a:ea typeface="Calibri" charset="0"/>
                <a:cs typeface="Calibri" charset="0"/>
              </a:rPr>
              <a:t>interventions</a:t>
            </a:r>
          </a:p>
          <a:p>
            <a:pPr marL="742950" indent="-285750">
              <a:spcBef>
                <a:spcPts val="600"/>
              </a:spcBef>
              <a:buClrTx/>
              <a:buSzTx/>
              <a:buFont typeface="Arial" charset="0"/>
              <a:buChar char="•"/>
            </a:pPr>
            <a:r>
              <a:rPr lang="en-GB" sz="1800" dirty="0" smtClean="0">
                <a:latin typeface="Calibri" charset="0"/>
                <a:ea typeface="Calibri" charset="0"/>
                <a:cs typeface="Calibri" charset="0"/>
              </a:rPr>
              <a:t>Supporting People</a:t>
            </a:r>
            <a:r>
              <a:rPr lang="en" sz="1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endParaRPr lang="en" sz="1800" dirty="0">
              <a:latin typeface="Calibri" charset="0"/>
              <a:ea typeface="Calibri" charset="0"/>
              <a:cs typeface="Calibri" charset="0"/>
            </a:endParaRPr>
          </a:p>
          <a:p>
            <a:pPr marL="4572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early group were more needy</a:t>
            </a:r>
          </a:p>
          <a:p>
            <a:r>
              <a:rPr lang="en-GB" dirty="0" smtClean="0"/>
              <a:t>Relative changes between the ‘early’ and ‘later’ intervention groups over time, if you allow for a lag  period before a measureable difference is observed</a:t>
            </a:r>
          </a:p>
          <a:p>
            <a:r>
              <a:rPr lang="en-GB" dirty="0" smtClean="0"/>
              <a:t>The ‘later’ group catching up over time - as would be expected because interventions begin to take place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67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Further developments 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61048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3-year WG-ESRC Fuel poverty analyst post </a:t>
            </a:r>
          </a:p>
          <a:p>
            <a:r>
              <a:rPr lang="en-GB" dirty="0" smtClean="0"/>
              <a:t>WG-ESRC PhD Studentship (from ‘Oct 2015)</a:t>
            </a:r>
          </a:p>
          <a:p>
            <a:r>
              <a:rPr lang="en-GB" dirty="0" smtClean="0"/>
              <a:t>Linking data for more schemes (Arbed and NEST)</a:t>
            </a:r>
          </a:p>
          <a:p>
            <a:r>
              <a:rPr lang="en-GB" dirty="0" smtClean="0"/>
              <a:t>Feed findings into design of NEST successor scheme (consultation early ‘16, scheme commencing ‘17)</a:t>
            </a:r>
          </a:p>
          <a:p>
            <a:r>
              <a:rPr lang="en-GB" dirty="0" smtClean="0"/>
              <a:t>Linking to data on other outcomes e.g. education</a:t>
            </a:r>
          </a:p>
          <a:p>
            <a:r>
              <a:rPr lang="en-GB" dirty="0" smtClean="0"/>
              <a:t>Parallel project to make recommendations to Ministers on housing evidence – possible creation of ‘Dwelling Spine’ for Wales </a:t>
            </a:r>
            <a:endParaRPr lang="en-GB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57532" y="5661248"/>
            <a:ext cx="8458200" cy="690563"/>
            <a:chOff x="259263" y="5943600"/>
            <a:chExt cx="8458200" cy="690033"/>
          </a:xfrm>
        </p:grpSpPr>
        <p:pic>
          <p:nvPicPr>
            <p:cNvPr id="8" name="Picture 2" descr="ADRC-W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024"/>
            <a:stretch>
              <a:fillRect/>
            </a:stretch>
          </p:blipFill>
          <p:spPr bwMode="auto">
            <a:xfrm>
              <a:off x="6858000" y="6021211"/>
              <a:ext cx="1472757" cy="612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500" y="6021211"/>
              <a:ext cx="1600200" cy="612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0" descr="Farr-CIPHER-logo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021211"/>
              <a:ext cx="1524000" cy="526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Line 3"/>
            <p:cNvSpPr>
              <a:spLocks noChangeShapeType="1"/>
            </p:cNvSpPr>
            <p:nvPr/>
          </p:nvSpPr>
          <p:spPr bwMode="auto">
            <a:xfrm>
              <a:off x="259263" y="5943600"/>
              <a:ext cx="8458200" cy="0"/>
            </a:xfrm>
            <a:prstGeom prst="line">
              <a:avLst/>
            </a:prstGeom>
            <a:noFill/>
            <a:ln w="9525" cmpd="thinThick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596" y="361502"/>
            <a:ext cx="813644" cy="683241"/>
          </a:xfrm>
          <a:prstGeom prst="rect">
            <a:avLst/>
          </a:prstGeom>
        </p:spPr>
      </p:pic>
      <p:pic>
        <p:nvPicPr>
          <p:cNvPr id="13" name="Picture 12" descr="WG_positive_40mm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68344" y="217762"/>
            <a:ext cx="1188343" cy="826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259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549275"/>
            <a:ext cx="9144000" cy="1700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0" y="5157788"/>
            <a:ext cx="9144000" cy="1700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15364" name="Title 3"/>
          <p:cNvSpPr txBox="1">
            <a:spLocks/>
          </p:cNvSpPr>
          <p:nvPr/>
        </p:nvSpPr>
        <p:spPr bwMode="auto">
          <a:xfrm>
            <a:off x="503401" y="163512"/>
            <a:ext cx="756126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 dirty="0" smtClean="0">
                <a:solidFill>
                  <a:srgbClr val="003D7C"/>
                </a:solidFill>
              </a:rPr>
              <a:t>Identifying Risk Factors for Unintentional House Fires in Wales: </a:t>
            </a:r>
            <a:r>
              <a:rPr lang="en-GB" sz="2800" b="1" dirty="0">
                <a:solidFill>
                  <a:srgbClr val="003D7C"/>
                </a:solidFill>
              </a:rPr>
              <a:t>Samantha Turner </a:t>
            </a:r>
            <a:r>
              <a:rPr lang="en-GB" altLang="en-US" sz="4100" dirty="0" smtClean="0">
                <a:solidFill>
                  <a:prstClr val="black"/>
                </a:solidFill>
              </a:rPr>
              <a:t/>
            </a:r>
            <a:br>
              <a:rPr lang="en-GB" altLang="en-US" sz="4100" dirty="0" smtClean="0">
                <a:solidFill>
                  <a:prstClr val="black"/>
                </a:solidFill>
              </a:rPr>
            </a:br>
            <a:endParaRPr lang="en-GB" altLang="en-US" sz="4100" dirty="0" smtClean="0">
              <a:solidFill>
                <a:prstClr val="black"/>
              </a:solidFill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68263" y="5229225"/>
            <a:ext cx="89646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742950" lvl="1" indent="-285750" defTabSz="9144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B96"/>
              </a:buClr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rgbClr val="003D7C"/>
                </a:solidFill>
              </a:rPr>
              <a:t>Statistical analysis to create risk model</a:t>
            </a:r>
            <a:endParaRPr lang="en-GB" dirty="0">
              <a:solidFill>
                <a:srgbClr val="003D7C"/>
              </a:solidFill>
            </a:endParaRPr>
          </a:p>
          <a:p>
            <a:pPr marL="742950" lvl="1" indent="-285750" defTabSz="9144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B96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3D7C"/>
                </a:solidFill>
              </a:rPr>
              <a:t>Results will be shared with FRS and partner organisations to support targeting of preventative interventions</a:t>
            </a:r>
          </a:p>
          <a:p>
            <a:pPr marL="742950" lvl="1" indent="-285750" defTabSz="9144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B96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3D7C"/>
                </a:solidFill>
              </a:rPr>
              <a:t>Systematic Review of House Fire Risk Factors will be published shortly</a:t>
            </a:r>
          </a:p>
          <a:p>
            <a:pPr lvl="1" defTabSz="9144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B96"/>
              </a:buClr>
              <a:defRPr/>
            </a:pPr>
            <a:endParaRPr lang="en-GB" dirty="0">
              <a:solidFill>
                <a:prstClr val="black"/>
              </a:solidFill>
            </a:endParaRPr>
          </a:p>
          <a:p>
            <a:pPr lvl="1" defTabSz="9144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B96"/>
              </a:buCl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2" name="Content Placeholder 2"/>
          <p:cNvSpPr txBox="1">
            <a:spLocks/>
          </p:cNvSpPr>
          <p:nvPr/>
        </p:nvSpPr>
        <p:spPr bwMode="auto">
          <a:xfrm>
            <a:off x="179388" y="1195388"/>
            <a:ext cx="89646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1" defTabSz="9144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B96"/>
              </a:buClr>
              <a:defRPr/>
            </a:pPr>
            <a:r>
              <a:rPr lang="en-GB" dirty="0">
                <a:solidFill>
                  <a:srgbClr val="003D7C"/>
                </a:solidFill>
              </a:rPr>
              <a:t>PhD Project linking Welsh Fire and Rescue Service data to health, educational and environmental data in </a:t>
            </a:r>
            <a:r>
              <a:rPr lang="en-GB" dirty="0" smtClean="0">
                <a:solidFill>
                  <a:srgbClr val="003D7C"/>
                </a:solidFill>
              </a:rPr>
              <a:t>SAIL</a:t>
            </a:r>
            <a:endParaRPr lang="en-GB" b="1" dirty="0">
              <a:solidFill>
                <a:srgbClr val="003D7C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4779625" y="17659350"/>
            <a:ext cx="14978063" cy="9505950"/>
            <a:chOff x="14347899" y="18523942"/>
            <a:chExt cx="14977664" cy="9505056"/>
          </a:xfrm>
        </p:grpSpPr>
        <p:pic>
          <p:nvPicPr>
            <p:cNvPr id="15369" name="Picture 2"/>
            <p:cNvPicPr>
              <a:picLocks noChangeAspect="1" noChangeArrowheads="1"/>
            </p:cNvPicPr>
            <p:nvPr/>
          </p:nvPicPr>
          <p:blipFill>
            <a:blip r:embed="rId2"/>
            <a:srcRect l="34250" t="20599" r="9052" b="23961"/>
            <a:stretch>
              <a:fillRect/>
            </a:stretch>
          </p:blipFill>
          <p:spPr bwMode="auto">
            <a:xfrm>
              <a:off x="14347899" y="18595950"/>
              <a:ext cx="14977664" cy="9433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0" name="Right Brace 9"/>
            <p:cNvSpPr>
              <a:spLocks/>
            </p:cNvSpPr>
            <p:nvPr/>
          </p:nvSpPr>
          <p:spPr bwMode="auto">
            <a:xfrm>
              <a:off x="20972635" y="20036110"/>
              <a:ext cx="1440160" cy="5855074"/>
            </a:xfrm>
            <a:prstGeom prst="rightBrace">
              <a:avLst>
                <a:gd name="adj1" fmla="val 22568"/>
                <a:gd name="adj2" fmla="val 50000"/>
              </a:avLst>
            </a:prstGeom>
            <a:noFill/>
            <a:ln w="635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417353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71" name="Text Box 76"/>
            <p:cNvSpPr txBox="1">
              <a:spLocks noChangeArrowheads="1"/>
            </p:cNvSpPr>
            <p:nvPr/>
          </p:nvSpPr>
          <p:spPr bwMode="auto">
            <a:xfrm>
              <a:off x="16813361" y="20009912"/>
              <a:ext cx="4968552" cy="610160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lIns="417571" tIns="208786" rIns="417571" bIns="208786"/>
            <a:lstStyle/>
            <a:p>
              <a:pPr indent="-741363" algn="ctr" defTabSz="417353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sz="2600" b="1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Household  Demographics</a:t>
              </a:r>
            </a:p>
            <a:p>
              <a:pPr indent="-741363" algn="ctr" defTabSz="417353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sz="2600" b="1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Smoking</a:t>
              </a:r>
            </a:p>
            <a:p>
              <a:pPr indent="-741363" algn="ctr" defTabSz="417353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sz="2600" b="1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Alcohol consumption</a:t>
              </a:r>
            </a:p>
            <a:p>
              <a:pPr indent="-741363" algn="ctr" defTabSz="417353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sz="2600" b="1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Mental health conditions</a:t>
              </a:r>
            </a:p>
            <a:p>
              <a:pPr indent="-741363" algn="ctr" defTabSz="417353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sz="2600" b="1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Mobility and Sensory impairments</a:t>
              </a:r>
            </a:p>
            <a:p>
              <a:pPr indent="-741363" algn="ctr" defTabSz="417353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sz="2600" b="1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Socioeconomic factors</a:t>
              </a:r>
            </a:p>
            <a:p>
              <a:pPr indent="-741363" algn="ctr" defTabSz="417353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sz="2600" b="1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Educational attainment</a:t>
              </a:r>
            </a:p>
            <a:p>
              <a:pPr indent="-741363" algn="ctr" defTabSz="417353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sz="2600" b="1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Property Characteristics</a:t>
              </a:r>
            </a:p>
            <a:p>
              <a:pPr indent="-741363" algn="ctr" defTabSz="4173538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4800" b="1" smtClean="0">
                <a:solidFill>
                  <a:srgbClr val="1F497D"/>
                </a:solidFill>
                <a:latin typeface="Times" pitchFamily="18" charset="0"/>
              </a:endParaRPr>
            </a:p>
          </p:txBody>
        </p:sp>
        <p:cxnSp>
          <p:nvCxnSpPr>
            <p:cNvPr id="15372" name="Straight Arrow Connector 11"/>
            <p:cNvCxnSpPr>
              <a:cxnSpLocks noChangeShapeType="1"/>
              <a:stCxn id="15370" idx="1"/>
            </p:cNvCxnSpPr>
            <p:nvPr/>
          </p:nvCxnSpPr>
          <p:spPr bwMode="auto">
            <a:xfrm flipV="1">
              <a:off x="22412795" y="22035516"/>
              <a:ext cx="1169317" cy="928132"/>
            </a:xfrm>
            <a:prstGeom prst="straightConnector1">
              <a:avLst/>
            </a:prstGeom>
            <a:noFill/>
            <a:ln w="6350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cxnSp>
          <p:nvCxnSpPr>
            <p:cNvPr id="15373" name="Straight Arrow Connector 12"/>
            <p:cNvCxnSpPr>
              <a:cxnSpLocks noChangeShapeType="1"/>
            </p:cNvCxnSpPr>
            <p:nvPr/>
          </p:nvCxnSpPr>
          <p:spPr bwMode="auto">
            <a:xfrm>
              <a:off x="22340787" y="23005716"/>
              <a:ext cx="1241325" cy="1115775"/>
            </a:xfrm>
            <a:prstGeom prst="straightConnector1">
              <a:avLst/>
            </a:prstGeom>
            <a:noFill/>
            <a:ln w="6350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pic>
          <p:nvPicPr>
            <p:cNvPr id="15374" name="Picture 4" descr="C:\Documents and Settings\SCSTURNS\Local Settings\Temporary Internet Files\Content.IE5\IMRO3SJB\MC900056788[2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348899" y="20452723"/>
              <a:ext cx="3096344" cy="2463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Picture 5" descr="C:\Documents and Settings\SCSTURNS\Local Settings\Temporary Internet Files\Content.IE5\MTB5X8XU\MC900433918[1]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420907" y="22916430"/>
              <a:ext cx="3024336" cy="3024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6" name="Text Box 76"/>
            <p:cNvSpPr txBox="1">
              <a:spLocks noChangeArrowheads="1"/>
            </p:cNvSpPr>
            <p:nvPr/>
          </p:nvSpPr>
          <p:spPr bwMode="auto">
            <a:xfrm>
              <a:off x="18884403" y="18523942"/>
              <a:ext cx="6192688" cy="136815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lIns="417571" tIns="208786" rIns="417571" bIns="208786"/>
            <a:lstStyle/>
            <a:p>
              <a:pPr indent="-741363" algn="ctr" defTabSz="417353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sz="4800" b="1" u="sng" smtClean="0">
                  <a:solidFill>
                    <a:prstClr val="white"/>
                  </a:solidFill>
                  <a:latin typeface="Arial Black" pitchFamily="34" charset="0"/>
                </a:rPr>
                <a:t>SAIL Database</a:t>
              </a:r>
            </a:p>
          </p:txBody>
        </p:sp>
        <p:sp>
          <p:nvSpPr>
            <p:cNvPr id="15377" name="Text Box 76"/>
            <p:cNvSpPr txBox="1">
              <a:spLocks noChangeArrowheads="1"/>
            </p:cNvSpPr>
            <p:nvPr/>
          </p:nvSpPr>
          <p:spPr bwMode="auto">
            <a:xfrm>
              <a:off x="21925928" y="25580726"/>
              <a:ext cx="6192688" cy="136815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lIns="417571" tIns="208786" rIns="417571" bIns="208786"/>
            <a:lstStyle/>
            <a:p>
              <a:pPr indent="-741363" algn="ctr" defTabSz="417353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sz="3100" b="1" smtClean="0">
                  <a:solidFill>
                    <a:prstClr val="white"/>
                  </a:solidFill>
                  <a:latin typeface="Times" pitchFamily="18" charset="0"/>
                </a:rPr>
                <a:t>2003-2008</a:t>
              </a:r>
            </a:p>
          </p:txBody>
        </p:sp>
        <p:sp>
          <p:nvSpPr>
            <p:cNvPr id="15378" name="Text Box 76"/>
            <p:cNvSpPr txBox="1">
              <a:spLocks noChangeArrowheads="1"/>
            </p:cNvSpPr>
            <p:nvPr/>
          </p:nvSpPr>
          <p:spPr bwMode="auto">
            <a:xfrm>
              <a:off x="25653155" y="20540166"/>
              <a:ext cx="3672408" cy="237626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lIns="417571" tIns="208786" rIns="417571" bIns="208786"/>
            <a:lstStyle/>
            <a:p>
              <a:pPr indent="-741363" algn="ctr" defTabSz="417353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sz="3100" b="1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Fire Households</a:t>
              </a:r>
            </a:p>
            <a:p>
              <a:pPr indent="-741363" algn="ctr" defTabSz="417353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sz="3100" b="1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(6943)</a:t>
              </a:r>
            </a:p>
          </p:txBody>
        </p:sp>
        <p:sp>
          <p:nvSpPr>
            <p:cNvPr id="15379" name="Text Box 76"/>
            <p:cNvSpPr txBox="1">
              <a:spLocks noChangeArrowheads="1"/>
            </p:cNvSpPr>
            <p:nvPr/>
          </p:nvSpPr>
          <p:spPr bwMode="auto">
            <a:xfrm>
              <a:off x="25924103" y="23204462"/>
              <a:ext cx="3401460" cy="136815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lIns="417571" tIns="208786" rIns="417571" bIns="208786"/>
            <a:lstStyle/>
            <a:p>
              <a:pPr indent="-741363" algn="ctr" defTabSz="417353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sz="3100" b="1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Non-Fire  Households</a:t>
              </a:r>
            </a:p>
            <a:p>
              <a:pPr indent="-741363" algn="ctr" defTabSz="417353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sz="3100" b="1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(347,150)</a:t>
              </a:r>
            </a:p>
          </p:txBody>
        </p:sp>
        <p:pic>
          <p:nvPicPr>
            <p:cNvPr id="15380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500027" y="20396150"/>
              <a:ext cx="1440160" cy="1421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1" name="Picture 3" descr="C:\Documents and Settings\SCSTURNS\Local Settings\Temporary Internet Files\Content.IE5\U4O9OB49\MP900443614[1]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554299" y="22035516"/>
              <a:ext cx="1385888" cy="2085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2" name="Picture 10" descr="C:\Documents and Settings\SCSTURNS\Local Settings\Temporary Internet Files\Content.IE5\U4O9OB49\MP900427810[1]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851955" y="24321635"/>
              <a:ext cx="2151336" cy="1600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68" name="Picture 4"/>
          <p:cNvPicPr>
            <a:picLocks noChangeAspect="1"/>
          </p:cNvPicPr>
          <p:nvPr/>
        </p:nvPicPr>
        <p:blipFill>
          <a:blip r:embed="rId8"/>
          <a:srcRect l="748" r="2222" b="12778"/>
          <a:stretch>
            <a:fillRect/>
          </a:stretch>
        </p:blipFill>
        <p:spPr bwMode="auto">
          <a:xfrm>
            <a:off x="1763713" y="1924050"/>
            <a:ext cx="5314950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8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608" y="-121693"/>
            <a:ext cx="6012668" cy="850106"/>
          </a:xfrm>
        </p:spPr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CHALICE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0264"/>
            <a:ext cx="8229600" cy="504056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Do </a:t>
            </a:r>
            <a:r>
              <a:rPr lang="en-GB" sz="2800" i="1" u="sng" dirty="0"/>
              <a:t>changes</a:t>
            </a:r>
            <a:r>
              <a:rPr lang="en-GB" sz="2800" dirty="0"/>
              <a:t> in </a:t>
            </a:r>
            <a:r>
              <a:rPr lang="en-GB" sz="2800" dirty="0" smtClean="0"/>
              <a:t>alcohol outlet </a:t>
            </a:r>
            <a:r>
              <a:rPr lang="en-GB" sz="2800" dirty="0"/>
              <a:t>density </a:t>
            </a:r>
            <a:r>
              <a:rPr lang="en-GB" sz="2800" dirty="0" smtClean="0"/>
              <a:t>influence </a:t>
            </a:r>
            <a:r>
              <a:rPr lang="en-GB" sz="2800" dirty="0"/>
              <a:t>an </a:t>
            </a:r>
            <a:r>
              <a:rPr lang="en-GB" sz="2800" dirty="0" smtClean="0"/>
              <a:t>individual’s health (alcohol related harm)?</a:t>
            </a:r>
            <a:endParaRPr lang="en-GB" sz="2800" dirty="0"/>
          </a:p>
          <a:p>
            <a:pPr>
              <a:spcAft>
                <a:spcPts val="500"/>
              </a:spcAft>
            </a:pPr>
            <a:r>
              <a:rPr lang="en-GB" sz="2800" dirty="0" smtClean="0"/>
              <a:t>Uses complex geographies of access &amp; SAIL</a:t>
            </a: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77"/>
          <a:stretch/>
        </p:blipFill>
        <p:spPr bwMode="auto">
          <a:xfrm>
            <a:off x="1901596" y="2711894"/>
            <a:ext cx="5355680" cy="1799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8" r="62135" b="51271"/>
          <a:stretch/>
        </p:blipFill>
        <p:spPr bwMode="auto">
          <a:xfrm>
            <a:off x="86628" y="73389"/>
            <a:ext cx="726920" cy="10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455956"/>
            <a:ext cx="8229600" cy="2281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800" b="1" dirty="0" smtClean="0">
                <a:solidFill>
                  <a:srgbClr val="002060"/>
                </a:solidFill>
              </a:rPr>
              <a:t>Output</a:t>
            </a:r>
            <a:r>
              <a:rPr lang="en-GB" sz="1800" dirty="0" smtClean="0">
                <a:solidFill>
                  <a:srgbClr val="002060"/>
                </a:solidFill>
              </a:rPr>
              <a:t>: </a:t>
            </a:r>
          </a:p>
          <a:p>
            <a:r>
              <a:rPr lang="en-GB" sz="1600" dirty="0" err="1" smtClean="0">
                <a:solidFill>
                  <a:srgbClr val="002060"/>
                </a:solidFill>
              </a:rPr>
              <a:t>Fone</a:t>
            </a:r>
            <a:r>
              <a:rPr lang="en-GB" sz="1600" dirty="0" smtClean="0">
                <a:solidFill>
                  <a:srgbClr val="002060"/>
                </a:solidFill>
              </a:rPr>
              <a:t> D, et al.  </a:t>
            </a:r>
            <a:r>
              <a:rPr lang="en-US" sz="1600" dirty="0">
                <a:solidFill>
                  <a:schemeClr val="tx1"/>
                </a:solidFill>
              </a:rPr>
              <a:t>Public Health Res 2016;4(3). </a:t>
            </a:r>
            <a:r>
              <a:rPr lang="en-US" sz="1600" u="sng" dirty="0">
                <a:hlinkClick r:id="rId4"/>
              </a:rPr>
              <a:t>http://dx.doi.org/10.3310/phr04030</a:t>
            </a:r>
            <a:r>
              <a:rPr lang="en-US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6290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9499" y="273572"/>
            <a:ext cx="3351938" cy="17496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059" y="777504"/>
            <a:ext cx="4058659" cy="5912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03" y="30313"/>
            <a:ext cx="1810375" cy="8599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803" y="48568"/>
            <a:ext cx="652630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accent1"/>
                </a:solidFill>
              </a:rPr>
              <a:t>CHALICE</a:t>
            </a:r>
            <a:endParaRPr lang="en-GB" sz="2400" dirty="0" smtClean="0">
              <a:solidFill>
                <a:schemeClr val="accent1"/>
              </a:solidFill>
            </a:endParaRPr>
          </a:p>
          <a:p>
            <a:pPr algn="ctr"/>
            <a:endParaRPr lang="en-GB" sz="1200" dirty="0" smtClean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3" name="Rectangle 2"/>
          <p:cNvSpPr/>
          <p:nvPr/>
        </p:nvSpPr>
        <p:spPr>
          <a:xfrm>
            <a:off x="162434" y="1002268"/>
            <a:ext cx="6355948" cy="513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C</a:t>
            </a:r>
            <a:r>
              <a:rPr lang="en-GB" sz="2000" dirty="0" smtClean="0"/>
              <a:t>hange </a:t>
            </a:r>
            <a:r>
              <a:rPr lang="en-GB" sz="2000" dirty="0"/>
              <a:t>in </a:t>
            </a:r>
            <a:r>
              <a:rPr lang="en-GB" sz="2000" dirty="0" smtClean="0"/>
              <a:t>alcohol </a:t>
            </a:r>
            <a:r>
              <a:rPr lang="en-GB" sz="2000" dirty="0"/>
              <a:t>outlet </a:t>
            </a:r>
            <a:r>
              <a:rPr lang="en-GB" sz="2000" dirty="0" smtClean="0"/>
              <a:t>density </a:t>
            </a:r>
            <a:r>
              <a:rPr lang="en-GB" sz="2000" dirty="0"/>
              <a:t>and </a:t>
            </a:r>
            <a:r>
              <a:rPr lang="en-GB" sz="2000" dirty="0" smtClean="0"/>
              <a:t>alcohol</a:t>
            </a:r>
            <a:r>
              <a:rPr lang="en-GB" sz="2000" dirty="0"/>
              <a:t>-related harm to population health</a:t>
            </a:r>
          </a:p>
          <a:p>
            <a:pPr lvl="1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22 Local Authorities in </a:t>
            </a:r>
            <a:r>
              <a:rPr lang="en-GB" dirty="0" smtClean="0"/>
              <a:t>Wales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Licence </a:t>
            </a:r>
            <a:r>
              <a:rPr lang="en-GB" dirty="0"/>
              <a:t>data addresses </a:t>
            </a:r>
            <a:r>
              <a:rPr lang="en-GB" dirty="0" smtClean="0"/>
              <a:t>geocoded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Geographic Information System density calculations: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Modelled each type of outlet (e.g. pub, supermarket etc.)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Median distance to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outlet -10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minute walk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Median distance to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outlet -10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minute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drive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>
                  <a:lumMod val="8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1">
                    <a:lumMod val="85000"/>
                  </a:schemeClr>
                </a:solidFill>
              </a:rPr>
              <a:t>Spatio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-temporal interaction gravity model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Quarterly outlet density score </a:t>
            </a:r>
            <a:r>
              <a:rPr lang="en-GB" b="1" u="sng" dirty="0">
                <a:solidFill>
                  <a:schemeClr val="bg1">
                    <a:lumMod val="85000"/>
                  </a:schemeClr>
                </a:solidFill>
              </a:rPr>
              <a:t>at household level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7 year period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~2.5 billion calculations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797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9499" y="273572"/>
            <a:ext cx="3351938" cy="17496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059" y="777504"/>
            <a:ext cx="4058659" cy="5912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03" y="30313"/>
            <a:ext cx="1810375" cy="8599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803" y="48568"/>
            <a:ext cx="652630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accent2"/>
                </a:solidFill>
              </a:rPr>
              <a:t>CHALICE</a:t>
            </a:r>
            <a:endParaRPr lang="en-GB" sz="2400" b="1" dirty="0" smtClean="0">
              <a:solidFill>
                <a:schemeClr val="accent2"/>
              </a:solidFill>
            </a:endParaRPr>
          </a:p>
          <a:p>
            <a:pPr algn="ctr"/>
            <a:endParaRPr lang="en-GB" sz="1200" dirty="0" smtClean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3" name="Rectangle 2"/>
          <p:cNvSpPr/>
          <p:nvPr/>
        </p:nvSpPr>
        <p:spPr>
          <a:xfrm>
            <a:off x="162434" y="1002268"/>
            <a:ext cx="635594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Change in alcohol outlet density and alcohol-related harm to population health</a:t>
            </a:r>
          </a:p>
          <a:p>
            <a:pPr lvl="1"/>
            <a:endParaRPr lang="en-GB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22 Local Authorities in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Wales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Licence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data addresses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geocoded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Geographic Information System density calculations</a:t>
            </a:r>
            <a:r>
              <a:rPr lang="en-GB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Modelled each type of outlet (e.g. pub, supermarket etc.)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Median distance to </a:t>
            </a:r>
            <a:r>
              <a:rPr lang="en-GB" dirty="0" smtClean="0"/>
              <a:t>outlet -10 </a:t>
            </a:r>
            <a:r>
              <a:rPr lang="en-GB" dirty="0"/>
              <a:t>minute walk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Median distance to </a:t>
            </a:r>
            <a:r>
              <a:rPr lang="en-GB" dirty="0" smtClean="0"/>
              <a:t>outlet -10 </a:t>
            </a:r>
            <a:r>
              <a:rPr lang="en-GB" dirty="0"/>
              <a:t>minute </a:t>
            </a:r>
            <a:r>
              <a:rPr lang="en-GB" dirty="0" smtClean="0"/>
              <a:t>drive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Spatio</a:t>
            </a:r>
            <a:r>
              <a:rPr lang="en-GB" dirty="0"/>
              <a:t>-temporal interaction gravity model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dirty="0" smtClean="0"/>
              <a:t>7 </a:t>
            </a:r>
            <a:r>
              <a:rPr lang="en-GB" dirty="0"/>
              <a:t>year period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dirty="0" smtClean="0"/>
              <a:t>2.5 </a:t>
            </a:r>
            <a:r>
              <a:rPr lang="en-GB" dirty="0"/>
              <a:t>billion </a:t>
            </a:r>
            <a:r>
              <a:rPr lang="en-GB" dirty="0" smtClean="0"/>
              <a:t>calculations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Walking distance is related to increased admissions from alcohol related conditions, injury and violent crime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77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05" y="393986"/>
            <a:ext cx="3744416" cy="150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34" y="2060848"/>
            <a:ext cx="3203596" cy="451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95936" y="2937947"/>
            <a:ext cx="4571925" cy="3640023"/>
          </a:xfrm>
        </p:spPr>
        <p:txBody>
          <a:bodyPr/>
          <a:lstStyle/>
          <a:p>
            <a:r>
              <a:rPr lang="en-GB" altLang="en-US" sz="2400" b="1" dirty="0">
                <a:solidFill>
                  <a:schemeClr val="tx1"/>
                </a:solidFill>
                <a:latin typeface="Arial" charset="0"/>
              </a:rPr>
              <a:t>Sarah Lowe </a:t>
            </a:r>
            <a:br>
              <a:rPr lang="en-GB" altLang="en-US" sz="2400" b="1" dirty="0">
                <a:solidFill>
                  <a:schemeClr val="tx1"/>
                </a:solidFill>
                <a:latin typeface="Arial" charset="0"/>
              </a:rPr>
            </a:b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Welsh Government Programme to Maximise the Use of Existing Data</a:t>
            </a:r>
            <a:br>
              <a:rPr lang="en-GB" altLang="en-US" sz="2400" dirty="0">
                <a:solidFill>
                  <a:schemeClr val="tx1"/>
                </a:solidFill>
                <a:latin typeface="Arial" charset="0"/>
              </a:rPr>
            </a:br>
            <a:r>
              <a:rPr lang="en-GB" altLang="en-US" sz="6000" b="1" dirty="0" smtClean="0"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en-GB" altLang="en-US" sz="6000" b="1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GB" altLang="en-US" sz="1200" b="1" dirty="0">
                <a:latin typeface="Arial" charset="0"/>
                <a:ea typeface="ＭＳ Ｐゴシック" pitchFamily="34" charset="-128"/>
                <a:cs typeface="Arial" charset="0"/>
                <a:hlinkClick r:id="rId4"/>
              </a:rPr>
              <a:t>http://gov.wales/statistics-and-research/supporting-people-data-linking-feasibility-study/?lang=en</a:t>
            </a:r>
            <a:r>
              <a:rPr lang="en-GB" altLang="en-US" sz="1200" b="1" dirty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endParaRPr lang="en-GB" altLang="en-US" sz="6000" b="1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0"/>
            <a:ext cx="20828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94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2800" b="1" dirty="0">
                <a:solidFill>
                  <a:schemeClr val="accent1"/>
                </a:solidFill>
              </a:rPr>
              <a:t>Supporting People Data </a:t>
            </a:r>
            <a:r>
              <a:rPr lang="en-GB" altLang="en-US" sz="2800" b="1" dirty="0" smtClean="0">
                <a:solidFill>
                  <a:schemeClr val="accent1"/>
                </a:solidFill>
              </a:rPr>
              <a:t>Linking Feasibility Study 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3699" y="1507788"/>
            <a:ext cx="7378931" cy="5060062"/>
          </a:xfrm>
        </p:spPr>
        <p:txBody>
          <a:bodyPr/>
          <a:lstStyle/>
          <a:p>
            <a:pPr>
              <a:buNone/>
            </a:pPr>
            <a:r>
              <a:rPr lang="en-GB" sz="2000" b="1" dirty="0"/>
              <a:t>What is Supporting People? </a:t>
            </a:r>
            <a:endParaRPr lang="en-GB" sz="2000" b="1" dirty="0" smtClean="0"/>
          </a:p>
          <a:p>
            <a:pPr>
              <a:buNone/>
            </a:pPr>
            <a:endParaRPr lang="en-GB" sz="20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/>
              <a:t>Helps people find and keep a home that meets their needs and encourages independence in a healthy and safe environment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/>
              <a:t>£124 million is invested by WG annually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60,000+ people </a:t>
            </a:r>
            <a:r>
              <a:rPr lang="en-GB" sz="2000" dirty="0"/>
              <a:t>are supported each year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/>
              <a:t>Aims to prevent problems by providing help as early as possible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/>
              <a:t>Works with some groups with chaotic or risky lifestyles e.g. people with substance misuse problems, people leaving situations of domestic violence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/>
              <a:t>Expects to reduce demand on the NHS </a:t>
            </a:r>
          </a:p>
        </p:txBody>
      </p:sp>
    </p:spTree>
    <p:extLst>
      <p:ext uri="{BB962C8B-B14F-4D97-AF65-F5344CB8AC3E}">
        <p14:creationId xmlns:p14="http://schemas.microsoft.com/office/powerpoint/2010/main" val="206821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z="2800" b="1" dirty="0">
                <a:solidFill>
                  <a:schemeClr val="tx1"/>
                </a:solidFill>
              </a:rPr>
              <a:t>Supporting People Data Linking Feasibility Study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3699" y="1831450"/>
            <a:ext cx="7303627" cy="4736399"/>
          </a:xfrm>
        </p:spPr>
        <p:txBody>
          <a:bodyPr/>
          <a:lstStyle/>
          <a:p>
            <a:pPr>
              <a:buNone/>
            </a:pPr>
            <a:r>
              <a:rPr lang="en-GB" sz="2400" b="1" dirty="0"/>
              <a:t>What were we trying to find out? </a:t>
            </a:r>
          </a:p>
          <a:p>
            <a:endParaRPr lang="en-GB" sz="2400" b="1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What data Local Authorities hold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Can routine Supporting People data be linked to routine health data?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Can we identify a robust control/comparison group?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Can we show any change in health service use?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Can we identify cost-benefits of the impact of the programme in Wales</a:t>
            </a:r>
          </a:p>
        </p:txBody>
      </p:sp>
    </p:spTree>
    <p:extLst>
      <p:ext uri="{BB962C8B-B14F-4D97-AF65-F5344CB8AC3E}">
        <p14:creationId xmlns:p14="http://schemas.microsoft.com/office/powerpoint/2010/main" val="206291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/>
          <p:cNvSpPr>
            <a:spLocks noGrp="1"/>
          </p:cNvSpPr>
          <p:nvPr>
            <p:ph type="title"/>
          </p:nvPr>
        </p:nvSpPr>
        <p:spPr>
          <a:xfrm>
            <a:off x="390525" y="204788"/>
            <a:ext cx="8229600" cy="695325"/>
          </a:xfrm>
        </p:spPr>
        <p:txBody>
          <a:bodyPr/>
          <a:lstStyle/>
          <a:p>
            <a:pPr algn="ctr" eaLnBrk="1" hangingPunct="1"/>
            <a:r>
              <a:rPr lang="en-GB" altLang="en-US" sz="3200" b="1" dirty="0" smtClean="0">
                <a:latin typeface="Arial" charset="0"/>
                <a:cs typeface="Arial" charset="0"/>
              </a:rPr>
              <a:t>Supporting People: what did we link?</a:t>
            </a:r>
          </a:p>
        </p:txBody>
      </p:sp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082" y="4365104"/>
            <a:ext cx="1956390" cy="144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950" y="1700213"/>
            <a:ext cx="2016125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solidFill>
                  <a:srgbClr val="636463"/>
                </a:solidFill>
                <a:latin typeface="Arial" pitchFamily="34" charset="0"/>
                <a:cs typeface="Arial" panose="020B0604020202020204" pitchFamily="34" charset="0"/>
              </a:rPr>
              <a:t>Lead Need (BG)</a:t>
            </a:r>
          </a:p>
          <a:p>
            <a:pPr marL="285750" indent="-285750"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solidFill>
                  <a:srgbClr val="636463"/>
                </a:solidFill>
                <a:latin typeface="Arial" pitchFamily="34" charset="0"/>
                <a:cs typeface="Arial" panose="020B0604020202020204" pitchFamily="34" charset="0"/>
              </a:rPr>
              <a:t>Service Group (Swansea)</a:t>
            </a:r>
            <a:endParaRPr lang="en-GB" sz="1800" dirty="0">
              <a:solidFill>
                <a:srgbClr val="636463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285750" indent="-285750"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solidFill>
                  <a:srgbClr val="636463"/>
                </a:solidFill>
                <a:latin typeface="Arial" pitchFamily="34" charset="0"/>
                <a:cs typeface="Arial" panose="020B0604020202020204" pitchFamily="34" charset="0"/>
              </a:rPr>
              <a:t>Support Dates</a:t>
            </a:r>
            <a:endParaRPr lang="en-GB" sz="1800" dirty="0">
              <a:solidFill>
                <a:srgbClr val="636463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285750" indent="-285750"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800" dirty="0">
              <a:solidFill>
                <a:srgbClr val="636463"/>
              </a:solidFill>
              <a:latin typeface="Century Gothic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rgbClr val="636463"/>
              </a:solidFill>
              <a:latin typeface="Century Gothic"/>
            </a:endParaRPr>
          </a:p>
        </p:txBody>
      </p:sp>
      <p:sp>
        <p:nvSpPr>
          <p:cNvPr id="24585" name="TextBox 10"/>
          <p:cNvSpPr txBox="1">
            <a:spLocks noChangeArrowheads="1"/>
          </p:cNvSpPr>
          <p:nvPr/>
        </p:nvSpPr>
        <p:spPr bwMode="auto">
          <a:xfrm>
            <a:off x="2328863" y="1700213"/>
            <a:ext cx="20510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algn="l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800" dirty="0">
                <a:solidFill>
                  <a:srgbClr val="636463"/>
                </a:solidFill>
                <a:latin typeface="Arial" charset="0"/>
                <a:cs typeface="Arial" charset="0"/>
              </a:rPr>
              <a:t>Number of days on which GP Events occurred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800" dirty="0">
                <a:solidFill>
                  <a:srgbClr val="636463"/>
                </a:solidFill>
                <a:latin typeface="Arial" charset="0"/>
                <a:cs typeface="Arial" charset="0"/>
              </a:rPr>
              <a:t>Diagnosis codes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800" dirty="0">
                <a:solidFill>
                  <a:srgbClr val="636463"/>
                </a:solidFill>
                <a:latin typeface="Arial" charset="0"/>
                <a:cs typeface="Arial" charset="0"/>
              </a:rPr>
              <a:t>Prescribing codes</a:t>
            </a:r>
          </a:p>
        </p:txBody>
      </p:sp>
      <p:sp>
        <p:nvSpPr>
          <p:cNvPr id="24587" name="TextBox 12"/>
          <p:cNvSpPr txBox="1">
            <a:spLocks noChangeArrowheads="1"/>
          </p:cNvSpPr>
          <p:nvPr/>
        </p:nvSpPr>
        <p:spPr bwMode="auto">
          <a:xfrm>
            <a:off x="6913563" y="1728788"/>
            <a:ext cx="20510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algn="l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800" dirty="0">
                <a:solidFill>
                  <a:srgbClr val="636463"/>
                </a:solidFill>
                <a:latin typeface="Arial" charset="0"/>
                <a:cs typeface="Arial" charset="0"/>
              </a:rPr>
              <a:t>Number of A&amp;E Visits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800" dirty="0">
                <a:solidFill>
                  <a:srgbClr val="636463"/>
                </a:solidFill>
                <a:latin typeface="Arial" charset="0"/>
                <a:cs typeface="Arial" charset="0"/>
              </a:rPr>
              <a:t>Reason for A&amp;E Visit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42988" y="1171575"/>
            <a:ext cx="7048500" cy="71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091488" y="1154113"/>
            <a:ext cx="1587" cy="2270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529263" y="1184275"/>
            <a:ext cx="0" cy="3095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205163" y="1238250"/>
            <a:ext cx="0" cy="323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049338" y="1268413"/>
            <a:ext cx="1587" cy="225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72" y="4365104"/>
            <a:ext cx="1783976" cy="144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61794" y="1681396"/>
            <a:ext cx="20929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rgbClr val="636463"/>
                </a:solidFill>
                <a:latin typeface="Arial" charset="0"/>
                <a:cs typeface="Arial" charset="0"/>
              </a:rPr>
              <a:t>Number of </a:t>
            </a:r>
            <a:r>
              <a:rPr lang="en-GB" altLang="en-US" sz="1800" dirty="0" smtClean="0">
                <a:solidFill>
                  <a:srgbClr val="636463"/>
                </a:solidFill>
                <a:latin typeface="Arial" charset="0"/>
                <a:cs typeface="Arial" charset="0"/>
              </a:rPr>
              <a:t>Emergency Hospital Admissions</a:t>
            </a:r>
            <a:endParaRPr lang="en-GB" altLang="en-US" sz="1800" dirty="0">
              <a:solidFill>
                <a:srgbClr val="636463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800" dirty="0" smtClean="0">
                <a:solidFill>
                  <a:srgbClr val="636463"/>
                </a:solidFill>
                <a:latin typeface="Arial" charset="0"/>
                <a:cs typeface="Arial" charset="0"/>
              </a:rPr>
              <a:t>Reason for Emergency Hospital Admission</a:t>
            </a:r>
            <a:endParaRPr lang="en-GB" altLang="en-US" sz="1800" dirty="0">
              <a:solidFill>
                <a:srgbClr val="636463"/>
              </a:solidFill>
              <a:latin typeface="Arial" charset="0"/>
              <a:cs typeface="Arial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4353548"/>
            <a:ext cx="1922398" cy="142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856" y="4365104"/>
            <a:ext cx="2156870" cy="14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72797" y="6021288"/>
            <a:ext cx="20161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 smtClean="0">
                <a:solidFill>
                  <a:srgbClr val="636463"/>
                </a:solidFill>
                <a:latin typeface="Arial" pitchFamily="34" charset="0"/>
                <a:cs typeface="Arial" panose="020B0604020202020204" pitchFamily="34" charset="0"/>
              </a:rPr>
              <a:t>Supporting People</a:t>
            </a:r>
            <a:endParaRPr lang="en-GB" sz="1800" b="1" dirty="0">
              <a:solidFill>
                <a:srgbClr val="636463"/>
              </a:solidFill>
              <a:latin typeface="Century Gothic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66797" y="6205954"/>
            <a:ext cx="2124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 smtClean="0">
                <a:solidFill>
                  <a:srgbClr val="636463"/>
                </a:solidFill>
                <a:latin typeface="Arial" pitchFamily="34" charset="0"/>
                <a:cs typeface="Arial" panose="020B0604020202020204" pitchFamily="34" charset="0"/>
              </a:rPr>
              <a:t>Hospitals</a:t>
            </a:r>
            <a:endParaRPr lang="en-GB" sz="1800" b="1" dirty="0">
              <a:solidFill>
                <a:srgbClr val="636463"/>
              </a:solidFill>
              <a:latin typeface="Century Gothic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25904" y="6205954"/>
            <a:ext cx="1925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 smtClean="0">
                <a:solidFill>
                  <a:srgbClr val="636463"/>
                </a:solidFill>
                <a:latin typeface="Arial" pitchFamily="34" charset="0"/>
                <a:cs typeface="Arial" panose="020B0604020202020204" pitchFamily="34" charset="0"/>
              </a:rPr>
              <a:t>GP</a:t>
            </a:r>
            <a:endParaRPr lang="en-GB" sz="1800" b="1" dirty="0">
              <a:solidFill>
                <a:srgbClr val="636463"/>
              </a:solidFill>
              <a:latin typeface="Century Gothic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64082" y="6205954"/>
            <a:ext cx="19563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 smtClean="0">
                <a:solidFill>
                  <a:srgbClr val="636463"/>
                </a:solidFill>
                <a:latin typeface="Arial" pitchFamily="34" charset="0"/>
                <a:cs typeface="Arial" panose="020B0604020202020204" pitchFamily="34" charset="0"/>
              </a:rPr>
              <a:t>A&amp;E</a:t>
            </a:r>
            <a:endParaRPr lang="en-GB" sz="1800" b="1" dirty="0">
              <a:solidFill>
                <a:srgbClr val="636463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6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Data Linkage: recent reports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GB" sz="2000" dirty="0"/>
              <a:t>Nuffield Council on Bioethics</a:t>
            </a:r>
          </a:p>
          <a:p>
            <a:pPr marL="457200" indent="-457200">
              <a:buFont typeface="Arial" charset="0"/>
              <a:buChar char="•"/>
            </a:pPr>
            <a:endParaRPr lang="en-GB" sz="2000" dirty="0"/>
          </a:p>
          <a:p>
            <a:pPr marL="457200" indent="-457200">
              <a:buFont typeface="Arial" charset="0"/>
              <a:buChar char="•"/>
            </a:pPr>
            <a:endParaRPr lang="en-GB" sz="2000" dirty="0"/>
          </a:p>
          <a:p>
            <a:pPr marL="457200" indent="-457200">
              <a:buFont typeface="Arial" charset="0"/>
              <a:buChar char="•"/>
            </a:pPr>
            <a:endParaRPr lang="en-GB" sz="2000" dirty="0"/>
          </a:p>
          <a:p>
            <a:pPr marL="457200" indent="-457200">
              <a:buFont typeface="Arial" charset="0"/>
              <a:buChar char="•"/>
            </a:pPr>
            <a:r>
              <a:rPr lang="en-GB" sz="2000" dirty="0"/>
              <a:t>Council of Canadian Academies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0650" y="4097658"/>
            <a:ext cx="2593888" cy="233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5266" y="1699847"/>
            <a:ext cx="2865869" cy="182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421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2800" b="1" dirty="0">
                <a:solidFill>
                  <a:schemeClr val="tx1"/>
                </a:solidFill>
              </a:rPr>
              <a:t>Supporting People Data Linking Feasibility </a:t>
            </a:r>
            <a:r>
              <a:rPr lang="en-GB" altLang="en-US" sz="2800" b="1" dirty="0" smtClean="0">
                <a:solidFill>
                  <a:schemeClr val="tx1"/>
                </a:solidFill>
              </a:rPr>
              <a:t>Study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34" y="1627055"/>
            <a:ext cx="7680145" cy="4736399"/>
          </a:xfrm>
        </p:spPr>
        <p:txBody>
          <a:bodyPr/>
          <a:lstStyle/>
          <a:p>
            <a:pPr>
              <a:buNone/>
            </a:pPr>
            <a:r>
              <a:rPr lang="en-GB" altLang="en-US" sz="2000" b="1" dirty="0">
                <a:solidFill>
                  <a:schemeClr val="tx1"/>
                </a:solidFill>
              </a:rPr>
              <a:t>What we did / limitations of feasibility </a:t>
            </a:r>
            <a:r>
              <a:rPr lang="en-GB" altLang="en-US" sz="2000" b="1" dirty="0" smtClean="0">
                <a:solidFill>
                  <a:schemeClr val="tx1"/>
                </a:solidFill>
              </a:rPr>
              <a:t>study</a:t>
            </a:r>
          </a:p>
          <a:p>
            <a:pPr>
              <a:buNone/>
            </a:pPr>
            <a:endParaRPr lang="en-GB" altLang="en-US" sz="20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We learned a lot about quality of data and barriers to sharing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Two pathfinder LAs (Swansea and Blaenau Gwent) provided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Findings are based on a relatively simple provisional analysis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Three key indicators of health service use were analysed: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the number of days on which GP events occurred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the number of A&amp;E visits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the number of emergency hospital admissions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We analysed by age group, gender, ‘lead need’ or ‘service group’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325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93700" y="343414"/>
            <a:ext cx="840340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GB" altLang="en-US" sz="3200" b="1" dirty="0" smtClean="0">
                <a:solidFill>
                  <a:schemeClr val="tx1"/>
                </a:solidFill>
              </a:rPr>
              <a:t>Supporting People Data Linking Feasibility Study</a:t>
            </a:r>
            <a:endParaRPr lang="en-GB" altLang="en-US" sz="1800" b="1" dirty="0">
              <a:solidFill>
                <a:schemeClr val="tx1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38451" y="1420632"/>
            <a:ext cx="8568951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spcAft>
                <a:spcPts val="1200"/>
              </a:spcAft>
            </a:pPr>
            <a:r>
              <a:rPr lang="en-GB" altLang="en-US" sz="2400" b="1" dirty="0" smtClean="0">
                <a:solidFill>
                  <a:schemeClr val="tx1"/>
                </a:solidFill>
              </a:rPr>
              <a:t>Is a full evaluation feasible? Based on 2 pathfinder LAs: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Linking rates were high (85% or higher)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Barriers can be overcome for LAs holding individual level data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Sufficient interactions with health services were found to make a study worthwhile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Indications </a:t>
            </a:r>
            <a:r>
              <a:rPr lang="en-GB" sz="2400" dirty="0"/>
              <a:t>are that a quantitative evaluation would be likely to produce statistically robust substantive </a:t>
            </a:r>
            <a:r>
              <a:rPr lang="en-GB" sz="2400" dirty="0" smtClean="0"/>
              <a:t>findings</a:t>
            </a:r>
            <a:endParaRPr lang="en-GB" sz="2400" b="1" dirty="0" smtClean="0"/>
          </a:p>
          <a:p>
            <a:pPr lvl="0" algn="ctr">
              <a:spcAft>
                <a:spcPts val="600"/>
              </a:spcAft>
            </a:pPr>
            <a:r>
              <a:rPr lang="en-GB" sz="2400" b="1" dirty="0" smtClean="0"/>
              <a:t>i.e. Yes!</a:t>
            </a:r>
          </a:p>
        </p:txBody>
      </p:sp>
    </p:spTree>
    <p:extLst>
      <p:ext uri="{BB962C8B-B14F-4D97-AF65-F5344CB8AC3E}">
        <p14:creationId xmlns:p14="http://schemas.microsoft.com/office/powerpoint/2010/main" val="155532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14362" y="215900"/>
            <a:ext cx="81377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GB" altLang="en-US" sz="3600" b="1" dirty="0" smtClean="0">
                <a:solidFill>
                  <a:schemeClr val="tx1"/>
                </a:solidFill>
              </a:rPr>
              <a:t>Selected Findings – comparison group</a:t>
            </a:r>
            <a:endParaRPr lang="en-GB" alt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98761" y="1416229"/>
            <a:ext cx="8568951" cy="516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>
              <a:spcBef>
                <a:spcPct val="20000"/>
              </a:spcBef>
              <a:spcAft>
                <a:spcPts val="600"/>
              </a:spcAft>
            </a:pPr>
            <a:r>
              <a:rPr lang="en-GB" sz="1800" dirty="0" smtClean="0"/>
              <a:t>Blaenau Gwent LA SP floating </a:t>
            </a:r>
            <a:r>
              <a:rPr lang="en-GB" sz="1800" dirty="0"/>
              <a:t>support: </a:t>
            </a:r>
            <a:r>
              <a:rPr lang="en-GB" sz="1800" dirty="0" smtClean="0"/>
              <a:t>no. </a:t>
            </a:r>
            <a:r>
              <a:rPr lang="en-GB" sz="1800" dirty="0"/>
              <a:t>of days on which GP events occurred per record in </a:t>
            </a:r>
            <a:r>
              <a:rPr lang="en-GB" sz="1800" dirty="0" smtClean="0"/>
              <a:t>months </a:t>
            </a:r>
            <a:r>
              <a:rPr lang="en-GB" sz="1800" dirty="0"/>
              <a:t>before and after </a:t>
            </a:r>
            <a:r>
              <a:rPr lang="en-GB" sz="1800" dirty="0" smtClean="0"/>
              <a:t>SP</a:t>
            </a:r>
          </a:p>
          <a:p>
            <a:pPr marL="0" lvl="2">
              <a:spcBef>
                <a:spcPct val="20000"/>
              </a:spcBef>
              <a:spcAft>
                <a:spcPts val="600"/>
              </a:spcAft>
            </a:pPr>
            <a:endParaRPr lang="en-GB" altLang="en-US" sz="2000" dirty="0">
              <a:solidFill>
                <a:schemeClr val="tx1"/>
              </a:solidFill>
            </a:endParaRPr>
          </a:p>
          <a:p>
            <a:pPr marL="0" lvl="2">
              <a:spcBef>
                <a:spcPct val="20000"/>
              </a:spcBef>
              <a:spcAft>
                <a:spcPts val="600"/>
              </a:spcAft>
            </a:pPr>
            <a:endParaRPr lang="en-GB" altLang="en-US" sz="2000" dirty="0" smtClean="0">
              <a:solidFill>
                <a:schemeClr val="tx1"/>
              </a:solidFill>
            </a:endParaRPr>
          </a:p>
          <a:p>
            <a:pPr marL="0" lvl="2">
              <a:spcBef>
                <a:spcPct val="20000"/>
              </a:spcBef>
              <a:spcAft>
                <a:spcPts val="600"/>
              </a:spcAft>
            </a:pPr>
            <a:endParaRPr lang="en-GB" altLang="en-US" sz="2000" dirty="0">
              <a:solidFill>
                <a:schemeClr val="tx1"/>
              </a:solidFill>
            </a:endParaRPr>
          </a:p>
          <a:p>
            <a:pPr marL="0" lvl="2">
              <a:spcBef>
                <a:spcPct val="20000"/>
              </a:spcBef>
              <a:spcAft>
                <a:spcPts val="600"/>
              </a:spcAft>
            </a:pPr>
            <a:endParaRPr lang="en-GB" altLang="en-US" sz="2000" dirty="0" smtClean="0">
              <a:solidFill>
                <a:schemeClr val="tx1"/>
              </a:solidFill>
            </a:endParaRPr>
          </a:p>
          <a:p>
            <a:pPr marL="0" lvl="2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</a:pPr>
            <a:endParaRPr lang="en-GB" altLang="en-US" sz="2000" dirty="0">
              <a:solidFill>
                <a:schemeClr val="tx1"/>
              </a:solidFill>
            </a:endParaRPr>
          </a:p>
          <a:p>
            <a:pPr marL="0" lvl="2">
              <a:spcBef>
                <a:spcPct val="20000"/>
              </a:spcBef>
              <a:spcAft>
                <a:spcPts val="600"/>
              </a:spcAft>
            </a:pPr>
            <a:endParaRPr lang="en-GB" altLang="en-US" sz="1800" dirty="0" smtClean="0">
              <a:solidFill>
                <a:schemeClr val="tx1"/>
              </a:solidFill>
            </a:endParaRPr>
          </a:p>
          <a:p>
            <a:pPr marL="0" lvl="2">
              <a:spcBef>
                <a:spcPct val="20000"/>
              </a:spcBef>
              <a:spcAft>
                <a:spcPts val="600"/>
              </a:spcAft>
            </a:pPr>
            <a:r>
              <a:rPr lang="en-GB" altLang="en-US" sz="1800" dirty="0" smtClean="0">
                <a:solidFill>
                  <a:schemeClr val="tx1"/>
                </a:solidFill>
              </a:rPr>
              <a:t>Key Issues: </a:t>
            </a:r>
          </a:p>
          <a:p>
            <a:pPr marL="342900" lvl="2" indent="-342900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altLang="en-US" sz="1800" dirty="0" smtClean="0">
                <a:solidFill>
                  <a:schemeClr val="tx1"/>
                </a:solidFill>
              </a:rPr>
              <a:t>Comparators may be LESS engaged with health services or may have LESS severe problems</a:t>
            </a:r>
          </a:p>
          <a:p>
            <a:pPr marL="342900" lvl="2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altLang="en-US" sz="1800" dirty="0" smtClean="0"/>
              <a:t>Reduction </a:t>
            </a:r>
            <a:r>
              <a:rPr lang="en-GB" altLang="en-US" sz="1800" dirty="0"/>
              <a:t>in use is significantly greater for </a:t>
            </a:r>
            <a:r>
              <a:rPr lang="en-GB" altLang="en-US" sz="1800" dirty="0" smtClean="0"/>
              <a:t>SP Group vs. Comparison Group</a:t>
            </a:r>
          </a:p>
          <a:p>
            <a:pPr marL="342900" lvl="2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800" dirty="0" smtClean="0">
                <a:solidFill>
                  <a:schemeClr val="tx1"/>
                </a:solidFill>
              </a:rPr>
              <a:t>More work is needed to allow us to attribute this effect to SP</a:t>
            </a:r>
          </a:p>
        </p:txBody>
      </p:sp>
      <p:graphicFrame>
        <p:nvGraphicFramePr>
          <p:cNvPr id="6" name="Chart 5" descr="Chart 7.1 Blaenau Gwent Local Authority Supporting People floating support: number of days on which GP events occurred per record in the months before and after being referred to Supporting Peoplea – all service users compared with a potential comparison groupb"/>
          <p:cNvGraphicFramePr/>
          <p:nvPr>
            <p:extLst>
              <p:ext uri="{D42A27DB-BD31-4B8C-83A1-F6EECF244321}">
                <p14:modId xmlns:p14="http://schemas.microsoft.com/office/powerpoint/2010/main" val="1144992108"/>
              </p:ext>
            </p:extLst>
          </p:nvPr>
        </p:nvGraphicFramePr>
        <p:xfrm>
          <a:off x="2188274" y="217831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75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14362" y="215900"/>
            <a:ext cx="81377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GB" altLang="en-US" sz="3600" b="1" dirty="0" smtClean="0">
                <a:solidFill>
                  <a:schemeClr val="tx1"/>
                </a:solidFill>
              </a:rPr>
              <a:t>Selected Findings</a:t>
            </a:r>
            <a:endParaRPr lang="en-GB" alt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14363" y="862231"/>
            <a:ext cx="82565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lvl="2">
              <a:spcBef>
                <a:spcPct val="20000"/>
              </a:spcBef>
              <a:spcAft>
                <a:spcPts val="600"/>
              </a:spcAft>
            </a:pPr>
            <a:r>
              <a:rPr lang="en-GB" sz="2400" dirty="0"/>
              <a:t>Blaenau Gwent Local Authority Supporting People floating support: number of days on which GP events occurred per service user in the months before and after support start date by service user 'Lead Need</a:t>
            </a:r>
            <a:r>
              <a:rPr lang="en-GB" sz="2400" dirty="0" smtClean="0"/>
              <a:t>'</a:t>
            </a:r>
            <a:endParaRPr lang="en-GB" alt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 descr="Blaenau Gwent Local Authority Supporting People floating support: number of days on which GP events occurred per service user in the months before and after support start date by service user 'Lead Need'"/>
          <p:cNvGraphicFramePr/>
          <p:nvPr>
            <p:extLst>
              <p:ext uri="{D42A27DB-BD31-4B8C-83A1-F6EECF244321}">
                <p14:modId xmlns:p14="http://schemas.microsoft.com/office/powerpoint/2010/main" val="2050866047"/>
              </p:ext>
            </p:extLst>
          </p:nvPr>
        </p:nvGraphicFramePr>
        <p:xfrm>
          <a:off x="683567" y="2436796"/>
          <a:ext cx="8068545" cy="4088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175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14362" y="215900"/>
            <a:ext cx="81377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GB" altLang="en-US" sz="3600" b="1" dirty="0" smtClean="0">
                <a:solidFill>
                  <a:schemeClr val="tx1"/>
                </a:solidFill>
              </a:rPr>
              <a:t>Selected Findings</a:t>
            </a:r>
            <a:endParaRPr lang="en-GB" alt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14363" y="862231"/>
            <a:ext cx="82565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lvl="2">
              <a:spcBef>
                <a:spcPct val="20000"/>
              </a:spcBef>
              <a:spcAft>
                <a:spcPts val="600"/>
              </a:spcAft>
            </a:pPr>
            <a:r>
              <a:rPr lang="en-GB" sz="2400" dirty="0" smtClean="0"/>
              <a:t>GP </a:t>
            </a:r>
            <a:r>
              <a:rPr lang="en-GB" sz="2400" dirty="0"/>
              <a:t>diagnosis codes showing the greatest decrease and increase after the </a:t>
            </a:r>
            <a:r>
              <a:rPr lang="en-GB" sz="2400" dirty="0" smtClean="0"/>
              <a:t>SP </a:t>
            </a:r>
            <a:r>
              <a:rPr lang="en-GB" sz="2400" dirty="0"/>
              <a:t>start date plus the top five GP diagnosis codes for </a:t>
            </a:r>
            <a:r>
              <a:rPr lang="en-GB" sz="2400" dirty="0" smtClean="0"/>
              <a:t>general </a:t>
            </a:r>
            <a:r>
              <a:rPr lang="en-GB" sz="2400" dirty="0"/>
              <a:t>population comparison </a:t>
            </a:r>
            <a:r>
              <a:rPr lang="en-GB" sz="2400" dirty="0" smtClean="0"/>
              <a:t>group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685474"/>
              </p:ext>
            </p:extLst>
          </p:nvPr>
        </p:nvGraphicFramePr>
        <p:xfrm>
          <a:off x="540952" y="2348880"/>
          <a:ext cx="8403407" cy="4197391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712153"/>
                <a:gridCol w="2634967"/>
                <a:gridCol w="2574448"/>
                <a:gridCol w="2481839"/>
              </a:tblGrid>
              <a:tr h="672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Order (top first)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Diagnosis code that decreased the most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Diagnosis code that increased the most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five diagnosis codes for general population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004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Poisoning (can include poisoning by drug overdose)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Benign neoplasm of skin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Upper respiratory infection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60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Anxiety with depression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Chronic </a:t>
                      </a: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rhinitis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Chest infection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697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Alcohol dependence syndrome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Migraine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Pain in limb 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697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Suicide and self inflicted injury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Acute bronchitis or bronchiolitis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Tonsillitis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60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Upper respiratory infection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Assault 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Back pain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9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14362" y="215900"/>
            <a:ext cx="81377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GB" altLang="en-US" sz="3600" b="1" dirty="0" smtClean="0">
                <a:solidFill>
                  <a:schemeClr val="tx1"/>
                </a:solidFill>
              </a:rPr>
              <a:t>Next Steps for Supporting People Data Linking Study </a:t>
            </a:r>
            <a:endParaRPr lang="en-GB" alt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32717" y="1916832"/>
            <a:ext cx="8350125" cy="40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0000" lvl="2" indent="-3600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60000" algn="l"/>
              </a:tabLst>
            </a:pP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Minister </a:t>
            </a:r>
            <a:r>
              <a:rPr lang="en-GB" altLang="en-US" sz="2400" dirty="0" smtClean="0">
                <a:solidFill>
                  <a:schemeClr val="tx1"/>
                </a:solidFill>
                <a:latin typeface="Arial" charset="0"/>
              </a:rPr>
              <a:t>agreed to </a:t>
            </a: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fund </a:t>
            </a:r>
            <a:r>
              <a:rPr lang="en-GB" altLang="en-US" sz="2400" dirty="0" smtClean="0">
                <a:solidFill>
                  <a:schemeClr val="tx1"/>
                </a:solidFill>
                <a:latin typeface="Arial" charset="0"/>
              </a:rPr>
              <a:t>Year 1 of full </a:t>
            </a: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study (going back after election to request funding for </a:t>
            </a:r>
            <a:r>
              <a:rPr lang="en-GB" altLang="en-US" sz="2400" dirty="0" smtClean="0">
                <a:solidFill>
                  <a:schemeClr val="tx1"/>
                </a:solidFill>
                <a:latin typeface="Arial" charset="0"/>
              </a:rPr>
              <a:t>Years </a:t>
            </a: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2 and 3)</a:t>
            </a:r>
          </a:p>
          <a:p>
            <a:pPr marL="360000" lvl="2" indent="-3600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60000" algn="l"/>
              </a:tabLst>
            </a:pP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Acquire data from more Local Authorities and providers</a:t>
            </a:r>
          </a:p>
          <a:p>
            <a:pPr marL="360000" lvl="2" indent="-3600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60000" algn="l"/>
              </a:tabLst>
            </a:pP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Make improvements to data quality and the SP Outcomes Spreadsheet</a:t>
            </a:r>
          </a:p>
          <a:p>
            <a:pPr marL="360000" lvl="2" indent="-3600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60000" algn="l"/>
              </a:tabLst>
            </a:pP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Acquire data for social care and housing from LAs in </a:t>
            </a:r>
            <a:r>
              <a:rPr lang="en-GB" altLang="en-US" sz="2400" dirty="0" smtClean="0">
                <a:solidFill>
                  <a:schemeClr val="tx1"/>
                </a:solidFill>
                <a:latin typeface="Arial" charset="0"/>
              </a:rPr>
              <a:t>Wales to investigate further impacts</a:t>
            </a:r>
            <a:endParaRPr lang="en-GB" altLang="en-US" sz="2400" dirty="0">
              <a:solidFill>
                <a:schemeClr val="tx1"/>
              </a:solidFill>
              <a:latin typeface="Arial" charset="0"/>
            </a:endParaRPr>
          </a:p>
          <a:p>
            <a:pPr marL="360000" lvl="2" indent="-3600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60000" algn="l"/>
              </a:tabLst>
            </a:pP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Through the ADS, acquire data on benefits (DWP/HMRC), criminal justice etc.</a:t>
            </a:r>
          </a:p>
        </p:txBody>
      </p:sp>
    </p:spTree>
    <p:extLst>
      <p:ext uri="{BB962C8B-B14F-4D97-AF65-F5344CB8AC3E}">
        <p14:creationId xmlns:p14="http://schemas.microsoft.com/office/powerpoint/2010/main" val="133614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740296" y="6376243"/>
            <a:ext cx="6423992" cy="293117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ADRN Conference 2016</a:t>
            </a:r>
            <a:endParaRPr lang="en-GB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164288" y="6356351"/>
            <a:ext cx="1053480" cy="313010"/>
          </a:xfrm>
          <a:prstGeom prst="rect">
            <a:avLst/>
          </a:prstGeom>
        </p:spPr>
        <p:txBody>
          <a:bodyPr/>
          <a:lstStyle/>
          <a:p>
            <a:fld id="{5AF26ADF-3F51-4730-927B-F55CED4D0D9D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259632" y="44624"/>
            <a:ext cx="669674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/>
                <a:solidFill>
                  <a:srgbClr val="00437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Proposed Data Linkage: victims of violence and abuse</a:t>
            </a:r>
            <a:endParaRPr lang="en-US" sz="2800" b="1" dirty="0">
              <a:ln/>
              <a:solidFill>
                <a:srgbClr val="004376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2000539" y="1194478"/>
            <a:ext cx="2347165" cy="2894488"/>
            <a:chOff x="2000539" y="1194478"/>
            <a:chExt cx="2347165" cy="2894488"/>
          </a:xfrm>
        </p:grpSpPr>
        <p:cxnSp>
          <p:nvCxnSpPr>
            <p:cNvPr id="11" name="Elbow Connector 10"/>
            <p:cNvCxnSpPr/>
            <p:nvPr/>
          </p:nvCxnSpPr>
          <p:spPr>
            <a:xfrm flipV="1">
              <a:off x="2000539" y="2981648"/>
              <a:ext cx="940856" cy="90201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2963086" y="1194478"/>
              <a:ext cx="1384618" cy="2894488"/>
              <a:chOff x="6715774" y="1424016"/>
              <a:chExt cx="1384618" cy="2894488"/>
            </a:xfrm>
          </p:grpSpPr>
          <p:pic>
            <p:nvPicPr>
              <p:cNvPr id="1030" name="Picture 6" descr="http://attitudes4innovation.com/wp-content/uploads/2015/04/demo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15774" y="1690423"/>
                <a:ext cx="1384618" cy="1190772"/>
              </a:xfrm>
              <a:prstGeom prst="rect">
                <a:avLst/>
              </a:prstGeom>
              <a:noFill/>
              <a:ln>
                <a:solidFill>
                  <a:srgbClr val="8E56E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Rounded Rectangle 18"/>
              <p:cNvSpPr/>
              <p:nvPr/>
            </p:nvSpPr>
            <p:spPr>
              <a:xfrm>
                <a:off x="6761171" y="2924944"/>
                <a:ext cx="1329079" cy="43204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8E56E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300" dirty="0" smtClean="0"/>
                  <a:t>LSOA of residence</a:t>
                </a:r>
                <a:endParaRPr lang="en-GB" sz="1300" dirty="0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6761170" y="3405205"/>
                <a:ext cx="1329079" cy="43204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8E56E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300" dirty="0" smtClean="0"/>
                  <a:t>Deprivation scores</a:t>
                </a:r>
                <a:endParaRPr lang="en-GB" sz="1300" dirty="0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6761169" y="3886456"/>
                <a:ext cx="1329079" cy="43204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8E56E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300" dirty="0" smtClean="0"/>
                  <a:t>Address history</a:t>
                </a:r>
                <a:endParaRPr lang="en-GB" sz="1300" dirty="0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6743543" y="1424016"/>
                <a:ext cx="1329079" cy="21834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8E56E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 dirty="0" smtClean="0"/>
                  <a:t>Demographics</a:t>
                </a:r>
                <a:endParaRPr lang="en-GB" sz="1200" b="1" dirty="0"/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681054" y="2132856"/>
            <a:ext cx="1331589" cy="2460957"/>
            <a:chOff x="681054" y="2434766"/>
            <a:chExt cx="1331589" cy="2460957"/>
          </a:xfrm>
        </p:grpSpPr>
        <p:pic>
          <p:nvPicPr>
            <p:cNvPr id="1026" name="Picture 2" descr="https://eservices.south-wales.police.uk/Jobs/images/Badge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8" r="2478"/>
            <a:stretch/>
          </p:blipFill>
          <p:spPr bwMode="auto">
            <a:xfrm>
              <a:off x="733526" y="2709085"/>
              <a:ext cx="1224137" cy="1188765"/>
            </a:xfrm>
            <a:prstGeom prst="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ounded Rectangle 5"/>
            <p:cNvSpPr/>
            <p:nvPr/>
          </p:nvSpPr>
          <p:spPr>
            <a:xfrm>
              <a:off x="681054" y="3972954"/>
              <a:ext cx="1329079" cy="4320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300" dirty="0" smtClean="0"/>
                <a:t>Known victims &amp; offenders</a:t>
              </a:r>
              <a:endParaRPr lang="en-GB" sz="13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83564" y="4463675"/>
              <a:ext cx="1329079" cy="4320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300" dirty="0" smtClean="0"/>
                <a:t>Missing Persons</a:t>
              </a:r>
              <a:endParaRPr lang="en-GB" sz="1300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81054" y="2434766"/>
              <a:ext cx="1329079" cy="227229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300" dirty="0" smtClean="0"/>
                <a:t>Police data</a:t>
              </a:r>
              <a:endParaRPr lang="en-GB" sz="1300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022935" y="4320036"/>
            <a:ext cx="3178785" cy="2218752"/>
            <a:chOff x="2022935" y="4320036"/>
            <a:chExt cx="3178785" cy="2218752"/>
          </a:xfrm>
        </p:grpSpPr>
        <p:cxnSp>
          <p:nvCxnSpPr>
            <p:cNvPr id="9" name="Elbow Connector 8"/>
            <p:cNvCxnSpPr/>
            <p:nvPr/>
          </p:nvCxnSpPr>
          <p:spPr>
            <a:xfrm>
              <a:off x="2022935" y="4394686"/>
              <a:ext cx="1767431" cy="756453"/>
            </a:xfrm>
            <a:prstGeom prst="bentConnector3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3842493" y="4320036"/>
              <a:ext cx="1359227" cy="2218752"/>
              <a:chOff x="4644008" y="3919515"/>
              <a:chExt cx="1359227" cy="2218752"/>
            </a:xfrm>
          </p:grpSpPr>
          <p:pic>
            <p:nvPicPr>
              <p:cNvPr id="1036" name="Picture 12" descr="http://www.new-directions.co.uk/social-care/files/2007/03/iconic-image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97" r="3248"/>
              <a:stretch/>
            </p:blipFill>
            <p:spPr bwMode="auto">
              <a:xfrm>
                <a:off x="4644008" y="4205223"/>
                <a:ext cx="1359227" cy="98865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Rounded Rectangle 37"/>
              <p:cNvSpPr/>
              <p:nvPr/>
            </p:nvSpPr>
            <p:spPr>
              <a:xfrm>
                <a:off x="4659081" y="5229200"/>
                <a:ext cx="1329079" cy="432048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300" dirty="0" smtClean="0"/>
                  <a:t>Referrals</a:t>
                </a:r>
                <a:endParaRPr lang="en-GB" sz="1300" dirty="0"/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4644008" y="3919515"/>
                <a:ext cx="1329079" cy="236043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3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Social Care</a:t>
                </a:r>
                <a:endParaRPr lang="en-GB" sz="13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4674156" y="5706219"/>
                <a:ext cx="1329079" cy="432048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300" dirty="0" smtClean="0"/>
                  <a:t>Substance Misuse</a:t>
                </a:r>
                <a:endParaRPr lang="en-GB" sz="1300" dirty="0"/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6871334" y="1593414"/>
            <a:ext cx="1896058" cy="2961299"/>
            <a:chOff x="6871334" y="1593414"/>
            <a:chExt cx="1896058" cy="2961299"/>
          </a:xfrm>
        </p:grpSpPr>
        <p:grpSp>
          <p:nvGrpSpPr>
            <p:cNvPr id="25" name="Group 24"/>
            <p:cNvGrpSpPr/>
            <p:nvPr/>
          </p:nvGrpSpPr>
          <p:grpSpPr>
            <a:xfrm>
              <a:off x="7433391" y="1593414"/>
              <a:ext cx="1334001" cy="2203984"/>
              <a:chOff x="5059161" y="1537872"/>
              <a:chExt cx="1334001" cy="2203984"/>
            </a:xfrm>
          </p:grpSpPr>
          <p:pic>
            <p:nvPicPr>
              <p:cNvPr id="1034" name="Picture 10" descr="http://globalgurus.org/Blog/wp-content/uploads/2015/08/education-11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0" r="6477"/>
              <a:stretch/>
            </p:blipFill>
            <p:spPr bwMode="auto">
              <a:xfrm>
                <a:off x="5148064" y="1818149"/>
                <a:ext cx="1152128" cy="973457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Rounded Rectangle 29"/>
              <p:cNvSpPr/>
              <p:nvPr/>
            </p:nvSpPr>
            <p:spPr>
              <a:xfrm>
                <a:off x="5064083" y="2827382"/>
                <a:ext cx="1329079" cy="432048"/>
              </a:xfrm>
              <a:prstGeom prst="roundRect">
                <a:avLst/>
              </a:prstGeom>
              <a:solidFill>
                <a:srgbClr val="BFEFCF"/>
              </a:solidFill>
              <a:ln>
                <a:solidFill>
                  <a:schemeClr val="accent6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300" dirty="0" smtClean="0"/>
                  <a:t>Attendance</a:t>
                </a:r>
                <a:endParaRPr lang="en-GB" sz="1300" dirty="0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5059161" y="3309808"/>
                <a:ext cx="1329079" cy="432048"/>
              </a:xfrm>
              <a:prstGeom prst="roundRect">
                <a:avLst/>
              </a:prstGeom>
              <a:solidFill>
                <a:srgbClr val="BFEFCF"/>
              </a:solidFill>
              <a:ln>
                <a:solidFill>
                  <a:schemeClr val="accent6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300" dirty="0" smtClean="0"/>
                  <a:t>Unauthorised absences</a:t>
                </a:r>
                <a:endParaRPr lang="en-GB" sz="1300" dirty="0"/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5059161" y="1537872"/>
                <a:ext cx="1329079" cy="223667"/>
              </a:xfrm>
              <a:prstGeom prst="roundRect">
                <a:avLst/>
              </a:prstGeom>
              <a:solidFill>
                <a:srgbClr val="BFEFCF"/>
              </a:solidFill>
              <a:ln>
                <a:solidFill>
                  <a:schemeClr val="accent6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300" b="1" dirty="0" smtClean="0"/>
                  <a:t>Education</a:t>
                </a:r>
                <a:endParaRPr lang="en-GB" sz="1300" b="1" dirty="0"/>
              </a:p>
            </p:txBody>
          </p:sp>
        </p:grpSp>
        <p:cxnSp>
          <p:nvCxnSpPr>
            <p:cNvPr id="60" name="Elbow Connector 59"/>
            <p:cNvCxnSpPr/>
            <p:nvPr/>
          </p:nvCxnSpPr>
          <p:spPr>
            <a:xfrm flipV="1">
              <a:off x="6871334" y="3912991"/>
              <a:ext cx="1229058" cy="641722"/>
            </a:xfrm>
            <a:prstGeom prst="bentConnector3">
              <a:avLst>
                <a:gd name="adj1" fmla="val 99986"/>
              </a:avLst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Elbow Connector 67"/>
            <p:cNvCxnSpPr/>
            <p:nvPr/>
          </p:nvCxnSpPr>
          <p:spPr>
            <a:xfrm>
              <a:off x="6871334" y="2937681"/>
              <a:ext cx="480051" cy="45437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4440259" y="1916832"/>
            <a:ext cx="2363989" cy="3928915"/>
            <a:chOff x="4440259" y="1916832"/>
            <a:chExt cx="2363989" cy="3928915"/>
          </a:xfrm>
        </p:grpSpPr>
        <p:grpSp>
          <p:nvGrpSpPr>
            <p:cNvPr id="69" name="Group 68"/>
            <p:cNvGrpSpPr/>
            <p:nvPr/>
          </p:nvGrpSpPr>
          <p:grpSpPr>
            <a:xfrm>
              <a:off x="4440259" y="1916832"/>
              <a:ext cx="2363989" cy="3928915"/>
              <a:chOff x="4440259" y="1916832"/>
              <a:chExt cx="2363989" cy="3928915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5436096" y="1916832"/>
                <a:ext cx="1368152" cy="2679889"/>
                <a:chOff x="3995936" y="1445095"/>
                <a:chExt cx="1368152" cy="2679889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3995936" y="1719871"/>
                  <a:ext cx="1368152" cy="2405113"/>
                  <a:chOff x="3491880" y="1340768"/>
                  <a:chExt cx="1368152" cy="2405113"/>
                </a:xfrm>
              </p:grpSpPr>
              <p:pic>
                <p:nvPicPr>
                  <p:cNvPr id="1028" name="Picture 4" descr="http://images.techhive.com/images/article/2014/12/healthcare-data-thinkstock-100533600-primary.idge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53" r="2942"/>
                  <a:stretch/>
                </p:blipFill>
                <p:spPr bwMode="auto">
                  <a:xfrm>
                    <a:off x="3491880" y="1340768"/>
                    <a:ext cx="1368152" cy="988405"/>
                  </a:xfrm>
                  <a:prstGeom prst="rect">
                    <a:avLst/>
                  </a:prstGeom>
                  <a:noFill/>
                  <a:ln>
                    <a:solidFill>
                      <a:srgbClr val="00589A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4" name="Rounded Rectangle 13"/>
                  <p:cNvSpPr/>
                  <p:nvPr/>
                </p:nvSpPr>
                <p:spPr>
                  <a:xfrm>
                    <a:off x="3524636" y="2847158"/>
                    <a:ext cx="1329079" cy="432048"/>
                  </a:xfrm>
                  <a:prstGeom prst="round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rgbClr val="00589A"/>
                    </a:solidFill>
                  </a:ln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300" dirty="0" smtClean="0"/>
                      <a:t>Hospital records</a:t>
                    </a:r>
                    <a:endParaRPr lang="en-GB" sz="1300" dirty="0"/>
                  </a:p>
                </p:txBody>
              </p:sp>
              <p:sp>
                <p:nvSpPr>
                  <p:cNvPr id="15" name="Rounded Rectangle 14"/>
                  <p:cNvSpPr/>
                  <p:nvPr/>
                </p:nvSpPr>
                <p:spPr>
                  <a:xfrm>
                    <a:off x="3520954" y="2377407"/>
                    <a:ext cx="1329079" cy="432048"/>
                  </a:xfrm>
                  <a:prstGeom prst="round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rgbClr val="00589A"/>
                    </a:solidFill>
                  </a:ln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300" dirty="0" smtClean="0"/>
                      <a:t>A&amp;E attendances</a:t>
                    </a:r>
                    <a:endParaRPr lang="en-GB" sz="1300" dirty="0"/>
                  </a:p>
                </p:txBody>
              </p:sp>
              <p:sp>
                <p:nvSpPr>
                  <p:cNvPr id="16" name="Rounded Rectangle 15"/>
                  <p:cNvSpPr/>
                  <p:nvPr/>
                </p:nvSpPr>
                <p:spPr>
                  <a:xfrm>
                    <a:off x="3520954" y="3313833"/>
                    <a:ext cx="1329079" cy="432048"/>
                  </a:xfrm>
                  <a:prstGeom prst="round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rgbClr val="00589A"/>
                    </a:solidFill>
                  </a:ln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300" dirty="0" smtClean="0"/>
                      <a:t>GP data</a:t>
                    </a:r>
                    <a:endParaRPr lang="en-GB" sz="1300" dirty="0"/>
                  </a:p>
                </p:txBody>
              </p:sp>
            </p:grpSp>
            <p:sp>
              <p:nvSpPr>
                <p:cNvPr id="23" name="Rounded Rectangle 22"/>
                <p:cNvSpPr/>
                <p:nvPr/>
              </p:nvSpPr>
              <p:spPr>
                <a:xfrm>
                  <a:off x="4015472" y="1445095"/>
                  <a:ext cx="1329079" cy="223231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rgbClr val="00589A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300" b="1" dirty="0" smtClean="0"/>
                    <a:t>Health</a:t>
                  </a:r>
                  <a:endParaRPr lang="en-GB" sz="1300" b="1" dirty="0"/>
                </a:p>
              </p:txBody>
            </p:sp>
          </p:grpSp>
          <p:cxnSp>
            <p:nvCxnSpPr>
              <p:cNvPr id="45" name="Elbow Connector 44"/>
              <p:cNvCxnSpPr/>
              <p:nvPr/>
            </p:nvCxnSpPr>
            <p:spPr>
              <a:xfrm flipV="1">
                <a:off x="5364088" y="5236219"/>
                <a:ext cx="775620" cy="609528"/>
              </a:xfrm>
              <a:prstGeom prst="bentConnector3">
                <a:avLst>
                  <a:gd name="adj1" fmla="val 99736"/>
                </a:avLst>
              </a:prstGeom>
              <a:ln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Elbow Connector 65"/>
              <p:cNvCxnSpPr/>
              <p:nvPr/>
            </p:nvCxnSpPr>
            <p:spPr>
              <a:xfrm flipV="1">
                <a:off x="4440259" y="2593480"/>
                <a:ext cx="914790" cy="351678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Rounded Rectangle 45"/>
            <p:cNvSpPr/>
            <p:nvPr/>
          </p:nvSpPr>
          <p:spPr>
            <a:xfrm>
              <a:off x="5475169" y="4639987"/>
              <a:ext cx="1329079" cy="43204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589A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300" dirty="0" smtClean="0"/>
                <a:t>Deaths</a:t>
              </a:r>
              <a:endParaRPr lang="en-GB" sz="13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1369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3700" y="1575882"/>
            <a:ext cx="7676368" cy="4991968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dirty="0" smtClean="0"/>
              <a:t>Quite a lot happening 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Value of data expands exponentially as cross-linkages increase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Privacy-protecting data linkage achieves real academic/service/policy and multi-disciplinary collaboration</a:t>
            </a:r>
          </a:p>
          <a:p>
            <a:pPr marL="457200" indent="-457200">
              <a:buFont typeface="Arial" charset="0"/>
              <a:buChar char="•"/>
            </a:pPr>
            <a:endParaRPr lang="en-US" dirty="0" smtClean="0"/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Produces rapid impact and case studies for next REF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Endless fun!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32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11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Data </a:t>
            </a:r>
            <a:r>
              <a:rPr lang="en-US" dirty="0">
                <a:solidFill>
                  <a:schemeClr val="accent1"/>
                </a:solidFill>
              </a:rPr>
              <a:t>Science </a:t>
            </a:r>
            <a:r>
              <a:rPr lang="en-US" dirty="0" smtClean="0">
                <a:solidFill>
                  <a:schemeClr val="accent1"/>
                </a:solidFill>
              </a:rPr>
              <a:t>Building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902619" y="6740526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2409825" y="1117600"/>
            <a:ext cx="58293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 smtClean="0"/>
          </a:p>
        </p:txBody>
      </p:sp>
      <p:pic>
        <p:nvPicPr>
          <p:cNvPr id="6" name="Picture 4" descr="Data_Science_Artist_Impression_01"/>
          <p:cNvPicPr>
            <a:picLocks noChangeAspect="1" noChangeArrowheads="1"/>
          </p:cNvPicPr>
          <p:nvPr/>
        </p:nvPicPr>
        <p:blipFill>
          <a:blip r:embed="rId2"/>
          <a:srcRect l="18219" t="8586" r="26682" b="2863"/>
          <a:stretch>
            <a:fillRect/>
          </a:stretch>
        </p:blipFill>
        <p:spPr bwMode="auto">
          <a:xfrm>
            <a:off x="3570973" y="1656938"/>
            <a:ext cx="3523963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Data_Science_Artist_Impression_02"/>
          <p:cNvPicPr>
            <a:picLocks noChangeAspect="1" noChangeArrowheads="1"/>
          </p:cNvPicPr>
          <p:nvPr/>
        </p:nvPicPr>
        <p:blipFill>
          <a:blip r:embed="rId3"/>
          <a:srcRect l="24095" t="5815" r="29587" b="13628"/>
          <a:stretch>
            <a:fillRect/>
          </a:stretch>
        </p:blipFill>
        <p:spPr bwMode="auto">
          <a:xfrm>
            <a:off x="77002" y="1653763"/>
            <a:ext cx="3316279" cy="416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http://www.babraham.ac.uk/wp-content/uploads/2013/09/MRC_logo.pn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7265194" y="3271625"/>
            <a:ext cx="1268016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http://www.referendum.ed.ac.uk/files/2013/08/ESRC-Logo.jpg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7319963" y="1688888"/>
            <a:ext cx="116086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welsh_government_log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19963" y="4433675"/>
            <a:ext cx="1133475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0416" y="1100013"/>
            <a:ext cx="29125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 i="1" dirty="0" smtClean="0">
                <a:solidFill>
                  <a:srgbClr val="000000"/>
                </a:solidFill>
                <a:latin typeface="Calibri" pitchFamily="34" charset="0"/>
              </a:rPr>
              <a:t>Opened in summer 2015</a:t>
            </a:r>
          </a:p>
        </p:txBody>
      </p:sp>
    </p:spTree>
    <p:extLst>
      <p:ext uri="{BB962C8B-B14F-4D97-AF65-F5344CB8AC3E}">
        <p14:creationId xmlns:p14="http://schemas.microsoft.com/office/powerpoint/2010/main" val="16980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>
                <a:solidFill>
                  <a:schemeClr val="accent1"/>
                </a:solidFill>
              </a:rPr>
              <a:t>SAIL System – </a:t>
            </a:r>
            <a:r>
              <a:rPr lang="en-GB" sz="3000" dirty="0" err="1">
                <a:solidFill>
                  <a:schemeClr val="accent1"/>
                </a:solidFill>
              </a:rPr>
              <a:t>www.saildatabank.com</a:t>
            </a:r>
            <a:endParaRPr lang="en-US" sz="3000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ClrTx/>
              <a:buSzTx/>
              <a:buFont typeface="Arial" charset="0"/>
              <a:buChar char="•"/>
            </a:pPr>
            <a:r>
              <a:rPr lang="en-US" sz="1800" dirty="0"/>
              <a:t>Suite of privacy-protecting </a:t>
            </a:r>
            <a:r>
              <a:rPr lang="en-US" sz="1800" dirty="0" smtClean="0"/>
              <a:t>technologies</a:t>
            </a:r>
          </a:p>
          <a:p>
            <a:pPr marL="285750" lvl="1" indent="-285750">
              <a:buClrTx/>
              <a:buSzTx/>
              <a:buFont typeface="Arial" charset="0"/>
              <a:buChar char="•"/>
            </a:pPr>
            <a:r>
              <a:rPr lang="en-US" sz="1200" dirty="0" smtClean="0"/>
              <a:t>Multistage</a:t>
            </a:r>
            <a:r>
              <a:rPr lang="en-US" sz="1200" dirty="0"/>
              <a:t>, multi-</a:t>
            </a:r>
            <a:r>
              <a:rPr lang="en-US" sz="1200" dirty="0" err="1"/>
              <a:t>organisational</a:t>
            </a:r>
            <a:r>
              <a:rPr lang="en-US" sz="1200" dirty="0"/>
              <a:t> </a:t>
            </a:r>
            <a:r>
              <a:rPr lang="en-US" sz="1200" dirty="0" smtClean="0"/>
              <a:t>encryption</a:t>
            </a:r>
          </a:p>
          <a:p>
            <a:pPr marL="285750" lvl="3" indent="-285750">
              <a:buClrTx/>
              <a:buSzTx/>
              <a:buFont typeface="Arial" charset="0"/>
              <a:buChar char="•"/>
            </a:pPr>
            <a:r>
              <a:rPr lang="en-US" sz="1200" dirty="0" smtClean="0"/>
              <a:t>unique </a:t>
            </a:r>
            <a:r>
              <a:rPr lang="en-US" sz="1200" dirty="0" err="1" smtClean="0"/>
              <a:t>anonymised</a:t>
            </a:r>
            <a:r>
              <a:rPr lang="en-US" sz="1200" dirty="0" smtClean="0"/>
              <a:t> numbers replace individual, household, and </a:t>
            </a:r>
            <a:r>
              <a:rPr lang="en-US" sz="1200" dirty="0" err="1" smtClean="0"/>
              <a:t>organisational</a:t>
            </a:r>
            <a:r>
              <a:rPr lang="en-US" sz="1200" dirty="0" smtClean="0"/>
              <a:t> identities</a:t>
            </a:r>
          </a:p>
          <a:p>
            <a:pPr marL="285750" lvl="3" indent="-285750">
              <a:buClrTx/>
              <a:buSzTx/>
              <a:buFont typeface="Arial" charset="0"/>
              <a:buChar char="•"/>
            </a:pPr>
            <a:endParaRPr lang="en-US" sz="1200" dirty="0" smtClean="0"/>
          </a:p>
          <a:p>
            <a:pPr marL="533400" lvl="0" indent="-214313">
              <a:buClrTx/>
              <a:buSzTx/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-	Can </a:t>
            </a:r>
            <a:r>
              <a:rPr lang="en-US" sz="1800" dirty="0">
                <a:solidFill>
                  <a:srgbClr val="FF0000"/>
                </a:solidFill>
              </a:rPr>
              <a:t>track </a:t>
            </a:r>
            <a:r>
              <a:rPr lang="en-US" sz="1800" dirty="0" err="1">
                <a:solidFill>
                  <a:srgbClr val="FF0000"/>
                </a:solidFill>
              </a:rPr>
              <a:t>anonymised</a:t>
            </a:r>
            <a:r>
              <a:rPr lang="en-US" sz="1800" dirty="0">
                <a:solidFill>
                  <a:srgbClr val="FF0000"/>
                </a:solidFill>
              </a:rPr>
              <a:t> individuals, never knowing who they are or where they live 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533400" lvl="0" indent="-214313">
              <a:buClrTx/>
              <a:buSzTx/>
              <a:buNone/>
            </a:pPr>
            <a:r>
              <a:rPr lang="en-US" sz="1800" dirty="0" smtClean="0"/>
              <a:t>-	</a:t>
            </a:r>
            <a:r>
              <a:rPr lang="en-US" sz="1800" dirty="0" smtClean="0">
                <a:solidFill>
                  <a:srgbClr val="FF0000"/>
                </a:solidFill>
              </a:rPr>
              <a:t>Members </a:t>
            </a:r>
            <a:r>
              <a:rPr lang="en-US" sz="1800" dirty="0">
                <a:solidFill>
                  <a:srgbClr val="FF0000"/>
                </a:solidFill>
              </a:rPr>
              <a:t>of public on an independent panel </a:t>
            </a:r>
            <a:r>
              <a:rPr lang="en-US" sz="1800" dirty="0" err="1">
                <a:solidFill>
                  <a:srgbClr val="FF0000"/>
                </a:solidFill>
              </a:rPr>
              <a:t>scrutinise</a:t>
            </a:r>
            <a:r>
              <a:rPr lang="en-US" sz="1800" dirty="0">
                <a:solidFill>
                  <a:srgbClr val="FF0000"/>
                </a:solidFill>
              </a:rPr>
              <a:t> proposals and are often involved in research</a:t>
            </a:r>
          </a:p>
          <a:p>
            <a:pPr lvl="0">
              <a:buClrTx/>
              <a:buSzTx/>
              <a:buNone/>
            </a:pPr>
            <a:endParaRPr lang="en-US" sz="1800" dirty="0"/>
          </a:p>
          <a:p>
            <a:pPr marL="285750" indent="-285750">
              <a:buClrTx/>
              <a:buSzTx/>
              <a:buFont typeface="Arial" charset="0"/>
              <a:buChar char="•"/>
            </a:pPr>
            <a:r>
              <a:rPr lang="en-US" sz="1800" dirty="0"/>
              <a:t>Many different health, </a:t>
            </a:r>
            <a:r>
              <a:rPr lang="en-US" sz="1800" dirty="0" smtClean="0"/>
              <a:t>educational, </a:t>
            </a:r>
            <a:r>
              <a:rPr lang="en-US" sz="1800" dirty="0"/>
              <a:t>environment, </a:t>
            </a:r>
            <a:r>
              <a:rPr lang="en-US" sz="1800" dirty="0" smtClean="0"/>
              <a:t>housing and other public sector datasets and surveys</a:t>
            </a:r>
          </a:p>
          <a:p>
            <a:pPr marL="285750" indent="-285750">
              <a:buClrTx/>
              <a:buSzTx/>
              <a:buFont typeface="Arial" charset="0"/>
              <a:buChar char="•"/>
            </a:pPr>
            <a:endParaRPr lang="en-US" sz="1800" dirty="0" smtClean="0"/>
          </a:p>
          <a:p>
            <a:pPr marL="285750" indent="-285750">
              <a:buClrTx/>
              <a:buSzTx/>
              <a:buFont typeface="Arial" charset="0"/>
              <a:buChar char="•"/>
            </a:pPr>
            <a:r>
              <a:rPr lang="en-US" sz="1800" dirty="0" smtClean="0"/>
              <a:t>Funding</a:t>
            </a:r>
            <a:r>
              <a:rPr lang="en-US" sz="1800" dirty="0"/>
              <a:t>: almost completely from competitive research grants </a:t>
            </a:r>
          </a:p>
          <a:p>
            <a:pPr marL="285750" indent="-285750">
              <a:buClrTx/>
              <a:buSzTx/>
              <a:buFont typeface="Arial" charset="0"/>
              <a:buChar char="•"/>
            </a:pPr>
            <a:endParaRPr lang="en-US" sz="1800" dirty="0"/>
          </a:p>
          <a:p>
            <a:pPr marL="604838" lvl="0" indent="-285750">
              <a:buClrTx/>
              <a:buSzTx/>
              <a:buFontTx/>
              <a:buChar char="-"/>
            </a:pPr>
            <a:r>
              <a:rPr lang="en-US" sz="1800" dirty="0" smtClean="0"/>
              <a:t>Setting </a:t>
            </a:r>
            <a:r>
              <a:rPr lang="en-US" sz="1800" dirty="0"/>
              <a:t>up </a:t>
            </a:r>
            <a:r>
              <a:rPr lang="en-US" sz="1800" dirty="0" smtClean="0"/>
              <a:t>‘Prudent </a:t>
            </a:r>
            <a:r>
              <a:rPr lang="en-US" sz="1800" dirty="0"/>
              <a:t>Healthcare Intelligence </a:t>
            </a:r>
            <a:r>
              <a:rPr lang="en-US" sz="1800" dirty="0" smtClean="0"/>
              <a:t>Unit’ </a:t>
            </a:r>
            <a:r>
              <a:rPr lang="en-US" sz="1800" dirty="0"/>
              <a:t>for </a:t>
            </a:r>
            <a:r>
              <a:rPr lang="en-US" sz="1800" dirty="0" smtClean="0"/>
              <a:t>service analyses </a:t>
            </a:r>
            <a:r>
              <a:rPr lang="en-US" sz="1800" dirty="0"/>
              <a:t>with seconded/funded NHS/other </a:t>
            </a:r>
            <a:r>
              <a:rPr lang="en-US" sz="1800" dirty="0" smtClean="0"/>
              <a:t>staff</a:t>
            </a:r>
          </a:p>
          <a:p>
            <a:pPr marL="604838" lvl="0" indent="-285750">
              <a:buClrTx/>
              <a:buSzTx/>
              <a:buFontTx/>
              <a:buChar char="-"/>
            </a:pPr>
            <a:r>
              <a:rPr lang="en-US" sz="1800" dirty="0" smtClean="0"/>
              <a:t>May extend to ‘Prudent Public Services’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06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Using SAIL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3700" y="1546698"/>
            <a:ext cx="6462600" cy="5021151"/>
          </a:xfrm>
        </p:spPr>
        <p:txBody>
          <a:bodyPr/>
          <a:lstStyle/>
          <a:p>
            <a:pPr marL="361950" indent="-361950">
              <a:buFont typeface="Arial" charset="0"/>
              <a:buChar char="•"/>
            </a:pPr>
            <a:r>
              <a:rPr lang="en-US" sz="2000" dirty="0"/>
              <a:t>Making sense out of complex, sometimes poorly coded, data is a difficult </a:t>
            </a:r>
            <a:r>
              <a:rPr lang="en-US" sz="2000" dirty="0" smtClean="0"/>
              <a:t>task</a:t>
            </a:r>
          </a:p>
          <a:p>
            <a:pPr marL="361950" indent="-361950">
              <a:buFont typeface="Arial" charset="0"/>
              <a:buChar char="•"/>
            </a:pPr>
            <a:endParaRPr lang="en-US" sz="2000" dirty="0"/>
          </a:p>
          <a:p>
            <a:pPr marL="757238" lvl="1" indent="-395288">
              <a:buFontTx/>
              <a:buChar char="-"/>
            </a:pPr>
            <a:r>
              <a:rPr lang="en-US" sz="1800" dirty="0" smtClean="0"/>
              <a:t>E.g</a:t>
            </a:r>
            <a:r>
              <a:rPr lang="en-US" sz="1800" dirty="0"/>
              <a:t>. Asthma – 57 diagnosis codes and 600 + </a:t>
            </a:r>
            <a:r>
              <a:rPr lang="en-US" sz="1800" dirty="0" smtClean="0"/>
              <a:t>treatments</a:t>
            </a:r>
          </a:p>
          <a:p>
            <a:endParaRPr lang="en-US" sz="20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Quite </a:t>
            </a:r>
            <a:r>
              <a:rPr lang="en-US" sz="2000" dirty="0"/>
              <a:t>a long learning curve</a:t>
            </a:r>
          </a:p>
          <a:p>
            <a:endParaRPr lang="en-US" sz="20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Real </a:t>
            </a:r>
            <a:r>
              <a:rPr lang="en-US" sz="2000" dirty="0"/>
              <a:t>world evaluations are essential</a:t>
            </a:r>
          </a:p>
          <a:p>
            <a:endParaRPr lang="en-US" sz="2000" dirty="0"/>
          </a:p>
          <a:p>
            <a:pPr marL="757238" lvl="1" indent="-395288">
              <a:buFontTx/>
              <a:buChar char="-"/>
            </a:pPr>
            <a:r>
              <a:rPr lang="en-US" sz="1800" dirty="0" smtClean="0"/>
              <a:t>e.g</a:t>
            </a:r>
            <a:r>
              <a:rPr lang="en-US" sz="1800" dirty="0"/>
              <a:t>. </a:t>
            </a:r>
            <a:r>
              <a:rPr lang="en-US" sz="1800" dirty="0" err="1"/>
              <a:t>AirAware</a:t>
            </a:r>
            <a:r>
              <a:rPr lang="en-US" sz="1800" dirty="0"/>
              <a:t> </a:t>
            </a:r>
            <a:r>
              <a:rPr lang="en-US" sz="1800" dirty="0" smtClean="0"/>
              <a:t>evaluation: real time pollution warning </a:t>
            </a:r>
          </a:p>
          <a:p>
            <a:pPr marL="342900" lvl="1" indent="-342900">
              <a:buFontTx/>
              <a:buChar char="-"/>
            </a:pPr>
            <a:endParaRPr lang="en-US" sz="2000" dirty="0"/>
          </a:p>
          <a:p>
            <a:pPr marL="342900" lvl="2" indent="414338">
              <a:buFont typeface="Arial" charset="0"/>
              <a:buChar char="•"/>
            </a:pPr>
            <a:r>
              <a:rPr lang="en-US" sz="1600" dirty="0" smtClean="0"/>
              <a:t>UK Government </a:t>
            </a:r>
            <a:r>
              <a:rPr lang="en-US" sz="1600" dirty="0"/>
              <a:t>advice, logical model to reduce impact on </a:t>
            </a:r>
            <a:r>
              <a:rPr lang="en-US" sz="1600" dirty="0" smtClean="0"/>
              <a:t>	NHS</a:t>
            </a:r>
          </a:p>
          <a:p>
            <a:pPr marL="342900" lvl="2" indent="414338">
              <a:buFont typeface="Arial" charset="0"/>
              <a:buChar char="•"/>
            </a:pPr>
            <a:r>
              <a:rPr lang="en-US" sz="1600" dirty="0" smtClean="0"/>
              <a:t>Result: Doubled </a:t>
            </a:r>
            <a:r>
              <a:rPr lang="en-US" sz="1600" dirty="0"/>
              <a:t>ED attendances and quadrupled respiratory </a:t>
            </a:r>
            <a:r>
              <a:rPr lang="en-US" sz="1600" dirty="0" smtClean="0"/>
              <a:t> admissions (Lyons et al (2016), J </a:t>
            </a:r>
            <a:r>
              <a:rPr lang="en-US" sz="1600" dirty="0" err="1" smtClean="0"/>
              <a:t>Epidemiol</a:t>
            </a:r>
            <a:r>
              <a:rPr lang="en-US" sz="1600" dirty="0" smtClean="0"/>
              <a:t> </a:t>
            </a:r>
            <a:r>
              <a:rPr lang="en-US" sz="1600" dirty="0" err="1" smtClean="0"/>
              <a:t>Comm</a:t>
            </a:r>
            <a:r>
              <a:rPr lang="en-US" sz="1600" dirty="0" smtClean="0"/>
              <a:t> Health 	doi:10.1136/jech-2016-207222</a:t>
            </a:r>
          </a:p>
          <a:p>
            <a:pPr marL="342900" lvl="2" indent="414338">
              <a:buFont typeface="Arial" charset="0"/>
              <a:buChar char="•"/>
            </a:pPr>
            <a:endParaRPr lang="en-US" sz="16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1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Current Datasets in SAIL  </a:t>
            </a:r>
            <a:r>
              <a:rPr lang="en-GB" b="1" dirty="0">
                <a:solidFill>
                  <a:srgbClr val="FF0000"/>
                </a:solidFill>
              </a:rPr>
              <a:t>(incomplete coverage)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3700" y="1542787"/>
            <a:ext cx="3506178" cy="4736399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000" b="1" dirty="0"/>
              <a:t>Administrative Health:</a:t>
            </a:r>
          </a:p>
          <a:p>
            <a:pPr marL="0" indent="0" eaLnBrk="1" hangingPunct="1">
              <a:buFontTx/>
              <a:buNone/>
            </a:pPr>
            <a:r>
              <a:rPr lang="en-GB" sz="2000" dirty="0"/>
              <a:t>NHS population</a:t>
            </a:r>
          </a:p>
          <a:p>
            <a:pPr marL="0" indent="0" eaLnBrk="1" hangingPunct="1">
              <a:buFontTx/>
              <a:buNone/>
            </a:pPr>
            <a:r>
              <a:rPr lang="en-GB" sz="2000" dirty="0"/>
              <a:t>Inpatients  </a:t>
            </a:r>
          </a:p>
          <a:p>
            <a:pPr marL="0" indent="0" eaLnBrk="1" hangingPunct="1">
              <a:buFontTx/>
              <a:buNone/>
            </a:pPr>
            <a:r>
              <a:rPr lang="en-GB" sz="2000" dirty="0"/>
              <a:t>Outpatients</a:t>
            </a:r>
          </a:p>
          <a:p>
            <a:pPr marL="0" indent="0" eaLnBrk="1" hangingPunct="1">
              <a:buFontTx/>
              <a:buNone/>
            </a:pPr>
            <a:r>
              <a:rPr lang="en-GB" sz="2000" dirty="0"/>
              <a:t>Emergency Department</a:t>
            </a:r>
          </a:p>
          <a:p>
            <a:pPr marL="0" indent="0" eaLnBrk="1" hangingPunct="1">
              <a:buFontTx/>
              <a:buNone/>
            </a:pPr>
            <a:r>
              <a:rPr lang="en-GB" sz="2000" dirty="0"/>
              <a:t>Child Health Database Wales</a:t>
            </a:r>
          </a:p>
          <a:p>
            <a:pPr marL="0" indent="0" eaLnBrk="1" hangingPunct="1">
              <a:buFontTx/>
              <a:buNone/>
            </a:pPr>
            <a:endParaRPr lang="en-GB" sz="2000" dirty="0"/>
          </a:p>
          <a:p>
            <a:pPr marL="0" indent="0" eaLnBrk="1" hangingPunct="1">
              <a:buFontTx/>
              <a:buNone/>
            </a:pPr>
            <a:r>
              <a:rPr lang="en-GB" sz="2000" b="1" dirty="0"/>
              <a:t>Administrative Non-Health:</a:t>
            </a:r>
          </a:p>
          <a:p>
            <a:pPr marL="0" indent="0" eaLnBrk="1" hangingPunct="1">
              <a:buFontTx/>
              <a:buNone/>
            </a:pPr>
            <a:r>
              <a:rPr lang="en-GB" sz="2000" dirty="0"/>
              <a:t>Births</a:t>
            </a:r>
          </a:p>
          <a:p>
            <a:pPr marL="0" indent="0" eaLnBrk="1" hangingPunct="1">
              <a:buFontTx/>
              <a:buNone/>
            </a:pPr>
            <a:r>
              <a:rPr lang="en-GB" sz="2000" dirty="0"/>
              <a:t>Deaths</a:t>
            </a:r>
          </a:p>
          <a:p>
            <a:pPr marL="0" indent="0" eaLnBrk="1" hangingPunct="1">
              <a:buFontTx/>
              <a:buNone/>
            </a:pPr>
            <a:r>
              <a:rPr lang="en-GB" sz="2000" dirty="0"/>
              <a:t>Educational Attainment</a:t>
            </a:r>
          </a:p>
          <a:p>
            <a:pPr marL="0" indent="0" eaLnBrk="1" hangingPunct="1">
              <a:buFontTx/>
              <a:buNone/>
            </a:pPr>
            <a:r>
              <a:rPr lang="en-GB" sz="2000" dirty="0">
                <a:solidFill>
                  <a:srgbClr val="FF0000"/>
                </a:solidFill>
              </a:rPr>
              <a:t>Social Services </a:t>
            </a:r>
          </a:p>
          <a:p>
            <a:pPr marL="0" indent="0" eaLnBrk="1" hangingPunct="1">
              <a:buFontTx/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Housing</a:t>
            </a:r>
          </a:p>
          <a:p>
            <a:pPr marL="0" indent="0" eaLnBrk="1" hangingPunct="1">
              <a:buFontTx/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Crime</a:t>
            </a:r>
            <a:endParaRPr lang="en-GB" sz="20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897337" y="1542787"/>
            <a:ext cx="3506178" cy="473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b="1" dirty="0"/>
              <a:t>Clinically rich data bases: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b="1" dirty="0"/>
              <a:t>Specialty specific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dirty="0"/>
              <a:t>Cancer  Incidence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dirty="0"/>
              <a:t>Cancer Screening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dirty="0"/>
              <a:t>Congenital Anomalies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dirty="0" err="1"/>
              <a:t>Arthropathies</a:t>
            </a:r>
            <a:endParaRPr lang="en-GB" sz="2000" dirty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dirty="0">
                <a:solidFill>
                  <a:srgbClr val="FF0000"/>
                </a:solidFill>
              </a:rPr>
              <a:t>Myocardial Infarction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dirty="0">
                <a:solidFill>
                  <a:srgbClr val="FF0000"/>
                </a:solidFill>
              </a:rPr>
              <a:t>Diabetes</a:t>
            </a:r>
          </a:p>
          <a:p>
            <a:pPr marL="0" indent="0" eaLnBrk="1" hangingPunct="1">
              <a:buFontTx/>
              <a:buNone/>
            </a:pPr>
            <a:endParaRPr lang="en-GB" sz="2000" dirty="0"/>
          </a:p>
          <a:p>
            <a:pPr marL="0" indent="0" eaLnBrk="1" hangingPunct="1">
              <a:buFontTx/>
              <a:buNone/>
            </a:pPr>
            <a:r>
              <a:rPr lang="en-GB" sz="2000" b="1" dirty="0"/>
              <a:t>General </a:t>
            </a:r>
          </a:p>
          <a:p>
            <a:pPr marL="0" indent="0" eaLnBrk="1" hangingPunct="1">
              <a:buFontTx/>
              <a:buNone/>
            </a:pPr>
            <a:r>
              <a:rPr lang="en-GB" sz="2000" dirty="0">
                <a:solidFill>
                  <a:srgbClr val="FF0000"/>
                </a:solidFill>
              </a:rPr>
              <a:t>GP Data</a:t>
            </a:r>
          </a:p>
          <a:p>
            <a:pPr marL="0" indent="0" eaLnBrk="1" hangingPunct="1">
              <a:buFontTx/>
              <a:buNone/>
            </a:pPr>
            <a:r>
              <a:rPr lang="en-GB" sz="2000" dirty="0">
                <a:solidFill>
                  <a:srgbClr val="FF0000"/>
                </a:solidFill>
              </a:rPr>
              <a:t>Laboratory systems</a:t>
            </a:r>
          </a:p>
          <a:p>
            <a:pPr marL="0" indent="0" eaLnBrk="1" hangingPunct="1">
              <a:buFontTx/>
              <a:buNone/>
            </a:pPr>
            <a:r>
              <a:rPr lang="en-GB" sz="2000" b="1" dirty="0"/>
              <a:t>Study</a:t>
            </a:r>
            <a:r>
              <a:rPr lang="en-GB" sz="2000" b="1" dirty="0">
                <a:solidFill>
                  <a:schemeClr val="bg2"/>
                </a:solidFill>
              </a:rPr>
              <a:t> specific</a:t>
            </a:r>
          </a:p>
          <a:p>
            <a:pPr marL="0" indent="0" eaLnBrk="1" hangingPunct="1">
              <a:buFontTx/>
              <a:buNone/>
            </a:pPr>
            <a:r>
              <a:rPr lang="en-GB" sz="2000" dirty="0">
                <a:solidFill>
                  <a:srgbClr val="FF0000"/>
                </a:solidFill>
              </a:rPr>
              <a:t>Embedded trials and </a:t>
            </a:r>
            <a:r>
              <a:rPr lang="en-GB" sz="2000" dirty="0" smtClean="0">
                <a:solidFill>
                  <a:srgbClr val="FF0000"/>
                </a:solidFill>
              </a:rPr>
              <a:t>cohorts</a:t>
            </a:r>
          </a:p>
          <a:p>
            <a:pPr marL="0" indent="0" eaLnBrk="1" hangingPunct="1">
              <a:buFontTx/>
              <a:buNone/>
            </a:pPr>
            <a:r>
              <a:rPr lang="en-GB" sz="2000" dirty="0" smtClean="0">
                <a:solidFill>
                  <a:schemeClr val="bg2"/>
                </a:solidFill>
              </a:rPr>
              <a:t>National surveys</a:t>
            </a:r>
            <a:endParaRPr lang="en-GB" sz="2000" dirty="0">
              <a:solidFill>
                <a:schemeClr val="bg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92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>
                <a:solidFill>
                  <a:schemeClr val="accent1"/>
                </a:solidFill>
              </a:rPr>
              <a:t>Patient </a:t>
            </a:r>
            <a:r>
              <a:rPr lang="en-GB" sz="2400" b="1" dirty="0" smtClean="0">
                <a:solidFill>
                  <a:schemeClr val="accent1"/>
                </a:solidFill>
              </a:rPr>
              <a:t>journey </a:t>
            </a:r>
            <a:r>
              <a:rPr lang="en-GB" sz="2400" b="1" dirty="0">
                <a:solidFill>
                  <a:schemeClr val="accent1"/>
                </a:solidFill>
              </a:rPr>
              <a:t>a</a:t>
            </a:r>
            <a:r>
              <a:rPr lang="en-GB" sz="2400" b="1" dirty="0" smtClean="0">
                <a:solidFill>
                  <a:schemeClr val="accent1"/>
                </a:solidFill>
              </a:rPr>
              <a:t>nalysis  through </a:t>
            </a:r>
            <a:r>
              <a:rPr lang="en-GB" sz="2400" b="1" dirty="0">
                <a:solidFill>
                  <a:schemeClr val="accent1"/>
                </a:solidFill>
              </a:rPr>
              <a:t>h</a:t>
            </a:r>
            <a:r>
              <a:rPr lang="en-GB" sz="2400" b="1" dirty="0" smtClean="0">
                <a:solidFill>
                  <a:schemeClr val="accent1"/>
                </a:solidFill>
              </a:rPr>
              <a:t>ealth </a:t>
            </a:r>
            <a:r>
              <a:rPr lang="en-GB" sz="2400" b="1" dirty="0">
                <a:solidFill>
                  <a:schemeClr val="accent1"/>
                </a:solidFill>
              </a:rPr>
              <a:t>and </a:t>
            </a:r>
            <a:r>
              <a:rPr lang="en-GB" sz="2400" b="1" dirty="0" smtClean="0">
                <a:solidFill>
                  <a:schemeClr val="accent1"/>
                </a:solidFill>
              </a:rPr>
              <a:t>social </a:t>
            </a:r>
            <a:r>
              <a:rPr lang="en-GB" sz="2400" b="1" dirty="0">
                <a:solidFill>
                  <a:schemeClr val="accent1"/>
                </a:solidFill>
              </a:rPr>
              <a:t>c</a:t>
            </a:r>
            <a:r>
              <a:rPr lang="en-GB" sz="2400" b="1" dirty="0" smtClean="0">
                <a:solidFill>
                  <a:schemeClr val="accent1"/>
                </a:solidFill>
              </a:rPr>
              <a:t>are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079" y="1226745"/>
            <a:ext cx="8731916" cy="4710906"/>
          </a:xfrm>
          <a:noFill/>
          <a:ln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94" y="1226745"/>
            <a:ext cx="8731916" cy="4710906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29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3700" y="5088367"/>
            <a:ext cx="6462600" cy="1479482"/>
          </a:xfrm>
        </p:spPr>
        <p:txBody>
          <a:bodyPr/>
          <a:lstStyle/>
          <a:p>
            <a:pPr marL="342900" lvl="2" indent="-342900"/>
            <a:r>
              <a:rPr lang="en-GB" dirty="0">
                <a:solidFill>
                  <a:srgbClr val="7CB131"/>
                </a:solidFill>
              </a:rPr>
              <a:t>Lyons, Ford, Moore, Rodgers. Using data linkage to measure the population health impact of non-healthcare interventions. </a:t>
            </a:r>
            <a:r>
              <a:rPr lang="en-GB" u="sng" dirty="0">
                <a:solidFill>
                  <a:srgbClr val="7CB131"/>
                </a:solidFill>
              </a:rPr>
              <a:t>The Lancet</a:t>
            </a:r>
            <a:r>
              <a:rPr lang="en-GB" dirty="0">
                <a:solidFill>
                  <a:srgbClr val="7CB131"/>
                </a:solidFill>
              </a:rPr>
              <a:t>. </a:t>
            </a:r>
            <a:r>
              <a:rPr lang="en-GB" dirty="0">
                <a:solidFill>
                  <a:srgbClr val="FF0000"/>
                </a:solidFill>
                <a:hlinkClick r:id="rId2"/>
              </a:rPr>
              <a:t>http://www.ncbi.nlm.nih.gov/pubmed/24290768</a:t>
            </a:r>
            <a:r>
              <a:rPr lang="en-GB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Content Placeholder 8" descr="Screen Shot 2014-11-06 at 11.01.33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" t="20152" b="17350"/>
          <a:stretch/>
        </p:blipFill>
        <p:spPr>
          <a:xfrm>
            <a:off x="4733" y="-22288"/>
            <a:ext cx="9998238" cy="5018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212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699" y="274650"/>
            <a:ext cx="6729725" cy="1143000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Development of total population anonymised e-cohorts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Particular interest in Wales enabled  by SAIL 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2000" dirty="0"/>
              <a:t>A number have been created focussing on population groups or people with particular conditions:</a:t>
            </a:r>
          </a:p>
          <a:p>
            <a:endParaRPr lang="en-GB" dirty="0"/>
          </a:p>
          <a:p>
            <a:pPr marL="342900" lvl="1" indent="-342900">
              <a:buFontTx/>
              <a:buChar char="-"/>
            </a:pPr>
            <a:r>
              <a:rPr lang="en-GB" sz="1800" dirty="0" smtClean="0"/>
              <a:t>Wales </a:t>
            </a:r>
            <a:r>
              <a:rPr lang="en-GB" sz="1800" dirty="0"/>
              <a:t>Electronic Cohort for </a:t>
            </a:r>
            <a:r>
              <a:rPr lang="en-GB" sz="1800" dirty="0" smtClean="0"/>
              <a:t>Children</a:t>
            </a:r>
          </a:p>
          <a:p>
            <a:pPr marL="342900" lvl="1" indent="-342900">
              <a:buFontTx/>
              <a:buChar char="-"/>
            </a:pPr>
            <a:r>
              <a:rPr lang="en-GB" sz="1800" dirty="0" err="1" smtClean="0"/>
              <a:t>PsyCymru</a:t>
            </a:r>
            <a:endParaRPr lang="en-GB" sz="1800" dirty="0" smtClean="0"/>
          </a:p>
          <a:p>
            <a:pPr marL="342900" lvl="1" indent="-342900">
              <a:buFontTx/>
              <a:buChar char="-"/>
            </a:pPr>
            <a:r>
              <a:rPr lang="en-GB" sz="1800" dirty="0" smtClean="0"/>
              <a:t>Arthritis</a:t>
            </a:r>
          </a:p>
          <a:p>
            <a:pPr marL="342900" lvl="1" indent="-342900">
              <a:buFontTx/>
              <a:buChar char="-"/>
            </a:pPr>
            <a:r>
              <a:rPr lang="en-GB" sz="1800" dirty="0" smtClean="0">
                <a:solidFill>
                  <a:schemeClr val="bg2"/>
                </a:solidFill>
              </a:rPr>
              <a:t>Housing</a:t>
            </a:r>
            <a:r>
              <a:rPr lang="en-GB" sz="1800" dirty="0"/>
              <a:t>……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8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2506</Words>
  <Application>Microsoft Macintosh PowerPoint</Application>
  <PresentationFormat>On-screen Show (4:3)</PresentationFormat>
  <Paragraphs>430</Paragraphs>
  <Slides>38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38</vt:i4>
      </vt:variant>
    </vt:vector>
  </HeadingPairs>
  <TitlesOfParts>
    <vt:vector size="53" baseType="lpstr">
      <vt:lpstr>Arial Black</vt:lpstr>
      <vt:lpstr>Calibri</vt:lpstr>
      <vt:lpstr>Century Gothic</vt:lpstr>
      <vt:lpstr>Lato</vt:lpstr>
      <vt:lpstr>MS Mincho</vt:lpstr>
      <vt:lpstr>ＭＳ Ｐゴシック</vt:lpstr>
      <vt:lpstr>Raleway</vt:lpstr>
      <vt:lpstr>Times</vt:lpstr>
      <vt:lpstr>Times New Roman</vt:lpstr>
      <vt:lpstr>Arial</vt:lpstr>
      <vt:lpstr>Antonio template</vt:lpstr>
      <vt:lpstr>Office Theme</vt:lpstr>
      <vt:lpstr>3_Office Theme</vt:lpstr>
      <vt:lpstr>8_Office Theme</vt:lpstr>
      <vt:lpstr>12_Office Theme</vt:lpstr>
      <vt:lpstr>Multi-sectoral data linkage for intervention and policy evaluation  Professor Ronan Lyons, Swansea University</vt:lpstr>
      <vt:lpstr>Outline of talk</vt:lpstr>
      <vt:lpstr>Data Linkage: recent reports</vt:lpstr>
      <vt:lpstr>SAIL System – www.saildatabank.com</vt:lpstr>
      <vt:lpstr>Using SAIL</vt:lpstr>
      <vt:lpstr>Current Datasets in SAIL  (incomplete coverage)</vt:lpstr>
      <vt:lpstr>Patient journey analysis  through health and social care</vt:lpstr>
      <vt:lpstr>PowerPoint Presentation</vt:lpstr>
      <vt:lpstr>Development of total population anonymised e-cohorts</vt:lpstr>
      <vt:lpstr>Wales Electronic Cohort for Children (WECC) – 1M : Time to the first emergency respiratory hospital admission by duration of pregnancy</vt:lpstr>
      <vt:lpstr>WECC: moving house, health and education</vt:lpstr>
      <vt:lpstr>Association between serious head injury and satisfactory performance on KS1 </vt:lpstr>
      <vt:lpstr>The Housing Regeneration  and Health Study: Intervention</vt:lpstr>
      <vt:lpstr>PowerPoint Presentation</vt:lpstr>
      <vt:lpstr>Question and methods</vt:lpstr>
      <vt:lpstr>Outcomes</vt:lpstr>
      <vt:lpstr>The Housing Regeneration and Health Study</vt:lpstr>
      <vt:lpstr>Anonymisation of Home Energy Efficiency Data to explore intervention outcomes</vt:lpstr>
      <vt:lpstr>HEED</vt:lpstr>
      <vt:lpstr>Findings</vt:lpstr>
      <vt:lpstr>Further developments ...</vt:lpstr>
      <vt:lpstr>PowerPoint Presentation</vt:lpstr>
      <vt:lpstr>CHALICE</vt:lpstr>
      <vt:lpstr>PowerPoint Presentation</vt:lpstr>
      <vt:lpstr>PowerPoint Presentation</vt:lpstr>
      <vt:lpstr>Sarah Lowe  Welsh Government Programme to Maximise the Use of Existing Data  http://gov.wales/statistics-and-research/supporting-people-data-linking-feasibility-study/?lang=en </vt:lpstr>
      <vt:lpstr>Supporting People Data Linking Feasibility Study </vt:lpstr>
      <vt:lpstr>Supporting People Data Linking Feasibility Study</vt:lpstr>
      <vt:lpstr>Supporting People: what did we link?</vt:lpstr>
      <vt:lpstr>Supporting People Data Linking Feasibility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Data Science Building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Michael Bale</dc:creator>
  <cp:lastModifiedBy>Lyons R.A.</cp:lastModifiedBy>
  <cp:revision>28</cp:revision>
  <dcterms:modified xsi:type="dcterms:W3CDTF">2016-06-27T08:42:06Z</dcterms:modified>
</cp:coreProperties>
</file>