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19" r:id="rId2"/>
    <p:sldId id="422" r:id="rId3"/>
    <p:sldId id="374" r:id="rId4"/>
    <p:sldId id="350" r:id="rId5"/>
    <p:sldId id="376" r:id="rId6"/>
    <p:sldId id="412" r:id="rId7"/>
    <p:sldId id="420" r:id="rId8"/>
    <p:sldId id="421" r:id="rId9"/>
    <p:sldId id="415" r:id="rId10"/>
    <p:sldId id="416" r:id="rId11"/>
    <p:sldId id="430" r:id="rId12"/>
    <p:sldId id="423" r:id="rId13"/>
    <p:sldId id="431" r:id="rId14"/>
    <p:sldId id="429" r:id="rId15"/>
    <p:sldId id="425" r:id="rId16"/>
    <p:sldId id="426" r:id="rId17"/>
    <p:sldId id="413" r:id="rId18"/>
    <p:sldId id="427" r:id="rId19"/>
    <p:sldId id="417" r:id="rId20"/>
    <p:sldId id="419" r:id="rId21"/>
    <p:sldId id="428" r:id="rId22"/>
    <p:sldId id="271" r:id="rId23"/>
  </p:sldIdLst>
  <p:sldSz cx="10688638" cy="7562850"/>
  <p:notesSz cx="6669088" cy="9926638"/>
  <p:defaultTextStyle>
    <a:defPPr>
      <a:defRPr lang="en-US"/>
    </a:defPPr>
    <a:lvl1pPr marL="0" algn="l" defTabSz="503523" rtl="0" eaLnBrk="1" latinLnBrk="0" hangingPunct="1">
      <a:defRPr sz="2000" kern="1200">
        <a:solidFill>
          <a:schemeClr val="tx1"/>
        </a:solidFill>
        <a:latin typeface="+mn-lt"/>
        <a:ea typeface="+mn-ea"/>
        <a:cs typeface="+mn-cs"/>
      </a:defRPr>
    </a:lvl1pPr>
    <a:lvl2pPr marL="503523" algn="l" defTabSz="503523" rtl="0" eaLnBrk="1" latinLnBrk="0" hangingPunct="1">
      <a:defRPr sz="2000" kern="1200">
        <a:solidFill>
          <a:schemeClr val="tx1"/>
        </a:solidFill>
        <a:latin typeface="+mn-lt"/>
        <a:ea typeface="+mn-ea"/>
        <a:cs typeface="+mn-cs"/>
      </a:defRPr>
    </a:lvl2pPr>
    <a:lvl3pPr marL="1007046" algn="l" defTabSz="503523" rtl="0" eaLnBrk="1" latinLnBrk="0" hangingPunct="1">
      <a:defRPr sz="2000" kern="1200">
        <a:solidFill>
          <a:schemeClr val="tx1"/>
        </a:solidFill>
        <a:latin typeface="+mn-lt"/>
        <a:ea typeface="+mn-ea"/>
        <a:cs typeface="+mn-cs"/>
      </a:defRPr>
    </a:lvl3pPr>
    <a:lvl4pPr marL="1510569" algn="l" defTabSz="503523" rtl="0" eaLnBrk="1" latinLnBrk="0" hangingPunct="1">
      <a:defRPr sz="2000" kern="1200">
        <a:solidFill>
          <a:schemeClr val="tx1"/>
        </a:solidFill>
        <a:latin typeface="+mn-lt"/>
        <a:ea typeface="+mn-ea"/>
        <a:cs typeface="+mn-cs"/>
      </a:defRPr>
    </a:lvl4pPr>
    <a:lvl5pPr marL="2014093" algn="l" defTabSz="503523" rtl="0" eaLnBrk="1" latinLnBrk="0" hangingPunct="1">
      <a:defRPr sz="2000" kern="1200">
        <a:solidFill>
          <a:schemeClr val="tx1"/>
        </a:solidFill>
        <a:latin typeface="+mn-lt"/>
        <a:ea typeface="+mn-ea"/>
        <a:cs typeface="+mn-cs"/>
      </a:defRPr>
    </a:lvl5pPr>
    <a:lvl6pPr marL="2517615" algn="l" defTabSz="503523" rtl="0" eaLnBrk="1" latinLnBrk="0" hangingPunct="1">
      <a:defRPr sz="2000" kern="1200">
        <a:solidFill>
          <a:schemeClr val="tx1"/>
        </a:solidFill>
        <a:latin typeface="+mn-lt"/>
        <a:ea typeface="+mn-ea"/>
        <a:cs typeface="+mn-cs"/>
      </a:defRPr>
    </a:lvl6pPr>
    <a:lvl7pPr marL="3021139" algn="l" defTabSz="503523" rtl="0" eaLnBrk="1" latinLnBrk="0" hangingPunct="1">
      <a:defRPr sz="2000" kern="1200">
        <a:solidFill>
          <a:schemeClr val="tx1"/>
        </a:solidFill>
        <a:latin typeface="+mn-lt"/>
        <a:ea typeface="+mn-ea"/>
        <a:cs typeface="+mn-cs"/>
      </a:defRPr>
    </a:lvl7pPr>
    <a:lvl8pPr marL="3524662" algn="l" defTabSz="503523" rtl="0" eaLnBrk="1" latinLnBrk="0" hangingPunct="1">
      <a:defRPr sz="2000" kern="1200">
        <a:solidFill>
          <a:schemeClr val="tx1"/>
        </a:solidFill>
        <a:latin typeface="+mn-lt"/>
        <a:ea typeface="+mn-ea"/>
        <a:cs typeface="+mn-cs"/>
      </a:defRPr>
    </a:lvl8pPr>
    <a:lvl9pPr marL="4028185" algn="l" defTabSz="503523"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9900"/>
    <a:srgbClr val="1A07A9"/>
    <a:srgbClr val="D60202"/>
    <a:srgbClr val="0065B0"/>
    <a:srgbClr val="DB1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81406" autoAdjust="0"/>
  </p:normalViewPr>
  <p:slideViewPr>
    <p:cSldViewPr snapToGrid="0" snapToObjects="1">
      <p:cViewPr varScale="1">
        <p:scale>
          <a:sx n="78" d="100"/>
          <a:sy n="78" d="100"/>
        </p:scale>
        <p:origin x="2112" y="84"/>
      </p:cViewPr>
      <p:guideLst>
        <p:guide orient="horz" pos="2382"/>
        <p:guide pos="33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ads.bris.ac.uk\filestore\sscm%20alspac\Management\Meetings\Executive_Committee\Presentations\Nuffiel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ds.bris.ac.uk\filestore\sscm%20alspac\Management\Meetings\Executive_Committee\Presentations\Nuffiel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ds.bris.ac.uk\filestore\sscm%20alspac\Management\Meetings\Executive_Committee\Presentations\Nuffield.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rgbClr val="FF0000"/>
                </a:solidFill>
                <a:latin typeface="+mn-lt"/>
                <a:ea typeface="+mn-ea"/>
                <a:cs typeface="+mn-cs"/>
              </a:defRPr>
            </a:pPr>
            <a:r>
              <a:rPr lang="en-US" sz="3600" dirty="0">
                <a:solidFill>
                  <a:srgbClr val="FF0000"/>
                </a:solidFill>
              </a:rPr>
              <a:t>Response rate clinical assessments</a:t>
            </a:r>
          </a:p>
        </c:rich>
      </c:tx>
      <c:overlay val="0"/>
      <c:spPr>
        <a:noFill/>
        <a:ln>
          <a:noFill/>
        </a:ln>
        <a:effectLst/>
      </c:spPr>
      <c:txPr>
        <a:bodyPr rot="0" spcFirstLastPara="1" vertOverflow="ellipsis" vert="horz" wrap="square" anchor="ctr" anchorCtr="1"/>
        <a:lstStyle/>
        <a:p>
          <a:pPr>
            <a:defRPr sz="3600" b="0" i="0" u="none" strike="noStrike" kern="1200" spc="0" baseline="0">
              <a:solidFill>
                <a:srgbClr val="FF0000"/>
              </a:solidFill>
              <a:latin typeface="+mn-lt"/>
              <a:ea typeface="+mn-ea"/>
              <a:cs typeface="+mn-cs"/>
            </a:defRPr>
          </a:pPr>
          <a:endParaRPr lang="en-US"/>
        </a:p>
      </c:txPr>
    </c:title>
    <c:autoTitleDeleted val="0"/>
    <c:plotArea>
      <c:layout/>
      <c:lineChart>
        <c:grouping val="standard"/>
        <c:varyColors val="0"/>
        <c:ser>
          <c:idx val="0"/>
          <c:order val="0"/>
          <c:tx>
            <c:strRef>
              <c:f>Sheet4!$C$2</c:f>
              <c:strCache>
                <c:ptCount val="1"/>
                <c:pt idx="0">
                  <c:v>Number</c:v>
                </c:pt>
              </c:strCache>
            </c:strRef>
          </c:tx>
          <c:spPr>
            <a:ln w="44450" cap="rnd">
              <a:solidFill>
                <a:srgbClr val="0066FF"/>
              </a:solidFill>
              <a:round/>
            </a:ln>
            <a:effectLst/>
          </c:spPr>
          <c:marker>
            <c:symbol val="none"/>
          </c:marker>
          <c:trendline>
            <c:spPr>
              <a:ln w="19050" cap="rnd">
                <a:solidFill>
                  <a:srgbClr val="FF0000"/>
                </a:solidFill>
                <a:prstDash val="sysDot"/>
              </a:ln>
              <a:effectLst/>
            </c:spPr>
            <c:trendlineType val="linear"/>
            <c:dispRSqr val="0"/>
            <c:dispEq val="0"/>
          </c:trendline>
          <c:cat>
            <c:strRef>
              <c:f>Sheet4!$B$3:$B$6</c:f>
              <c:strCache>
                <c:ptCount val="4"/>
                <c:pt idx="0">
                  <c:v>Clinic 12+ </c:v>
                </c:pt>
                <c:pt idx="1">
                  <c:v>Clinic 13+ </c:v>
                </c:pt>
                <c:pt idx="2">
                  <c:v>Clinic 15+ </c:v>
                </c:pt>
                <c:pt idx="3">
                  <c:v>Clinic 17+ </c:v>
                </c:pt>
              </c:strCache>
            </c:strRef>
          </c:cat>
          <c:val>
            <c:numRef>
              <c:f>Sheet4!$C$3:$C$6</c:f>
              <c:numCache>
                <c:formatCode>General</c:formatCode>
                <c:ptCount val="4"/>
                <c:pt idx="0">
                  <c:v>6838</c:v>
                </c:pt>
                <c:pt idx="1">
                  <c:v>6146</c:v>
                </c:pt>
                <c:pt idx="2">
                  <c:v>5515</c:v>
                </c:pt>
                <c:pt idx="3">
                  <c:v>5217</c:v>
                </c:pt>
              </c:numCache>
            </c:numRef>
          </c:val>
          <c:smooth val="0"/>
          <c:extLst>
            <c:ext xmlns:c16="http://schemas.microsoft.com/office/drawing/2014/chart" uri="{C3380CC4-5D6E-409C-BE32-E72D297353CC}">
              <c16:uniqueId val="{00000000-D417-4FAC-9FB8-74FABC866944}"/>
            </c:ext>
          </c:extLst>
        </c:ser>
        <c:dLbls>
          <c:showLegendKey val="0"/>
          <c:showVal val="0"/>
          <c:showCatName val="0"/>
          <c:showSerName val="0"/>
          <c:showPercent val="0"/>
          <c:showBubbleSize val="0"/>
        </c:dLbls>
        <c:smooth val="0"/>
        <c:axId val="158766528"/>
        <c:axId val="158766920"/>
      </c:lineChart>
      <c:catAx>
        <c:axId val="15876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8766920"/>
        <c:crosses val="autoZero"/>
        <c:auto val="1"/>
        <c:lblAlgn val="ctr"/>
        <c:lblOffset val="100"/>
        <c:noMultiLvlLbl val="0"/>
      </c:catAx>
      <c:valAx>
        <c:axId val="158766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8766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a:solidFill>
                  <a:srgbClr val="FF0000"/>
                </a:solidFill>
              </a:rPr>
              <a:t>Response rate</a:t>
            </a:r>
            <a:r>
              <a:rPr lang="en-US" sz="3200" baseline="0" dirty="0">
                <a:solidFill>
                  <a:srgbClr val="FF0000"/>
                </a:solidFill>
              </a:rPr>
              <a:t> to questionnaires 12 - 22 years </a:t>
            </a:r>
            <a:endParaRPr lang="en-US" sz="3200" dirty="0">
              <a:solidFill>
                <a:srgbClr val="FF0000"/>
              </a:solidFill>
            </a:endParaRP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Sheet3!$D$3</c:f>
              <c:strCache>
                <c:ptCount val="1"/>
                <c:pt idx="0">
                  <c:v>total</c:v>
                </c:pt>
              </c:strCache>
            </c:strRef>
          </c:tx>
          <c:spPr>
            <a:ln w="47625" cap="rnd">
              <a:solidFill>
                <a:srgbClr val="0066FF"/>
              </a:solidFill>
              <a:round/>
            </a:ln>
            <a:effectLst/>
          </c:spPr>
          <c:marker>
            <c:symbol val="none"/>
          </c:marker>
          <c:dPt>
            <c:idx val="15"/>
            <c:marker>
              <c:symbol val="none"/>
            </c:marker>
            <c:bubble3D val="0"/>
            <c:spPr>
              <a:ln w="47625" cap="rnd">
                <a:solidFill>
                  <a:srgbClr val="0066FF"/>
                </a:solidFill>
                <a:prstDash val="sysDash"/>
                <a:round/>
              </a:ln>
              <a:effectLst/>
            </c:spPr>
            <c:extLst>
              <c:ext xmlns:c16="http://schemas.microsoft.com/office/drawing/2014/chart" uri="{C3380CC4-5D6E-409C-BE32-E72D297353CC}">
                <c16:uniqueId val="{00000001-E725-4510-A3D1-FC58AD2605CF}"/>
              </c:ext>
            </c:extLst>
          </c:dPt>
          <c:dPt>
            <c:idx val="16"/>
            <c:marker>
              <c:symbol val="none"/>
            </c:marker>
            <c:bubble3D val="0"/>
            <c:spPr>
              <a:ln w="47625" cap="rnd">
                <a:solidFill>
                  <a:srgbClr val="0066FF"/>
                </a:solidFill>
                <a:prstDash val="sysDash"/>
                <a:round/>
              </a:ln>
              <a:effectLst/>
            </c:spPr>
            <c:extLst>
              <c:ext xmlns:c16="http://schemas.microsoft.com/office/drawing/2014/chart" uri="{C3380CC4-5D6E-409C-BE32-E72D297353CC}">
                <c16:uniqueId val="{00000003-E725-4510-A3D1-FC58AD2605CF}"/>
              </c:ext>
            </c:extLst>
          </c:dPt>
          <c:dPt>
            <c:idx val="17"/>
            <c:marker>
              <c:symbol val="none"/>
            </c:marker>
            <c:bubble3D val="0"/>
            <c:spPr>
              <a:ln w="47625" cap="rnd">
                <a:solidFill>
                  <a:srgbClr val="0066FF"/>
                </a:solidFill>
                <a:prstDash val="sysDash"/>
                <a:round/>
              </a:ln>
              <a:effectLst/>
            </c:spPr>
            <c:extLst>
              <c:ext xmlns:c16="http://schemas.microsoft.com/office/drawing/2014/chart" uri="{C3380CC4-5D6E-409C-BE32-E72D297353CC}">
                <c16:uniqueId val="{00000005-E725-4510-A3D1-FC58AD2605CF}"/>
              </c:ext>
            </c:extLst>
          </c:dPt>
          <c:trendline>
            <c:spPr>
              <a:ln w="19050" cap="rnd">
                <a:solidFill>
                  <a:srgbClr val="FF0000"/>
                </a:solidFill>
                <a:prstDash val="sysDot"/>
              </a:ln>
              <a:effectLst/>
            </c:spPr>
            <c:trendlineType val="linear"/>
            <c:dispRSqr val="0"/>
            <c:dispEq val="0"/>
          </c:trendline>
          <c:cat>
            <c:numRef>
              <c:f>Sheet3!$C$4:$C$21</c:f>
              <c:numCache>
                <c:formatCode>General</c:formatCode>
                <c:ptCount val="18"/>
                <c:pt idx="0">
                  <c:v>12</c:v>
                </c:pt>
                <c:pt idx="1">
                  <c:v>13</c:v>
                </c:pt>
                <c:pt idx="2">
                  <c:v>13</c:v>
                </c:pt>
                <c:pt idx="3">
                  <c:v>13</c:v>
                </c:pt>
                <c:pt idx="4">
                  <c:v>13</c:v>
                </c:pt>
                <c:pt idx="5">
                  <c:v>13</c:v>
                </c:pt>
                <c:pt idx="6">
                  <c:v>14</c:v>
                </c:pt>
                <c:pt idx="7">
                  <c:v>14</c:v>
                </c:pt>
                <c:pt idx="8">
                  <c:v>15</c:v>
                </c:pt>
                <c:pt idx="9">
                  <c:v>16</c:v>
                </c:pt>
                <c:pt idx="10">
                  <c:v>16</c:v>
                </c:pt>
                <c:pt idx="11">
                  <c:v>16</c:v>
                </c:pt>
                <c:pt idx="12">
                  <c:v>16</c:v>
                </c:pt>
                <c:pt idx="13">
                  <c:v>17</c:v>
                </c:pt>
                <c:pt idx="14">
                  <c:v>18</c:v>
                </c:pt>
                <c:pt idx="15">
                  <c:v>20</c:v>
                </c:pt>
                <c:pt idx="16">
                  <c:v>21</c:v>
                </c:pt>
                <c:pt idx="17">
                  <c:v>22</c:v>
                </c:pt>
              </c:numCache>
            </c:numRef>
          </c:cat>
          <c:val>
            <c:numRef>
              <c:f>Sheet3!$D$4:$D$21</c:f>
              <c:numCache>
                <c:formatCode>General</c:formatCode>
                <c:ptCount val="18"/>
                <c:pt idx="0">
                  <c:v>7505</c:v>
                </c:pt>
                <c:pt idx="1">
                  <c:v>7140</c:v>
                </c:pt>
                <c:pt idx="2">
                  <c:v>7129</c:v>
                </c:pt>
                <c:pt idx="3">
                  <c:v>5910</c:v>
                </c:pt>
                <c:pt idx="4">
                  <c:v>6908</c:v>
                </c:pt>
                <c:pt idx="5">
                  <c:v>6218</c:v>
                </c:pt>
                <c:pt idx="6">
                  <c:v>6037</c:v>
                </c:pt>
                <c:pt idx="7">
                  <c:v>5163</c:v>
                </c:pt>
                <c:pt idx="8">
                  <c:v>4867</c:v>
                </c:pt>
                <c:pt idx="9">
                  <c:v>4760</c:v>
                </c:pt>
                <c:pt idx="10">
                  <c:v>3132</c:v>
                </c:pt>
                <c:pt idx="11">
                  <c:v>5439</c:v>
                </c:pt>
                <c:pt idx="12">
                  <c:v>5131</c:v>
                </c:pt>
                <c:pt idx="13">
                  <c:v>4370</c:v>
                </c:pt>
                <c:pt idx="14">
                  <c:v>3377</c:v>
                </c:pt>
                <c:pt idx="15">
                  <c:v>4342</c:v>
                </c:pt>
                <c:pt idx="16">
                  <c:v>3298</c:v>
                </c:pt>
                <c:pt idx="17">
                  <c:v>3830</c:v>
                </c:pt>
              </c:numCache>
            </c:numRef>
          </c:val>
          <c:smooth val="0"/>
          <c:extLst>
            <c:ext xmlns:c16="http://schemas.microsoft.com/office/drawing/2014/chart" uri="{C3380CC4-5D6E-409C-BE32-E72D297353CC}">
              <c16:uniqueId val="{00000006-E725-4510-A3D1-FC58AD2605CF}"/>
            </c:ext>
          </c:extLst>
        </c:ser>
        <c:dLbls>
          <c:showLegendKey val="0"/>
          <c:showVal val="0"/>
          <c:showCatName val="0"/>
          <c:showSerName val="0"/>
          <c:showPercent val="0"/>
          <c:showBubbleSize val="0"/>
        </c:dLbls>
        <c:smooth val="0"/>
        <c:axId val="158767704"/>
        <c:axId val="160314992"/>
      </c:lineChart>
      <c:catAx>
        <c:axId val="158767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0314992"/>
        <c:crosses val="autoZero"/>
        <c:auto val="1"/>
        <c:lblAlgn val="ctr"/>
        <c:lblOffset val="100"/>
        <c:noMultiLvlLbl val="0"/>
      </c:catAx>
      <c:valAx>
        <c:axId val="1603149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8767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rgbClr val="FF0000"/>
                </a:solidFill>
                <a:latin typeface="+mn-lt"/>
                <a:ea typeface="+mn-ea"/>
                <a:cs typeface="+mn-cs"/>
              </a:defRPr>
            </a:pPr>
            <a:r>
              <a:rPr lang="en-GB" sz="3200" b="1" dirty="0">
                <a:solidFill>
                  <a:srgbClr val="FF0000"/>
                </a:solidFill>
              </a:rPr>
              <a:t>Response rate clinical assessments by gender </a:t>
            </a:r>
          </a:p>
        </c:rich>
      </c:tx>
      <c:layout>
        <c:manualLayout>
          <c:xMode val="edge"/>
          <c:yMode val="edge"/>
          <c:x val="0.123276687125634"/>
          <c:y val="1.5674513179858868E-2"/>
        </c:manualLayout>
      </c:layout>
      <c:overlay val="0"/>
      <c:spPr>
        <a:noFill/>
        <a:ln>
          <a:noFill/>
        </a:ln>
        <a:effectLst/>
      </c:spPr>
      <c:txPr>
        <a:bodyPr rot="0" spcFirstLastPara="1" vertOverflow="ellipsis" vert="horz" wrap="square" anchor="ctr" anchorCtr="1"/>
        <a:lstStyle/>
        <a:p>
          <a:pPr>
            <a:defRPr sz="3200" b="1" i="0" u="none" strike="noStrike" kern="1200" spc="0" baseline="0">
              <a:solidFill>
                <a:srgbClr val="FF0000"/>
              </a:solidFill>
              <a:latin typeface="+mn-lt"/>
              <a:ea typeface="+mn-ea"/>
              <a:cs typeface="+mn-cs"/>
            </a:defRPr>
          </a:pPr>
          <a:endParaRPr lang="en-US"/>
        </a:p>
      </c:txPr>
    </c:title>
    <c:autoTitleDeleted val="0"/>
    <c:plotArea>
      <c:layout/>
      <c:lineChart>
        <c:grouping val="standard"/>
        <c:varyColors val="0"/>
        <c:ser>
          <c:idx val="0"/>
          <c:order val="0"/>
          <c:tx>
            <c:strRef>
              <c:f>Sheet2!$D$2</c:f>
              <c:strCache>
                <c:ptCount val="1"/>
                <c:pt idx="0">
                  <c:v>Male </c:v>
                </c:pt>
              </c:strCache>
            </c:strRef>
          </c:tx>
          <c:spPr>
            <a:ln w="50800" cap="rnd">
              <a:solidFill>
                <a:srgbClr val="0066FF"/>
              </a:solidFill>
              <a:round/>
            </a:ln>
            <a:effectLst/>
          </c:spPr>
          <c:marker>
            <c:symbol val="none"/>
          </c:marker>
          <c:cat>
            <c:strRef>
              <c:f>Sheet2!$C$3:$C$6</c:f>
              <c:strCache>
                <c:ptCount val="4"/>
                <c:pt idx="0">
                  <c:v>Clinic 12+ </c:v>
                </c:pt>
                <c:pt idx="1">
                  <c:v>Clinic 13+ </c:v>
                </c:pt>
                <c:pt idx="2">
                  <c:v>Clinic 15+ </c:v>
                </c:pt>
                <c:pt idx="3">
                  <c:v>Clinic 17+ </c:v>
                </c:pt>
              </c:strCache>
            </c:strRef>
          </c:cat>
          <c:val>
            <c:numRef>
              <c:f>Sheet2!$D$3:$D$6</c:f>
              <c:numCache>
                <c:formatCode>General</c:formatCode>
                <c:ptCount val="4"/>
                <c:pt idx="0">
                  <c:v>3356</c:v>
                </c:pt>
                <c:pt idx="1">
                  <c:v>3018</c:v>
                </c:pt>
                <c:pt idx="2">
                  <c:v>2600</c:v>
                </c:pt>
                <c:pt idx="3">
                  <c:v>2278</c:v>
                </c:pt>
              </c:numCache>
            </c:numRef>
          </c:val>
          <c:smooth val="0"/>
          <c:extLst>
            <c:ext xmlns:c16="http://schemas.microsoft.com/office/drawing/2014/chart" uri="{C3380CC4-5D6E-409C-BE32-E72D297353CC}">
              <c16:uniqueId val="{00000000-8ED6-4873-A934-86AA3033C9AF}"/>
            </c:ext>
          </c:extLst>
        </c:ser>
        <c:ser>
          <c:idx val="1"/>
          <c:order val="1"/>
          <c:tx>
            <c:strRef>
              <c:f>Sheet2!$E$2</c:f>
              <c:strCache>
                <c:ptCount val="1"/>
                <c:pt idx="0">
                  <c:v>Female</c:v>
                </c:pt>
              </c:strCache>
            </c:strRef>
          </c:tx>
          <c:spPr>
            <a:ln w="50800" cap="rnd">
              <a:solidFill>
                <a:srgbClr val="92D050"/>
              </a:solidFill>
              <a:round/>
            </a:ln>
            <a:effectLst/>
          </c:spPr>
          <c:marker>
            <c:symbol val="none"/>
          </c:marker>
          <c:cat>
            <c:strRef>
              <c:f>Sheet2!$C$3:$C$6</c:f>
              <c:strCache>
                <c:ptCount val="4"/>
                <c:pt idx="0">
                  <c:v>Clinic 12+ </c:v>
                </c:pt>
                <c:pt idx="1">
                  <c:v>Clinic 13+ </c:v>
                </c:pt>
                <c:pt idx="2">
                  <c:v>Clinic 15+ </c:v>
                </c:pt>
                <c:pt idx="3">
                  <c:v>Clinic 17+ </c:v>
                </c:pt>
              </c:strCache>
            </c:strRef>
          </c:cat>
          <c:val>
            <c:numRef>
              <c:f>Sheet2!$E$3:$E$6</c:f>
              <c:numCache>
                <c:formatCode>General</c:formatCode>
                <c:ptCount val="4"/>
                <c:pt idx="0">
                  <c:v>3482</c:v>
                </c:pt>
                <c:pt idx="1">
                  <c:v>3128</c:v>
                </c:pt>
                <c:pt idx="2">
                  <c:v>2915</c:v>
                </c:pt>
                <c:pt idx="3">
                  <c:v>2939</c:v>
                </c:pt>
              </c:numCache>
            </c:numRef>
          </c:val>
          <c:smooth val="0"/>
          <c:extLst>
            <c:ext xmlns:c16="http://schemas.microsoft.com/office/drawing/2014/chart" uri="{C3380CC4-5D6E-409C-BE32-E72D297353CC}">
              <c16:uniqueId val="{00000001-8ED6-4873-A934-86AA3033C9AF}"/>
            </c:ext>
          </c:extLst>
        </c:ser>
        <c:dLbls>
          <c:showLegendKey val="0"/>
          <c:showVal val="0"/>
          <c:showCatName val="0"/>
          <c:showSerName val="0"/>
          <c:showPercent val="0"/>
          <c:showBubbleSize val="0"/>
        </c:dLbls>
        <c:smooth val="0"/>
        <c:axId val="160316168"/>
        <c:axId val="160316560"/>
      </c:lineChart>
      <c:catAx>
        <c:axId val="16031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0316560"/>
        <c:crosses val="autoZero"/>
        <c:auto val="1"/>
        <c:lblAlgn val="ctr"/>
        <c:lblOffset val="100"/>
        <c:noMultiLvlLbl val="0"/>
      </c:catAx>
      <c:valAx>
        <c:axId val="1603165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0316168"/>
        <c:crosses val="autoZero"/>
        <c:crossBetween val="between"/>
      </c:valAx>
      <c:spPr>
        <a:noFill/>
        <a:ln>
          <a:noFill/>
        </a:ln>
        <a:effectLst/>
      </c:spPr>
    </c:plotArea>
    <c:legend>
      <c:legendPos val="b"/>
      <c:layout>
        <c:manualLayout>
          <c:xMode val="edge"/>
          <c:yMode val="edge"/>
          <c:x val="0.65641436511318629"/>
          <c:y val="0.65605829191003817"/>
          <c:w val="0.30483968452610893"/>
          <c:h val="6.375978499998456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rgbClr val="FF0000"/>
                </a:solidFill>
                <a:latin typeface="+mn-lt"/>
                <a:ea typeface="+mn-ea"/>
                <a:cs typeface="+mn-cs"/>
              </a:defRPr>
            </a:pPr>
            <a:r>
              <a:rPr lang="en-GB" sz="2800" b="1">
                <a:solidFill>
                  <a:srgbClr val="FF0000"/>
                </a:solidFill>
              </a:rPr>
              <a:t>Response rates for questionnaires by gender</a:t>
            </a:r>
          </a:p>
        </c:rich>
      </c:tx>
      <c:overlay val="0"/>
      <c:spPr>
        <a:noFill/>
        <a:ln>
          <a:noFill/>
        </a:ln>
        <a:effectLst/>
      </c:spPr>
      <c:txPr>
        <a:bodyPr rot="0" spcFirstLastPara="1" vertOverflow="ellipsis" vert="horz" wrap="square" anchor="ctr" anchorCtr="1"/>
        <a:lstStyle/>
        <a:p>
          <a:pPr>
            <a:defRPr sz="2800" b="1" i="0" u="none" strike="noStrike" kern="1200" spc="0" baseline="0">
              <a:solidFill>
                <a:srgbClr val="FF0000"/>
              </a:solidFill>
              <a:latin typeface="+mn-lt"/>
              <a:ea typeface="+mn-ea"/>
              <a:cs typeface="+mn-cs"/>
            </a:defRPr>
          </a:pPr>
          <a:endParaRPr lang="en-US"/>
        </a:p>
      </c:txPr>
    </c:title>
    <c:autoTitleDeleted val="0"/>
    <c:plotArea>
      <c:layout/>
      <c:lineChart>
        <c:grouping val="standard"/>
        <c:varyColors val="0"/>
        <c:ser>
          <c:idx val="0"/>
          <c:order val="0"/>
          <c:tx>
            <c:strRef>
              <c:f>Sheet1!$D$2</c:f>
              <c:strCache>
                <c:ptCount val="1"/>
                <c:pt idx="0">
                  <c:v>Male </c:v>
                </c:pt>
              </c:strCache>
            </c:strRef>
          </c:tx>
          <c:spPr>
            <a:ln w="44450" cap="rnd">
              <a:solidFill>
                <a:srgbClr val="0066FF"/>
              </a:solidFill>
              <a:round/>
            </a:ln>
            <a:effectLst/>
          </c:spPr>
          <c:marker>
            <c:symbol val="none"/>
          </c:marker>
          <c:dPt>
            <c:idx val="15"/>
            <c:marker>
              <c:symbol val="none"/>
            </c:marker>
            <c:bubble3D val="0"/>
            <c:spPr>
              <a:ln w="44450" cap="rnd">
                <a:solidFill>
                  <a:srgbClr val="0066FF"/>
                </a:solidFill>
                <a:prstDash val="sysDash"/>
                <a:round/>
              </a:ln>
              <a:effectLst/>
            </c:spPr>
            <c:extLst>
              <c:ext xmlns:c16="http://schemas.microsoft.com/office/drawing/2014/chart" uri="{C3380CC4-5D6E-409C-BE32-E72D297353CC}">
                <c16:uniqueId val="{00000001-4A91-42D3-89F0-9FB00EF20A00}"/>
              </c:ext>
            </c:extLst>
          </c:dPt>
          <c:dPt>
            <c:idx val="16"/>
            <c:marker>
              <c:symbol val="none"/>
            </c:marker>
            <c:bubble3D val="0"/>
            <c:spPr>
              <a:ln w="44450" cap="rnd">
                <a:solidFill>
                  <a:srgbClr val="0066FF"/>
                </a:solidFill>
                <a:prstDash val="sysDash"/>
                <a:round/>
              </a:ln>
              <a:effectLst/>
            </c:spPr>
            <c:extLst>
              <c:ext xmlns:c16="http://schemas.microsoft.com/office/drawing/2014/chart" uri="{C3380CC4-5D6E-409C-BE32-E72D297353CC}">
                <c16:uniqueId val="{00000003-4A91-42D3-89F0-9FB00EF20A00}"/>
              </c:ext>
            </c:extLst>
          </c:dPt>
          <c:dPt>
            <c:idx val="17"/>
            <c:marker>
              <c:symbol val="none"/>
            </c:marker>
            <c:bubble3D val="0"/>
            <c:spPr>
              <a:ln w="44450" cap="rnd">
                <a:solidFill>
                  <a:srgbClr val="0066FF"/>
                </a:solidFill>
                <a:prstDash val="sysDash"/>
                <a:round/>
              </a:ln>
              <a:effectLst/>
            </c:spPr>
            <c:extLst>
              <c:ext xmlns:c16="http://schemas.microsoft.com/office/drawing/2014/chart" uri="{C3380CC4-5D6E-409C-BE32-E72D297353CC}">
                <c16:uniqueId val="{00000005-4A91-42D3-89F0-9FB00EF20A00}"/>
              </c:ext>
            </c:extLst>
          </c:dPt>
          <c:cat>
            <c:numRef>
              <c:f>Sheet1!$C$3:$C$20</c:f>
              <c:numCache>
                <c:formatCode>General</c:formatCode>
                <c:ptCount val="18"/>
                <c:pt idx="0">
                  <c:v>12</c:v>
                </c:pt>
                <c:pt idx="1">
                  <c:v>13</c:v>
                </c:pt>
                <c:pt idx="2">
                  <c:v>13</c:v>
                </c:pt>
                <c:pt idx="3">
                  <c:v>13</c:v>
                </c:pt>
                <c:pt idx="4">
                  <c:v>13</c:v>
                </c:pt>
                <c:pt idx="5">
                  <c:v>13</c:v>
                </c:pt>
                <c:pt idx="6">
                  <c:v>14</c:v>
                </c:pt>
                <c:pt idx="7">
                  <c:v>14</c:v>
                </c:pt>
                <c:pt idx="8">
                  <c:v>15</c:v>
                </c:pt>
                <c:pt idx="9">
                  <c:v>16</c:v>
                </c:pt>
                <c:pt idx="10">
                  <c:v>16</c:v>
                </c:pt>
                <c:pt idx="11">
                  <c:v>16</c:v>
                </c:pt>
                <c:pt idx="12">
                  <c:v>16</c:v>
                </c:pt>
                <c:pt idx="13">
                  <c:v>17</c:v>
                </c:pt>
                <c:pt idx="14">
                  <c:v>18</c:v>
                </c:pt>
                <c:pt idx="15">
                  <c:v>20</c:v>
                </c:pt>
                <c:pt idx="16">
                  <c:v>21</c:v>
                </c:pt>
                <c:pt idx="17">
                  <c:v>22</c:v>
                </c:pt>
              </c:numCache>
            </c:numRef>
          </c:cat>
          <c:val>
            <c:numRef>
              <c:f>Sheet1!$D$3:$D$20</c:f>
              <c:numCache>
                <c:formatCode>General</c:formatCode>
                <c:ptCount val="18"/>
                <c:pt idx="0">
                  <c:v>3505</c:v>
                </c:pt>
                <c:pt idx="1">
                  <c:v>3264</c:v>
                </c:pt>
                <c:pt idx="2">
                  <c:v>3243</c:v>
                </c:pt>
                <c:pt idx="3">
                  <c:v>2753</c:v>
                </c:pt>
                <c:pt idx="4">
                  <c:v>3142</c:v>
                </c:pt>
                <c:pt idx="5">
                  <c:v>2764</c:v>
                </c:pt>
                <c:pt idx="6">
                  <c:v>2646</c:v>
                </c:pt>
                <c:pt idx="7">
                  <c:v>2290</c:v>
                </c:pt>
                <c:pt idx="8">
                  <c:v>2296</c:v>
                </c:pt>
                <c:pt idx="9">
                  <c:v>1941</c:v>
                </c:pt>
                <c:pt idx="10">
                  <c:v>1147</c:v>
                </c:pt>
                <c:pt idx="11">
                  <c:v>2286</c:v>
                </c:pt>
                <c:pt idx="12">
                  <c:v>2094</c:v>
                </c:pt>
                <c:pt idx="13">
                  <c:v>1766</c:v>
                </c:pt>
                <c:pt idx="14">
                  <c:v>1202</c:v>
                </c:pt>
                <c:pt idx="15">
                  <c:v>1699</c:v>
                </c:pt>
                <c:pt idx="16">
                  <c:v>1138</c:v>
                </c:pt>
                <c:pt idx="17">
                  <c:v>1314</c:v>
                </c:pt>
              </c:numCache>
            </c:numRef>
          </c:val>
          <c:smooth val="0"/>
          <c:extLst>
            <c:ext xmlns:c16="http://schemas.microsoft.com/office/drawing/2014/chart" uri="{C3380CC4-5D6E-409C-BE32-E72D297353CC}">
              <c16:uniqueId val="{00000006-4A91-42D3-89F0-9FB00EF20A00}"/>
            </c:ext>
          </c:extLst>
        </c:ser>
        <c:ser>
          <c:idx val="1"/>
          <c:order val="1"/>
          <c:tx>
            <c:strRef>
              <c:f>Sheet1!$E$2</c:f>
              <c:strCache>
                <c:ptCount val="1"/>
                <c:pt idx="0">
                  <c:v>Female</c:v>
                </c:pt>
              </c:strCache>
            </c:strRef>
          </c:tx>
          <c:spPr>
            <a:ln w="44450" cap="rnd">
              <a:solidFill>
                <a:srgbClr val="009900"/>
              </a:solidFill>
              <a:round/>
            </a:ln>
            <a:effectLst/>
          </c:spPr>
          <c:marker>
            <c:symbol val="none"/>
          </c:marker>
          <c:dPt>
            <c:idx val="15"/>
            <c:marker>
              <c:symbol val="none"/>
            </c:marker>
            <c:bubble3D val="0"/>
            <c:spPr>
              <a:ln w="44450" cap="rnd">
                <a:solidFill>
                  <a:srgbClr val="009900"/>
                </a:solidFill>
                <a:prstDash val="sysDash"/>
                <a:round/>
              </a:ln>
              <a:effectLst/>
            </c:spPr>
            <c:extLst>
              <c:ext xmlns:c16="http://schemas.microsoft.com/office/drawing/2014/chart" uri="{C3380CC4-5D6E-409C-BE32-E72D297353CC}">
                <c16:uniqueId val="{00000008-4A91-42D3-89F0-9FB00EF20A00}"/>
              </c:ext>
            </c:extLst>
          </c:dPt>
          <c:dPt>
            <c:idx val="16"/>
            <c:marker>
              <c:symbol val="none"/>
            </c:marker>
            <c:bubble3D val="0"/>
            <c:spPr>
              <a:ln w="44450" cap="rnd">
                <a:solidFill>
                  <a:srgbClr val="009900"/>
                </a:solidFill>
                <a:prstDash val="sysDash"/>
                <a:round/>
              </a:ln>
              <a:effectLst/>
            </c:spPr>
            <c:extLst>
              <c:ext xmlns:c16="http://schemas.microsoft.com/office/drawing/2014/chart" uri="{C3380CC4-5D6E-409C-BE32-E72D297353CC}">
                <c16:uniqueId val="{0000000A-4A91-42D3-89F0-9FB00EF20A00}"/>
              </c:ext>
            </c:extLst>
          </c:dPt>
          <c:dPt>
            <c:idx val="17"/>
            <c:marker>
              <c:symbol val="none"/>
            </c:marker>
            <c:bubble3D val="0"/>
            <c:spPr>
              <a:ln w="44450" cap="rnd">
                <a:solidFill>
                  <a:srgbClr val="009900"/>
                </a:solidFill>
                <a:prstDash val="sysDash"/>
                <a:round/>
              </a:ln>
              <a:effectLst/>
            </c:spPr>
            <c:extLst>
              <c:ext xmlns:c16="http://schemas.microsoft.com/office/drawing/2014/chart" uri="{C3380CC4-5D6E-409C-BE32-E72D297353CC}">
                <c16:uniqueId val="{0000000C-4A91-42D3-89F0-9FB00EF20A00}"/>
              </c:ext>
            </c:extLst>
          </c:dPt>
          <c:cat>
            <c:numRef>
              <c:f>Sheet1!$C$3:$C$20</c:f>
              <c:numCache>
                <c:formatCode>General</c:formatCode>
                <c:ptCount val="18"/>
                <c:pt idx="0">
                  <c:v>12</c:v>
                </c:pt>
                <c:pt idx="1">
                  <c:v>13</c:v>
                </c:pt>
                <c:pt idx="2">
                  <c:v>13</c:v>
                </c:pt>
                <c:pt idx="3">
                  <c:v>13</c:v>
                </c:pt>
                <c:pt idx="4">
                  <c:v>13</c:v>
                </c:pt>
                <c:pt idx="5">
                  <c:v>13</c:v>
                </c:pt>
                <c:pt idx="6">
                  <c:v>14</c:v>
                </c:pt>
                <c:pt idx="7">
                  <c:v>14</c:v>
                </c:pt>
                <c:pt idx="8">
                  <c:v>15</c:v>
                </c:pt>
                <c:pt idx="9">
                  <c:v>16</c:v>
                </c:pt>
                <c:pt idx="10">
                  <c:v>16</c:v>
                </c:pt>
                <c:pt idx="11">
                  <c:v>16</c:v>
                </c:pt>
                <c:pt idx="12">
                  <c:v>16</c:v>
                </c:pt>
                <c:pt idx="13">
                  <c:v>17</c:v>
                </c:pt>
                <c:pt idx="14">
                  <c:v>18</c:v>
                </c:pt>
                <c:pt idx="15">
                  <c:v>20</c:v>
                </c:pt>
                <c:pt idx="16">
                  <c:v>21</c:v>
                </c:pt>
                <c:pt idx="17">
                  <c:v>22</c:v>
                </c:pt>
              </c:numCache>
            </c:numRef>
          </c:cat>
          <c:val>
            <c:numRef>
              <c:f>Sheet1!$E$3:$E$20</c:f>
              <c:numCache>
                <c:formatCode>General</c:formatCode>
                <c:ptCount val="18"/>
                <c:pt idx="0">
                  <c:v>4000</c:v>
                </c:pt>
                <c:pt idx="1">
                  <c:v>3876</c:v>
                </c:pt>
                <c:pt idx="2">
                  <c:v>3886</c:v>
                </c:pt>
                <c:pt idx="3">
                  <c:v>3157</c:v>
                </c:pt>
                <c:pt idx="4">
                  <c:v>3766</c:v>
                </c:pt>
                <c:pt idx="5">
                  <c:v>3454</c:v>
                </c:pt>
                <c:pt idx="6">
                  <c:v>3391</c:v>
                </c:pt>
                <c:pt idx="7">
                  <c:v>2873</c:v>
                </c:pt>
                <c:pt idx="8">
                  <c:v>2571</c:v>
                </c:pt>
                <c:pt idx="9">
                  <c:v>2819</c:v>
                </c:pt>
                <c:pt idx="10">
                  <c:v>1985</c:v>
                </c:pt>
                <c:pt idx="11">
                  <c:v>3153</c:v>
                </c:pt>
                <c:pt idx="12">
                  <c:v>3037</c:v>
                </c:pt>
                <c:pt idx="13">
                  <c:v>2604</c:v>
                </c:pt>
                <c:pt idx="14">
                  <c:v>2175</c:v>
                </c:pt>
                <c:pt idx="15">
                  <c:v>2643</c:v>
                </c:pt>
                <c:pt idx="16">
                  <c:v>2160</c:v>
                </c:pt>
                <c:pt idx="17">
                  <c:v>2516</c:v>
                </c:pt>
              </c:numCache>
            </c:numRef>
          </c:val>
          <c:smooth val="0"/>
          <c:extLst>
            <c:ext xmlns:c16="http://schemas.microsoft.com/office/drawing/2014/chart" uri="{C3380CC4-5D6E-409C-BE32-E72D297353CC}">
              <c16:uniqueId val="{0000000D-4A91-42D3-89F0-9FB00EF20A00}"/>
            </c:ext>
          </c:extLst>
        </c:ser>
        <c:dLbls>
          <c:showLegendKey val="0"/>
          <c:showVal val="0"/>
          <c:showCatName val="0"/>
          <c:showSerName val="0"/>
          <c:showPercent val="0"/>
          <c:showBubbleSize val="0"/>
        </c:dLbls>
        <c:smooth val="0"/>
        <c:axId val="160317344"/>
        <c:axId val="160317736"/>
      </c:lineChart>
      <c:catAx>
        <c:axId val="16031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60317736"/>
        <c:crosses val="autoZero"/>
        <c:auto val="1"/>
        <c:lblAlgn val="ctr"/>
        <c:lblOffset val="100"/>
        <c:noMultiLvlLbl val="0"/>
      </c:catAx>
      <c:valAx>
        <c:axId val="16031773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0317344"/>
        <c:crosses val="autoZero"/>
        <c:crossBetween val="between"/>
      </c:valAx>
      <c:spPr>
        <a:noFill/>
        <a:ln w="25400">
          <a:noFill/>
        </a:ln>
        <a:effectLst/>
      </c:spPr>
    </c:plotArea>
    <c:legend>
      <c:legendPos val="b"/>
      <c:layout>
        <c:manualLayout>
          <c:xMode val="edge"/>
          <c:yMode val="edge"/>
          <c:x val="0.14913626573228203"/>
          <c:y val="0.65003697829138263"/>
          <c:w val="0.2617531972146091"/>
          <c:h val="5.619803369902503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0.80155</cdr:x>
      <cdr:y>0.36289</cdr:y>
    </cdr:from>
    <cdr:to>
      <cdr:x>0.80155</cdr:x>
      <cdr:y>0.79856</cdr:y>
    </cdr:to>
    <cdr:cxnSp macro="">
      <cdr:nvCxnSpPr>
        <cdr:cNvPr id="3" name="Straight Connector 2"/>
        <cdr:cNvCxnSpPr/>
      </cdr:nvCxnSpPr>
      <cdr:spPr>
        <a:xfrm xmlns:a="http://schemas.openxmlformats.org/drawingml/2006/main">
          <a:off x="7635241" y="2306183"/>
          <a:ext cx="0" cy="2768737"/>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31" tIns="45715" rIns="91431" bIns="45715" rtlCol="0"/>
          <a:lstStyle>
            <a:lvl1pPr algn="r">
              <a:defRPr sz="1200"/>
            </a:lvl1pPr>
          </a:lstStyle>
          <a:p>
            <a:fld id="{182E295E-03CB-4E46-B18C-CCD93A40CEF0}" type="datetimeFigureOut">
              <a:rPr lang="en-GB" smtClean="0"/>
              <a:pPr/>
              <a:t>24/06/2016</a:t>
            </a:fld>
            <a:endParaRPr lang="en-GB"/>
          </a:p>
        </p:txBody>
      </p:sp>
      <p:sp>
        <p:nvSpPr>
          <p:cNvPr id="4" name="Footer Placeholder 3"/>
          <p:cNvSpPr>
            <a:spLocks noGrp="1"/>
          </p:cNvSpPr>
          <p:nvPr>
            <p:ph type="ftr" sz="quarter" idx="2"/>
          </p:nvPr>
        </p:nvSpPr>
        <p:spPr>
          <a:xfrm>
            <a:off x="1" y="9428583"/>
            <a:ext cx="2889938" cy="496332"/>
          </a:xfrm>
          <a:prstGeom prst="rect">
            <a:avLst/>
          </a:prstGeom>
        </p:spPr>
        <p:txBody>
          <a:bodyPr vert="horz" lIns="91431" tIns="45715" rIns="91431"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31" tIns="45715" rIns="91431" bIns="45715" rtlCol="0" anchor="b"/>
          <a:lstStyle>
            <a:lvl1pPr algn="r">
              <a:defRPr sz="1200"/>
            </a:lvl1pPr>
          </a:lstStyle>
          <a:p>
            <a:fld id="{B13CCDAD-88C0-42D0-9140-229C2A6CBAF4}" type="slidenum">
              <a:rPr lang="en-GB" smtClean="0"/>
              <a:pPr/>
              <a:t>‹#›</a:t>
            </a:fld>
            <a:endParaRPr lang="en-GB"/>
          </a:p>
        </p:txBody>
      </p:sp>
    </p:spTree>
    <p:extLst>
      <p:ext uri="{BB962C8B-B14F-4D97-AF65-F5344CB8AC3E}">
        <p14:creationId xmlns:p14="http://schemas.microsoft.com/office/powerpoint/2010/main" val="2495508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31" tIns="45715" rIns="91431" bIns="45715" rtlCol="0"/>
          <a:lstStyle>
            <a:lvl1pPr algn="r">
              <a:defRPr sz="1200"/>
            </a:lvl1pPr>
          </a:lstStyle>
          <a:p>
            <a:fld id="{0A3AF71E-2082-2C40-AAAC-79113BB3A5F2}" type="datetimeFigureOut">
              <a:rPr lang="en-US" smtClean="0"/>
              <a:pPr/>
              <a:t>6/24/2016</a:t>
            </a:fld>
            <a:endParaRPr lang="en-US"/>
          </a:p>
        </p:txBody>
      </p:sp>
      <p:sp>
        <p:nvSpPr>
          <p:cNvPr id="4" name="Slide Image Placeholder 3"/>
          <p:cNvSpPr>
            <a:spLocks noGrp="1" noRot="1" noChangeAspect="1"/>
          </p:cNvSpPr>
          <p:nvPr>
            <p:ph type="sldImg" idx="2"/>
          </p:nvPr>
        </p:nvSpPr>
        <p:spPr>
          <a:xfrm>
            <a:off x="704850" y="744538"/>
            <a:ext cx="5259388" cy="3722687"/>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66909" y="4715154"/>
            <a:ext cx="5335270" cy="4466987"/>
          </a:xfrm>
          <a:prstGeom prst="rect">
            <a:avLst/>
          </a:prstGeom>
        </p:spPr>
        <p:txBody>
          <a:bodyPr vert="horz" lIns="91431" tIns="45715" rIns="91431" bIns="45715"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28583"/>
            <a:ext cx="2889938" cy="496332"/>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31" tIns="45715" rIns="91431" bIns="45715" rtlCol="0" anchor="b"/>
          <a:lstStyle>
            <a:lvl1pPr algn="r">
              <a:defRPr sz="1200"/>
            </a:lvl1pPr>
          </a:lstStyle>
          <a:p>
            <a:fld id="{4DEBA011-A229-204C-86EC-34D4ACF76782}" type="slidenum">
              <a:rPr lang="en-US" smtClean="0"/>
              <a:pPr/>
              <a:t>‹#›</a:t>
            </a:fld>
            <a:endParaRPr lang="en-US"/>
          </a:p>
        </p:txBody>
      </p:sp>
    </p:spTree>
    <p:extLst>
      <p:ext uri="{BB962C8B-B14F-4D97-AF65-F5344CB8AC3E}">
        <p14:creationId xmlns:p14="http://schemas.microsoft.com/office/powerpoint/2010/main" val="622749719"/>
      </p:ext>
    </p:extLst>
  </p:cSld>
  <p:clrMap bg1="lt1" tx1="dk1" bg2="lt2" tx2="dk2" accent1="accent1" accent2="accent2" accent3="accent3" accent4="accent4" accent5="accent5" accent6="accent6" hlink="hlink" folHlink="folHlink"/>
  <p:notesStyle>
    <a:lvl1pPr marL="0" algn="l" defTabSz="503523" rtl="0" eaLnBrk="1" latinLnBrk="0" hangingPunct="1">
      <a:defRPr sz="1300" kern="1200">
        <a:solidFill>
          <a:schemeClr val="tx1"/>
        </a:solidFill>
        <a:latin typeface="+mn-lt"/>
        <a:ea typeface="+mn-ea"/>
        <a:cs typeface="+mn-cs"/>
      </a:defRPr>
    </a:lvl1pPr>
    <a:lvl2pPr marL="503523" algn="l" defTabSz="503523" rtl="0" eaLnBrk="1" latinLnBrk="0" hangingPunct="1">
      <a:defRPr sz="1300" kern="1200">
        <a:solidFill>
          <a:schemeClr val="tx1"/>
        </a:solidFill>
        <a:latin typeface="+mn-lt"/>
        <a:ea typeface="+mn-ea"/>
        <a:cs typeface="+mn-cs"/>
      </a:defRPr>
    </a:lvl2pPr>
    <a:lvl3pPr marL="1007046" algn="l" defTabSz="503523" rtl="0" eaLnBrk="1" latinLnBrk="0" hangingPunct="1">
      <a:defRPr sz="1300" kern="1200">
        <a:solidFill>
          <a:schemeClr val="tx1"/>
        </a:solidFill>
        <a:latin typeface="+mn-lt"/>
        <a:ea typeface="+mn-ea"/>
        <a:cs typeface="+mn-cs"/>
      </a:defRPr>
    </a:lvl3pPr>
    <a:lvl4pPr marL="1510569" algn="l" defTabSz="503523" rtl="0" eaLnBrk="1" latinLnBrk="0" hangingPunct="1">
      <a:defRPr sz="1300" kern="1200">
        <a:solidFill>
          <a:schemeClr val="tx1"/>
        </a:solidFill>
        <a:latin typeface="+mn-lt"/>
        <a:ea typeface="+mn-ea"/>
        <a:cs typeface="+mn-cs"/>
      </a:defRPr>
    </a:lvl4pPr>
    <a:lvl5pPr marL="2014093" algn="l" defTabSz="503523" rtl="0" eaLnBrk="1" latinLnBrk="0" hangingPunct="1">
      <a:defRPr sz="1300" kern="1200">
        <a:solidFill>
          <a:schemeClr val="tx1"/>
        </a:solidFill>
        <a:latin typeface="+mn-lt"/>
        <a:ea typeface="+mn-ea"/>
        <a:cs typeface="+mn-cs"/>
      </a:defRPr>
    </a:lvl5pPr>
    <a:lvl6pPr marL="2517615" algn="l" defTabSz="503523" rtl="0" eaLnBrk="1" latinLnBrk="0" hangingPunct="1">
      <a:defRPr sz="1300" kern="1200">
        <a:solidFill>
          <a:schemeClr val="tx1"/>
        </a:solidFill>
        <a:latin typeface="+mn-lt"/>
        <a:ea typeface="+mn-ea"/>
        <a:cs typeface="+mn-cs"/>
      </a:defRPr>
    </a:lvl6pPr>
    <a:lvl7pPr marL="3021139" algn="l" defTabSz="503523" rtl="0" eaLnBrk="1" latinLnBrk="0" hangingPunct="1">
      <a:defRPr sz="1300" kern="1200">
        <a:solidFill>
          <a:schemeClr val="tx1"/>
        </a:solidFill>
        <a:latin typeface="+mn-lt"/>
        <a:ea typeface="+mn-ea"/>
        <a:cs typeface="+mn-cs"/>
      </a:defRPr>
    </a:lvl7pPr>
    <a:lvl8pPr marL="3524662" algn="l" defTabSz="503523" rtl="0" eaLnBrk="1" latinLnBrk="0" hangingPunct="1">
      <a:defRPr sz="1300" kern="1200">
        <a:solidFill>
          <a:schemeClr val="tx1"/>
        </a:solidFill>
        <a:latin typeface="+mn-lt"/>
        <a:ea typeface="+mn-ea"/>
        <a:cs typeface="+mn-cs"/>
      </a:defRPr>
    </a:lvl8pPr>
    <a:lvl9pPr marL="4028185" algn="l" defTabSz="50352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EBA011-A229-204C-86EC-34D4ACF76782}" type="slidenum">
              <a:rPr lang="en-US" smtClean="0"/>
              <a:pPr/>
              <a:t>1</a:t>
            </a:fld>
            <a:endParaRPr lang="en-US"/>
          </a:p>
        </p:txBody>
      </p:sp>
    </p:spTree>
    <p:extLst>
      <p:ext uri="{BB962C8B-B14F-4D97-AF65-F5344CB8AC3E}">
        <p14:creationId xmlns:p14="http://schemas.microsoft.com/office/powerpoint/2010/main" val="3778689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For questionnaires many more girls have responded than boys during the whole of adolescence. </a:t>
            </a:r>
          </a:p>
          <a:p>
            <a:r>
              <a:rPr lang="en-GB" baseline="0" dirty="0"/>
              <a:t>Interestingly they have followed a similar zigzag pattern. </a:t>
            </a:r>
          </a:p>
          <a:p>
            <a:r>
              <a:rPr lang="en-GB" baseline="0" dirty="0"/>
              <a:t>Again bit dip around 16.</a:t>
            </a:r>
          </a:p>
          <a:p>
            <a:r>
              <a:rPr lang="en-GB" baseline="0" dirty="0"/>
              <a:t>Stabilizing ….</a:t>
            </a:r>
            <a:endParaRPr lang="en-GB" dirty="0"/>
          </a:p>
        </p:txBody>
      </p:sp>
      <p:sp>
        <p:nvSpPr>
          <p:cNvPr id="4" name="Slide Number Placeholder 3"/>
          <p:cNvSpPr>
            <a:spLocks noGrp="1"/>
          </p:cNvSpPr>
          <p:nvPr>
            <p:ph type="sldNum" sz="quarter" idx="10"/>
          </p:nvPr>
        </p:nvSpPr>
        <p:spPr/>
        <p:txBody>
          <a:bodyPr/>
          <a:lstStyle/>
          <a:p>
            <a:fld id="{4DEBA011-A229-204C-86EC-34D4ACF76782}" type="slidenum">
              <a:rPr lang="en-US" smtClean="0"/>
              <a:pPr/>
              <a:t>10</a:t>
            </a:fld>
            <a:endParaRPr lang="en-US"/>
          </a:p>
        </p:txBody>
      </p:sp>
    </p:spTree>
    <p:extLst>
      <p:ext uri="{BB962C8B-B14F-4D97-AF65-F5344CB8AC3E}">
        <p14:creationId xmlns:p14="http://schemas.microsoft.com/office/powerpoint/2010/main" val="2109734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ALSPAC like other studies used</a:t>
            </a:r>
            <a:r>
              <a:rPr lang="en-GB" baseline="0" dirty="0"/>
              <a:t> a variety of different methods to try and maintain response rate and deal with missing data e.g. interventions and RCT’s. However, I am going to focus on just one area – way we tried to engage and involve the participants into the study. </a:t>
            </a:r>
            <a:endParaRPr lang="en-GB" dirty="0"/>
          </a:p>
        </p:txBody>
      </p:sp>
      <p:sp>
        <p:nvSpPr>
          <p:cNvPr id="4" name="Slide Number Placeholder 3"/>
          <p:cNvSpPr>
            <a:spLocks noGrp="1"/>
          </p:cNvSpPr>
          <p:nvPr>
            <p:ph type="sldNum" sz="quarter" idx="10"/>
          </p:nvPr>
        </p:nvSpPr>
        <p:spPr/>
        <p:txBody>
          <a:bodyPr/>
          <a:lstStyle/>
          <a:p>
            <a:fld id="{4DEBA011-A229-204C-86EC-34D4ACF76782}" type="slidenum">
              <a:rPr lang="en-US" smtClean="0"/>
              <a:pPr/>
              <a:t>11</a:t>
            </a:fld>
            <a:endParaRPr lang="en-US"/>
          </a:p>
        </p:txBody>
      </p:sp>
    </p:spTree>
    <p:extLst>
      <p:ext uri="{BB962C8B-B14F-4D97-AF65-F5344CB8AC3E}">
        <p14:creationId xmlns:p14="http://schemas.microsoft.com/office/powerpoint/2010/main" val="893016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different ways in which studies engage and involve studies in research:</a:t>
            </a:r>
          </a:p>
          <a:p>
            <a:endParaRPr lang="en-GB" dirty="0"/>
          </a:p>
          <a:p>
            <a:r>
              <a:rPr lang="en-GB" dirty="0"/>
              <a:t>Least involvement – participants simply take part in the research</a:t>
            </a:r>
          </a:p>
          <a:p>
            <a:endParaRPr lang="en-GB" dirty="0"/>
          </a:p>
          <a:p>
            <a:r>
              <a:rPr lang="en-GB" dirty="0"/>
              <a:t>Engagement – study team provide information and knowledge about the research </a:t>
            </a:r>
          </a:p>
          <a:p>
            <a:endParaRPr lang="en-GB" dirty="0"/>
          </a:p>
          <a:p>
            <a:r>
              <a:rPr lang="en-GB" dirty="0"/>
              <a:t>Involvement</a:t>
            </a:r>
            <a:r>
              <a:rPr lang="en-GB" baseline="0" dirty="0"/>
              <a:t> - </a:t>
            </a:r>
            <a:r>
              <a:rPr lang="en-GB" dirty="0"/>
              <a:t> </a:t>
            </a:r>
          </a:p>
        </p:txBody>
      </p:sp>
      <p:sp>
        <p:nvSpPr>
          <p:cNvPr id="4" name="Slide Number Placeholder 3"/>
          <p:cNvSpPr>
            <a:spLocks noGrp="1"/>
          </p:cNvSpPr>
          <p:nvPr>
            <p:ph type="sldNum" sz="quarter" idx="10"/>
          </p:nvPr>
        </p:nvSpPr>
        <p:spPr/>
        <p:txBody>
          <a:bodyPr/>
          <a:lstStyle/>
          <a:p>
            <a:fld id="{4DEBA011-A229-204C-86EC-34D4ACF76782}" type="slidenum">
              <a:rPr lang="en-US" smtClean="0"/>
              <a:pPr/>
              <a:t>12</a:t>
            </a:fld>
            <a:endParaRPr lang="en-US"/>
          </a:p>
        </p:txBody>
      </p:sp>
    </p:spTree>
    <p:extLst>
      <p:ext uri="{BB962C8B-B14F-4D97-AF65-F5344CB8AC3E}">
        <p14:creationId xmlns:p14="http://schemas.microsoft.com/office/powerpoint/2010/main" val="261267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EBA011-A229-204C-86EC-34D4ACF76782}" type="slidenum">
              <a:rPr lang="en-US" smtClean="0"/>
              <a:pPr/>
              <a:t>13</a:t>
            </a:fld>
            <a:endParaRPr lang="en-US"/>
          </a:p>
        </p:txBody>
      </p:sp>
    </p:spTree>
    <p:extLst>
      <p:ext uri="{BB962C8B-B14F-4D97-AF65-F5344CB8AC3E}">
        <p14:creationId xmlns:p14="http://schemas.microsoft.com/office/powerpoint/2010/main" val="2717821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We</a:t>
            </a:r>
            <a:r>
              <a:rPr lang="en-GB" baseline="0" dirty="0"/>
              <a:t> recognised that the participants were changing and becoming adults so our engagement strategy changed as well …</a:t>
            </a:r>
            <a:endParaRPr lang="en-GB" dirty="0"/>
          </a:p>
        </p:txBody>
      </p:sp>
      <p:sp>
        <p:nvSpPr>
          <p:cNvPr id="4" name="Slide Number Placeholder 3"/>
          <p:cNvSpPr>
            <a:spLocks noGrp="1"/>
          </p:cNvSpPr>
          <p:nvPr>
            <p:ph type="sldNum" sz="quarter" idx="10"/>
          </p:nvPr>
        </p:nvSpPr>
        <p:spPr/>
        <p:txBody>
          <a:bodyPr/>
          <a:lstStyle/>
          <a:p>
            <a:fld id="{4DEBA011-A229-204C-86EC-34D4ACF76782}" type="slidenum">
              <a:rPr lang="en-US" smtClean="0"/>
              <a:pPr/>
              <a:t>14</a:t>
            </a:fld>
            <a:endParaRPr lang="en-US"/>
          </a:p>
        </p:txBody>
      </p:sp>
    </p:spTree>
    <p:extLst>
      <p:ext uri="{BB962C8B-B14F-4D97-AF65-F5344CB8AC3E}">
        <p14:creationId xmlns:p14="http://schemas.microsoft.com/office/powerpoint/2010/main" val="2019566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EBA011-A229-204C-86EC-34D4ACF76782}" type="slidenum">
              <a:rPr lang="en-US" smtClean="0"/>
              <a:pPr/>
              <a:t>15</a:t>
            </a:fld>
            <a:endParaRPr lang="en-US"/>
          </a:p>
        </p:txBody>
      </p:sp>
    </p:spTree>
    <p:extLst>
      <p:ext uri="{BB962C8B-B14F-4D97-AF65-F5344CB8AC3E}">
        <p14:creationId xmlns:p14="http://schemas.microsoft.com/office/powerpoint/2010/main" val="1942514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EBA011-A229-204C-86EC-34D4ACF76782}" type="slidenum">
              <a:rPr lang="en-US" smtClean="0"/>
              <a:pPr/>
              <a:t>16</a:t>
            </a:fld>
            <a:endParaRPr lang="en-US"/>
          </a:p>
        </p:txBody>
      </p:sp>
    </p:spTree>
    <p:extLst>
      <p:ext uri="{BB962C8B-B14F-4D97-AF65-F5344CB8AC3E}">
        <p14:creationId xmlns:p14="http://schemas.microsoft.com/office/powerpoint/2010/main" val="3366399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endParaRPr lang="en-GB" dirty="0"/>
          </a:p>
        </p:txBody>
      </p:sp>
      <p:sp>
        <p:nvSpPr>
          <p:cNvPr id="4" name="Slide Number Placeholder 3"/>
          <p:cNvSpPr>
            <a:spLocks noGrp="1"/>
          </p:cNvSpPr>
          <p:nvPr>
            <p:ph type="sldNum" sz="quarter" idx="10"/>
          </p:nvPr>
        </p:nvSpPr>
        <p:spPr/>
        <p:txBody>
          <a:bodyPr/>
          <a:lstStyle/>
          <a:p>
            <a:fld id="{4DEBA011-A229-204C-86EC-34D4ACF76782}" type="slidenum">
              <a:rPr lang="en-US" smtClean="0"/>
              <a:pPr/>
              <a:t>17</a:t>
            </a:fld>
            <a:endParaRPr lang="en-US"/>
          </a:p>
        </p:txBody>
      </p:sp>
    </p:spTree>
    <p:extLst>
      <p:ext uri="{BB962C8B-B14F-4D97-AF65-F5344CB8AC3E}">
        <p14:creationId xmlns:p14="http://schemas.microsoft.com/office/powerpoint/2010/main" val="485826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03471">
              <a:defRPr/>
            </a:pPr>
            <a:r>
              <a:rPr lang="en-GB" dirty="0"/>
              <a:t>The ALSPAC Law &amp; Ethics Committee (ALEC)</a:t>
            </a:r>
            <a:r>
              <a:rPr lang="en-GB" baseline="0" dirty="0"/>
              <a:t> set up right at the start of the study. At the time (early 90s) this was ground breaking. JG took the view that rather than shying away from some of the difficult ethical issues that beset a complex biomedical study like ALSPAC she wanted to tackle them head on. ALEC is firmly established as part of the governance structure in ALSPAC. ALEC concerns itself with issues such as consent, </a:t>
            </a:r>
            <a:r>
              <a:rPr lang="en-US" altLang="en-US" dirty="0">
                <a:solidFill>
                  <a:schemeClr val="tx1"/>
                </a:solidFill>
              </a:rPr>
              <a:t>protecting participants from research that is too intrusive or burdensome and disclosure of research findings. We</a:t>
            </a:r>
            <a:r>
              <a:rPr lang="en-US" altLang="en-US" baseline="0" dirty="0">
                <a:solidFill>
                  <a:schemeClr val="tx1"/>
                </a:solidFill>
              </a:rPr>
              <a:t> also are obliged to go to an NRES committee for applications </a:t>
            </a:r>
            <a:r>
              <a:rPr lang="en-US" altLang="en-US" dirty="0">
                <a:solidFill>
                  <a:schemeClr val="tx1"/>
                </a:solidFill>
              </a:rPr>
              <a:t> </a:t>
            </a:r>
            <a:r>
              <a:rPr lang="en-GB" dirty="0"/>
              <a:t>studies involving the collection of biological samples, DXA and MRI scans or the collection of data from participants who lack the capacity to give informed consent. Membership has always been made up of clinicians, independent researchers,</a:t>
            </a:r>
            <a:r>
              <a:rPr lang="en-GB" baseline="0" dirty="0"/>
              <a:t> lawyers and lay members. But last year membership changed and now 50% of the members are made up of study participants. This was an active decision to include participants in decision-making. Fundamentally changed the way the committee operates from simple things like changing time of the meeting to process changes e.g. need to have a pre meeting </a:t>
            </a:r>
            <a:r>
              <a:rPr lang="en-US" altLang="en-US" sz="1400" dirty="0"/>
              <a:t>with participants to ensure that they have an opportunity to ask questions so they are able to engage with debates from position of knowledge. </a:t>
            </a:r>
          </a:p>
          <a:p>
            <a:pPr defTabSz="503471">
              <a:defRPr/>
            </a:pPr>
            <a:endParaRPr lang="en-US" altLang="en-US" dirty="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4DEBA011-A229-204C-86EC-34D4ACF76782}" type="slidenum">
              <a:rPr lang="en-US" smtClean="0"/>
              <a:pPr/>
              <a:t>18</a:t>
            </a:fld>
            <a:endParaRPr lang="en-US"/>
          </a:p>
        </p:txBody>
      </p:sp>
    </p:spTree>
    <p:extLst>
      <p:ext uri="{BB962C8B-B14F-4D97-AF65-F5344CB8AC3E}">
        <p14:creationId xmlns:p14="http://schemas.microsoft.com/office/powerpoint/2010/main" val="2820104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endParaRPr lang="en-GB" dirty="0"/>
          </a:p>
        </p:txBody>
      </p:sp>
      <p:sp>
        <p:nvSpPr>
          <p:cNvPr id="4" name="Slide Number Placeholder 3"/>
          <p:cNvSpPr>
            <a:spLocks noGrp="1"/>
          </p:cNvSpPr>
          <p:nvPr>
            <p:ph type="sldNum" sz="quarter" idx="10"/>
          </p:nvPr>
        </p:nvSpPr>
        <p:spPr/>
        <p:txBody>
          <a:bodyPr/>
          <a:lstStyle/>
          <a:p>
            <a:fld id="{4DEBA011-A229-204C-86EC-34D4ACF76782}" type="slidenum">
              <a:rPr lang="en-US" smtClean="0"/>
              <a:pPr/>
              <a:t>19</a:t>
            </a:fld>
            <a:endParaRPr lang="en-US"/>
          </a:p>
        </p:txBody>
      </p:sp>
    </p:spTree>
    <p:extLst>
      <p:ext uri="{BB962C8B-B14F-4D97-AF65-F5344CB8AC3E}">
        <p14:creationId xmlns:p14="http://schemas.microsoft.com/office/powerpoint/2010/main" val="51589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EBA011-A229-204C-86EC-34D4ACF76782}" type="slidenum">
              <a:rPr lang="en-US" smtClean="0"/>
              <a:pPr/>
              <a:t>2</a:t>
            </a:fld>
            <a:endParaRPr lang="en-US"/>
          </a:p>
        </p:txBody>
      </p:sp>
    </p:spTree>
    <p:extLst>
      <p:ext uri="{BB962C8B-B14F-4D97-AF65-F5344CB8AC3E}">
        <p14:creationId xmlns:p14="http://schemas.microsoft.com/office/powerpoint/2010/main" val="806162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endParaRPr lang="en-GB" dirty="0"/>
          </a:p>
        </p:txBody>
      </p:sp>
      <p:sp>
        <p:nvSpPr>
          <p:cNvPr id="4" name="Slide Number Placeholder 3"/>
          <p:cNvSpPr>
            <a:spLocks noGrp="1"/>
          </p:cNvSpPr>
          <p:nvPr>
            <p:ph type="sldNum" sz="quarter" idx="10"/>
          </p:nvPr>
        </p:nvSpPr>
        <p:spPr/>
        <p:txBody>
          <a:bodyPr/>
          <a:lstStyle/>
          <a:p>
            <a:fld id="{4DEBA011-A229-204C-86EC-34D4ACF76782}" type="slidenum">
              <a:rPr lang="en-US" smtClean="0"/>
              <a:pPr/>
              <a:t>20</a:t>
            </a:fld>
            <a:endParaRPr lang="en-US"/>
          </a:p>
        </p:txBody>
      </p:sp>
    </p:spTree>
    <p:extLst>
      <p:ext uri="{BB962C8B-B14F-4D97-AF65-F5344CB8AC3E}">
        <p14:creationId xmlns:p14="http://schemas.microsoft.com/office/powerpoint/2010/main" val="3857438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EBA011-A229-204C-86EC-34D4ACF76782}" type="slidenum">
              <a:rPr lang="en-US" smtClean="0"/>
              <a:pPr/>
              <a:t>21</a:t>
            </a:fld>
            <a:endParaRPr lang="en-US"/>
          </a:p>
        </p:txBody>
      </p:sp>
    </p:spTree>
    <p:extLst>
      <p:ext uri="{BB962C8B-B14F-4D97-AF65-F5344CB8AC3E}">
        <p14:creationId xmlns:p14="http://schemas.microsoft.com/office/powerpoint/2010/main" val="3182154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EBA011-A229-204C-86EC-34D4ACF76782}" type="slidenum">
              <a:rPr lang="en-US" smtClean="0"/>
              <a:pPr/>
              <a:t>22</a:t>
            </a:fld>
            <a:endParaRPr lang="en-US"/>
          </a:p>
        </p:txBody>
      </p:sp>
    </p:spTree>
    <p:extLst>
      <p:ext uri="{BB962C8B-B14F-4D97-AF65-F5344CB8AC3E}">
        <p14:creationId xmlns:p14="http://schemas.microsoft.com/office/powerpoint/2010/main" val="402792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endParaRPr lang="en-GB" dirty="0"/>
          </a:p>
        </p:txBody>
      </p:sp>
      <p:sp>
        <p:nvSpPr>
          <p:cNvPr id="4" name="Slide Number Placeholder 3"/>
          <p:cNvSpPr>
            <a:spLocks noGrp="1"/>
          </p:cNvSpPr>
          <p:nvPr>
            <p:ph type="sldNum" sz="quarter" idx="10"/>
          </p:nvPr>
        </p:nvSpPr>
        <p:spPr/>
        <p:txBody>
          <a:bodyPr/>
          <a:lstStyle/>
          <a:p>
            <a:fld id="{4DEBA011-A229-204C-86EC-34D4ACF76782}" type="slidenum">
              <a:rPr lang="en-US" smtClean="0"/>
              <a:pPr/>
              <a:t>3</a:t>
            </a:fld>
            <a:endParaRPr lang="en-US"/>
          </a:p>
        </p:txBody>
      </p:sp>
    </p:spTree>
    <p:extLst>
      <p:ext uri="{BB962C8B-B14F-4D97-AF65-F5344CB8AC3E}">
        <p14:creationId xmlns:p14="http://schemas.microsoft.com/office/powerpoint/2010/main" val="3126949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ALSPAC stands for the Avon Longitudinal Study of Parents and children. </a:t>
            </a:r>
          </a:p>
          <a:p>
            <a:r>
              <a:rPr lang="en-GB" baseline="0" dirty="0"/>
              <a:t>It is a regionally based birth cohort study based in Bristol, which is in the south west of England. </a:t>
            </a:r>
          </a:p>
          <a:p>
            <a:r>
              <a:rPr lang="en-GB" baseline="0" dirty="0"/>
              <a:t>In 1991 – 1992 14,500 pregnant women, who attended the three hospitals shown on the slide,  were enrolled into the study. For the last 24 years ALSPAC has been following around 10,000 of the original children and their mothers and fathers. In last few years we have extended recruitment to include the children of the children (mow just under 400) and the siblings and grandparents of the original children. Now there are over 35,000 participants who are enrolled into the study.  For those people who are interested in finding out more please look at the cohort profile published in IJE in 2012</a:t>
            </a:r>
            <a:endParaRPr lang="en-GB" dirty="0"/>
          </a:p>
          <a:p>
            <a:endParaRPr lang="en-GB" dirty="0"/>
          </a:p>
        </p:txBody>
      </p:sp>
      <p:sp>
        <p:nvSpPr>
          <p:cNvPr id="4" name="Slide Number Placeholder 3"/>
          <p:cNvSpPr>
            <a:spLocks noGrp="1"/>
          </p:cNvSpPr>
          <p:nvPr>
            <p:ph type="sldNum" sz="quarter" idx="10"/>
          </p:nvPr>
        </p:nvSpPr>
        <p:spPr/>
        <p:txBody>
          <a:bodyPr/>
          <a:lstStyle/>
          <a:p>
            <a:fld id="{B7B6B6F6-99C2-40E2-AAB8-F97CCA1D448F}" type="slidenum">
              <a:rPr lang="en-GB" smtClean="0"/>
              <a:pPr/>
              <a:t>4</a:t>
            </a:fld>
            <a:endParaRPr lang="en-GB"/>
          </a:p>
        </p:txBody>
      </p:sp>
    </p:spTree>
    <p:extLst>
      <p:ext uri="{BB962C8B-B14F-4D97-AF65-F5344CB8AC3E}">
        <p14:creationId xmlns:p14="http://schemas.microsoft.com/office/powerpoint/2010/main" val="223895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ALSPAC is firmly rooted into biomedical model of research. </a:t>
            </a:r>
            <a:r>
              <a:rPr lang="en-GB" baseline="0" dirty="0"/>
              <a:t>Data and biological samples were collected from 20 weeks of pregnancy, through birth and early life and beyond.</a:t>
            </a:r>
          </a:p>
          <a:p>
            <a:r>
              <a:rPr lang="en-GB" baseline="0" dirty="0"/>
              <a:t>ALSPAC collects genetic, biological, psychological, social and environmental data and analyses this data in in relation to a diverse range of outcomes. This slide shows just the different types of questions and biological samples that we have collected over the years. </a:t>
            </a:r>
          </a:p>
          <a:p>
            <a:endParaRPr lang="en-GB" baseline="0" dirty="0"/>
          </a:p>
        </p:txBody>
      </p:sp>
      <p:sp>
        <p:nvSpPr>
          <p:cNvPr id="4" name="Slide Number Placeholder 3"/>
          <p:cNvSpPr>
            <a:spLocks noGrp="1"/>
          </p:cNvSpPr>
          <p:nvPr>
            <p:ph type="sldNum" sz="quarter" idx="10"/>
          </p:nvPr>
        </p:nvSpPr>
        <p:spPr/>
        <p:txBody>
          <a:bodyPr/>
          <a:lstStyle/>
          <a:p>
            <a:fld id="{4DEBA011-A229-204C-86EC-34D4ACF76782}" type="slidenum">
              <a:rPr lang="en-US" smtClean="0"/>
              <a:pPr/>
              <a:t>5</a:t>
            </a:fld>
            <a:endParaRPr lang="en-US"/>
          </a:p>
        </p:txBody>
      </p:sp>
    </p:spTree>
    <p:extLst>
      <p:ext uri="{BB962C8B-B14F-4D97-AF65-F5344CB8AC3E}">
        <p14:creationId xmlns:p14="http://schemas.microsoft.com/office/powerpoint/2010/main" val="82228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Cohort aged ~25 so now through adolescence</a:t>
            </a:r>
          </a:p>
          <a:p>
            <a:endParaRPr lang="en-GB" baseline="0" dirty="0"/>
          </a:p>
          <a:p>
            <a:r>
              <a:rPr lang="en-GB" baseline="0" dirty="0"/>
              <a:t>During ages 12 to 18 intense period data collection </a:t>
            </a:r>
          </a:p>
          <a:p>
            <a:endParaRPr lang="en-GB" dirty="0"/>
          </a:p>
        </p:txBody>
      </p:sp>
      <p:sp>
        <p:nvSpPr>
          <p:cNvPr id="4" name="Slide Number Placeholder 3"/>
          <p:cNvSpPr>
            <a:spLocks noGrp="1"/>
          </p:cNvSpPr>
          <p:nvPr>
            <p:ph type="sldNum" sz="quarter" idx="10"/>
          </p:nvPr>
        </p:nvSpPr>
        <p:spPr/>
        <p:txBody>
          <a:bodyPr/>
          <a:lstStyle/>
          <a:p>
            <a:fld id="{4DEBA011-A229-204C-86EC-34D4ACF76782}" type="slidenum">
              <a:rPr lang="en-US" smtClean="0"/>
              <a:pPr/>
              <a:t>6</a:t>
            </a:fld>
            <a:endParaRPr lang="en-US"/>
          </a:p>
        </p:txBody>
      </p:sp>
    </p:spTree>
    <p:extLst>
      <p:ext uri="{BB962C8B-B14F-4D97-AF65-F5344CB8AC3E}">
        <p14:creationId xmlns:p14="http://schemas.microsoft.com/office/powerpoint/2010/main" val="4198490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These next few slides show the response rate during adolescence years:. The lowering of our response rate shows the same pattern as other similar studies.</a:t>
            </a:r>
          </a:p>
          <a:p>
            <a:endParaRPr lang="en-GB" baseline="0" dirty="0"/>
          </a:p>
          <a:p>
            <a:r>
              <a:rPr lang="en-GB" dirty="0"/>
              <a:t>This slide</a:t>
            </a:r>
            <a:r>
              <a:rPr lang="en-GB" baseline="0" dirty="0"/>
              <a:t> shows overall response rate to clinical assessments. </a:t>
            </a:r>
            <a:r>
              <a:rPr lang="en-GB" dirty="0"/>
              <a:t>As you can see there was a general lowering, stabilising at around 5000. We are currently undertaking a clinical assessment at age 24 and we are predicting that we will see around 4000 so this curve will dip lower.</a:t>
            </a:r>
          </a:p>
        </p:txBody>
      </p:sp>
      <p:sp>
        <p:nvSpPr>
          <p:cNvPr id="4" name="Slide Number Placeholder 3"/>
          <p:cNvSpPr>
            <a:spLocks noGrp="1"/>
          </p:cNvSpPr>
          <p:nvPr>
            <p:ph type="sldNum" sz="quarter" idx="10"/>
          </p:nvPr>
        </p:nvSpPr>
        <p:spPr/>
        <p:txBody>
          <a:bodyPr/>
          <a:lstStyle/>
          <a:p>
            <a:fld id="{4DEBA011-A229-204C-86EC-34D4ACF76782}" type="slidenum">
              <a:rPr lang="en-US" smtClean="0"/>
              <a:pPr/>
              <a:t>7</a:t>
            </a:fld>
            <a:endParaRPr lang="en-US"/>
          </a:p>
        </p:txBody>
      </p:sp>
    </p:spTree>
    <p:extLst>
      <p:ext uri="{BB962C8B-B14F-4D97-AF65-F5344CB8AC3E}">
        <p14:creationId xmlns:p14="http://schemas.microsoft.com/office/powerpoint/2010/main" val="402778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This is not the case with questionnaires, which shows a more complicated picture, much more variable. </a:t>
            </a:r>
          </a:p>
          <a:p>
            <a:r>
              <a:rPr lang="en-GB" baseline="0" dirty="0"/>
              <a:t>Big dip around 16 (but this may be due to sheer number we sent out at this time). The last two annual questionnaires have stabilised around 4000 </a:t>
            </a:r>
            <a:endParaRPr lang="en-GB" dirty="0"/>
          </a:p>
        </p:txBody>
      </p:sp>
      <p:sp>
        <p:nvSpPr>
          <p:cNvPr id="4" name="Slide Number Placeholder 3"/>
          <p:cNvSpPr>
            <a:spLocks noGrp="1"/>
          </p:cNvSpPr>
          <p:nvPr>
            <p:ph type="sldNum" sz="quarter" idx="10"/>
          </p:nvPr>
        </p:nvSpPr>
        <p:spPr/>
        <p:txBody>
          <a:bodyPr/>
          <a:lstStyle/>
          <a:p>
            <a:fld id="{4DEBA011-A229-204C-86EC-34D4ACF76782}" type="slidenum">
              <a:rPr lang="en-US" smtClean="0"/>
              <a:pPr/>
              <a:t>8</a:t>
            </a:fld>
            <a:endParaRPr lang="en-US"/>
          </a:p>
        </p:txBody>
      </p:sp>
    </p:spTree>
    <p:extLst>
      <p:ext uri="{BB962C8B-B14F-4D97-AF65-F5344CB8AC3E}">
        <p14:creationId xmlns:p14="http://schemas.microsoft.com/office/powerpoint/2010/main" val="263490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When you break this down by gender you can see that more girls have responded to clinical assessment than boys and this is increasing over time ….</a:t>
            </a:r>
            <a:endParaRPr lang="en-GB" dirty="0"/>
          </a:p>
        </p:txBody>
      </p:sp>
      <p:sp>
        <p:nvSpPr>
          <p:cNvPr id="4" name="Slide Number Placeholder 3"/>
          <p:cNvSpPr>
            <a:spLocks noGrp="1"/>
          </p:cNvSpPr>
          <p:nvPr>
            <p:ph type="sldNum" sz="quarter" idx="10"/>
          </p:nvPr>
        </p:nvSpPr>
        <p:spPr/>
        <p:txBody>
          <a:bodyPr/>
          <a:lstStyle/>
          <a:p>
            <a:fld id="{4DEBA011-A229-204C-86EC-34D4ACF76782}" type="slidenum">
              <a:rPr lang="en-US" smtClean="0"/>
              <a:pPr/>
              <a:t>9</a:t>
            </a:fld>
            <a:endParaRPr lang="en-US"/>
          </a:p>
        </p:txBody>
      </p:sp>
    </p:spTree>
    <p:extLst>
      <p:ext uri="{BB962C8B-B14F-4D97-AF65-F5344CB8AC3E}">
        <p14:creationId xmlns:p14="http://schemas.microsoft.com/office/powerpoint/2010/main" val="23371899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df"/><Relationship Id="rId7" Type="http://schemas.openxmlformats.org/officeDocument/2006/relationships/image" Target="../media/image4.pd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df"/><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d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IC1.jpg"/>
          <p:cNvPicPr>
            <a:picLocks noChangeAspect="1"/>
          </p:cNvPicPr>
          <p:nvPr userDrawn="1"/>
        </p:nvPicPr>
        <p:blipFill>
          <a:blip r:embed="rId2"/>
          <a:stretch>
            <a:fillRect/>
          </a:stretch>
        </p:blipFill>
        <p:spPr>
          <a:xfrm>
            <a:off x="2615" y="2601"/>
            <a:ext cx="10683408" cy="7552695"/>
          </a:xfrm>
          <a:prstGeom prst="rect">
            <a:avLst/>
          </a:prstGeom>
        </p:spPr>
      </p:pic>
      <p:sp>
        <p:nvSpPr>
          <p:cNvPr id="2" name="Title 1"/>
          <p:cNvSpPr>
            <a:spLocks noGrp="1"/>
          </p:cNvSpPr>
          <p:nvPr>
            <p:ph type="ctrTitle"/>
          </p:nvPr>
        </p:nvSpPr>
        <p:spPr>
          <a:xfrm>
            <a:off x="534433" y="4276725"/>
            <a:ext cx="7482046" cy="836774"/>
          </a:xfrm>
        </p:spPr>
        <p:txBody>
          <a:bodyPr/>
          <a:lstStyle>
            <a:lvl1pPr algn="l">
              <a:defRPr sz="36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534433" y="5257799"/>
            <a:ext cx="7482046" cy="1379643"/>
          </a:xfrm>
        </p:spPr>
        <p:txBody>
          <a:bodyPr>
            <a:normAutofit/>
          </a:bodyPr>
          <a:lstStyle>
            <a:lvl1pPr marL="0" indent="0" algn="l">
              <a:buNone/>
              <a:defRPr sz="2800">
                <a:solidFill>
                  <a:schemeClr val="bg1"/>
                </a:solidFill>
              </a:defRPr>
            </a:lvl1pPr>
            <a:lvl2pPr marL="503523" indent="0" algn="ctr">
              <a:buNone/>
              <a:defRPr>
                <a:solidFill>
                  <a:schemeClr val="tx1">
                    <a:tint val="75000"/>
                  </a:schemeClr>
                </a:solidFill>
              </a:defRPr>
            </a:lvl2pPr>
            <a:lvl3pPr marL="1007046" indent="0" algn="ctr">
              <a:buNone/>
              <a:defRPr>
                <a:solidFill>
                  <a:schemeClr val="tx1">
                    <a:tint val="75000"/>
                  </a:schemeClr>
                </a:solidFill>
              </a:defRPr>
            </a:lvl3pPr>
            <a:lvl4pPr marL="1510569" indent="0" algn="ctr">
              <a:buNone/>
              <a:defRPr>
                <a:solidFill>
                  <a:schemeClr val="tx1">
                    <a:tint val="75000"/>
                  </a:schemeClr>
                </a:solidFill>
              </a:defRPr>
            </a:lvl4pPr>
            <a:lvl5pPr marL="2014093" indent="0" algn="ctr">
              <a:buNone/>
              <a:defRPr>
                <a:solidFill>
                  <a:schemeClr val="tx1">
                    <a:tint val="75000"/>
                  </a:schemeClr>
                </a:solidFill>
              </a:defRPr>
            </a:lvl5pPr>
            <a:lvl6pPr marL="2517615" indent="0" algn="ctr">
              <a:buNone/>
              <a:defRPr>
                <a:solidFill>
                  <a:schemeClr val="tx1">
                    <a:tint val="75000"/>
                  </a:schemeClr>
                </a:solidFill>
              </a:defRPr>
            </a:lvl6pPr>
            <a:lvl7pPr marL="3021139" indent="0" algn="ctr">
              <a:buNone/>
              <a:defRPr>
                <a:solidFill>
                  <a:schemeClr val="tx1">
                    <a:tint val="75000"/>
                  </a:schemeClr>
                </a:solidFill>
              </a:defRPr>
            </a:lvl7pPr>
            <a:lvl8pPr marL="3524662" indent="0" algn="ctr">
              <a:buNone/>
              <a:defRPr>
                <a:solidFill>
                  <a:schemeClr val="tx1">
                    <a:tint val="75000"/>
                  </a:schemeClr>
                </a:solidFill>
              </a:defRPr>
            </a:lvl8pPr>
            <a:lvl9pPr marL="4028185"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a:xfrm>
            <a:off x="534433" y="6808319"/>
            <a:ext cx="2494015" cy="402651"/>
          </a:xfrm>
        </p:spPr>
        <p:txBody>
          <a:bodyPr/>
          <a:lstStyle/>
          <a:p>
            <a:fld id="{3C45DC85-4FAA-0349-AC74-2C56E7470F0D}" type="datetimeFigureOut">
              <a:rPr lang="en-US" smtClean="0"/>
              <a:pPr/>
              <a:t>6/24/2016</a:t>
            </a:fld>
            <a:endParaRPr lang="en-US"/>
          </a:p>
        </p:txBody>
      </p:sp>
      <p:sp>
        <p:nvSpPr>
          <p:cNvPr id="5" name="Footer Placeholder 4"/>
          <p:cNvSpPr>
            <a:spLocks noGrp="1"/>
          </p:cNvSpPr>
          <p:nvPr>
            <p:ph type="ftr" sz="quarter" idx="11"/>
          </p:nvPr>
        </p:nvSpPr>
        <p:spPr>
          <a:xfrm>
            <a:off x="3651952" y="6808319"/>
            <a:ext cx="3384735" cy="402651"/>
          </a:xfrm>
        </p:spPr>
        <p:txBody>
          <a:bodyPr/>
          <a:lstStyle/>
          <a:p>
            <a:endParaRPr lang="en-US"/>
          </a:p>
        </p:txBody>
      </p:sp>
      <p:sp>
        <p:nvSpPr>
          <p:cNvPr id="6" name="Slide Number Placeholder 5"/>
          <p:cNvSpPr>
            <a:spLocks noGrp="1"/>
          </p:cNvSpPr>
          <p:nvPr>
            <p:ph type="sldNum" sz="quarter" idx="12"/>
          </p:nvPr>
        </p:nvSpPr>
        <p:spPr>
          <a:xfrm>
            <a:off x="7660193" y="6808319"/>
            <a:ext cx="2494015" cy="402651"/>
          </a:xfrm>
        </p:spPr>
        <p:txBody>
          <a:bodyPr/>
          <a:lstStyle/>
          <a:p>
            <a:fld id="{D2C291C9-5A41-0D45-ADD2-281C6D61B8E9}" type="slidenum">
              <a:rPr lang="en-US" smtClean="0"/>
              <a:pPr/>
              <a:t>‹#›</a:t>
            </a:fld>
            <a:endParaRPr lang="en-US"/>
          </a:p>
        </p:txBody>
      </p:sp>
      <p:pic>
        <p:nvPicPr>
          <p:cNvPr id="9" name="Picture 8" descr="wtvm050471.png"/>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9135269" y="5631638"/>
            <a:ext cx="1079500" cy="276151"/>
          </a:xfrm>
          <a:prstGeom prst="rect">
            <a:avLst/>
          </a:prstGeom>
        </p:spPr>
      </p:pic>
      <p:pic>
        <p:nvPicPr>
          <p:cNvPr id="10" name="Picture 9" descr="WG10-CMYK-MRC.png"/>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9140133" y="6167542"/>
            <a:ext cx="1069772" cy="469900"/>
          </a:xfrm>
          <a:prstGeom prst="rect">
            <a:avLst/>
          </a:prstGeom>
        </p:spPr>
      </p:pic>
      <p:pic>
        <p:nvPicPr>
          <p:cNvPr id="11" name="Picture 10" descr="UoB ALSPAC WHITE.png"/>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9137018" y="4702993"/>
            <a:ext cx="1076137" cy="634921"/>
          </a:xfrm>
          <a:prstGeom prst="rect">
            <a:avLst/>
          </a:prstGeom>
        </p:spPr>
      </p:pic>
      <p:pic>
        <p:nvPicPr>
          <p:cNvPr id="12" name="Picture 11" descr="CO90S LOGO WHITE.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10"/>
              <a:stretch>
                <a:fillRect/>
              </a:stretch>
            </p:blipFill>
          </mc:Fallback>
        </mc:AlternateContent>
        <p:spPr>
          <a:xfrm>
            <a:off x="9135269" y="2436051"/>
            <a:ext cx="1257142" cy="19841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534432" y="1764670"/>
            <a:ext cx="9619775" cy="485520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534433" y="6808319"/>
            <a:ext cx="2494015" cy="402651"/>
          </a:xfrm>
        </p:spPr>
        <p:txBody>
          <a:bodyPr/>
          <a:lstStyle/>
          <a:p>
            <a:fld id="{3C45DC85-4FAA-0349-AC74-2C56E7470F0D}" type="datetimeFigureOut">
              <a:rPr lang="en-US" smtClean="0"/>
              <a:pPr/>
              <a:t>6/24/2016</a:t>
            </a:fld>
            <a:endParaRPr lang="en-US"/>
          </a:p>
        </p:txBody>
      </p:sp>
      <p:sp>
        <p:nvSpPr>
          <p:cNvPr id="5" name="Footer Placeholder 4"/>
          <p:cNvSpPr>
            <a:spLocks noGrp="1"/>
          </p:cNvSpPr>
          <p:nvPr>
            <p:ph type="ftr" sz="quarter" idx="11"/>
          </p:nvPr>
        </p:nvSpPr>
        <p:spPr>
          <a:xfrm>
            <a:off x="3651952" y="6808319"/>
            <a:ext cx="3384735" cy="402651"/>
          </a:xfrm>
        </p:spPr>
        <p:txBody>
          <a:bodyPr/>
          <a:lstStyle/>
          <a:p>
            <a:endParaRPr lang="en-US"/>
          </a:p>
        </p:txBody>
      </p:sp>
      <p:sp>
        <p:nvSpPr>
          <p:cNvPr id="6" name="Slide Number Placeholder 5"/>
          <p:cNvSpPr>
            <a:spLocks noGrp="1"/>
          </p:cNvSpPr>
          <p:nvPr>
            <p:ph type="sldNum" sz="quarter" idx="12"/>
          </p:nvPr>
        </p:nvSpPr>
        <p:spPr>
          <a:xfrm>
            <a:off x="7660193" y="6808319"/>
            <a:ext cx="2494015" cy="402651"/>
          </a:xfrm>
        </p:spPr>
        <p:txBody>
          <a:bodyPr/>
          <a:lstStyle/>
          <a:p>
            <a:fld id="{D2C291C9-5A41-0D45-ADD2-281C6D61B8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5036" y="302868"/>
            <a:ext cx="2605356" cy="630748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78971" y="302868"/>
            <a:ext cx="7637923" cy="630748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534433" y="6808319"/>
            <a:ext cx="2494015" cy="402651"/>
          </a:xfrm>
        </p:spPr>
        <p:txBody>
          <a:bodyPr/>
          <a:lstStyle/>
          <a:p>
            <a:fld id="{3C45DC85-4FAA-0349-AC74-2C56E7470F0D}" type="datetimeFigureOut">
              <a:rPr lang="en-US" smtClean="0"/>
              <a:pPr/>
              <a:t>6/24/2016</a:t>
            </a:fld>
            <a:endParaRPr lang="en-US"/>
          </a:p>
        </p:txBody>
      </p:sp>
      <p:sp>
        <p:nvSpPr>
          <p:cNvPr id="5" name="Footer Placeholder 4"/>
          <p:cNvSpPr>
            <a:spLocks noGrp="1"/>
          </p:cNvSpPr>
          <p:nvPr>
            <p:ph type="ftr" sz="quarter" idx="11"/>
          </p:nvPr>
        </p:nvSpPr>
        <p:spPr>
          <a:xfrm>
            <a:off x="3651952" y="6808319"/>
            <a:ext cx="3384735" cy="402651"/>
          </a:xfrm>
        </p:spPr>
        <p:txBody>
          <a:bodyPr/>
          <a:lstStyle/>
          <a:p>
            <a:endParaRPr lang="en-US"/>
          </a:p>
        </p:txBody>
      </p:sp>
      <p:sp>
        <p:nvSpPr>
          <p:cNvPr id="6" name="Slide Number Placeholder 5"/>
          <p:cNvSpPr>
            <a:spLocks noGrp="1"/>
          </p:cNvSpPr>
          <p:nvPr>
            <p:ph type="sldNum" sz="quarter" idx="12"/>
          </p:nvPr>
        </p:nvSpPr>
        <p:spPr>
          <a:xfrm>
            <a:off x="7660193" y="6808319"/>
            <a:ext cx="2494015" cy="402651"/>
          </a:xfrm>
        </p:spPr>
        <p:txBody>
          <a:bodyPr/>
          <a:lstStyle/>
          <a:p>
            <a:fld id="{D2C291C9-5A41-0D45-ADD2-281C6D61B8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433" y="1571625"/>
            <a:ext cx="9619775" cy="715616"/>
          </a:xfrm>
        </p:spPr>
        <p:txBody>
          <a:bodyPr>
            <a:normAutofit/>
          </a:bodyPr>
          <a:lstStyle>
            <a:lvl1pPr algn="l">
              <a:defRPr sz="4000">
                <a:solidFill>
                  <a:srgbClr val="DB1913"/>
                </a:solidFill>
                <a:latin typeface="MArial-Bold"/>
              </a:defRPr>
            </a:lvl1pPr>
          </a:lstStyle>
          <a:p>
            <a:r>
              <a:rPr lang="en-GB" dirty="0"/>
              <a:t>Click to edit Master title style</a:t>
            </a:r>
            <a:endParaRPr lang="en-US" dirty="0"/>
          </a:p>
        </p:txBody>
      </p:sp>
      <p:sp>
        <p:nvSpPr>
          <p:cNvPr id="3" name="Content Placeholder 2"/>
          <p:cNvSpPr>
            <a:spLocks noGrp="1"/>
          </p:cNvSpPr>
          <p:nvPr>
            <p:ph idx="1"/>
          </p:nvPr>
        </p:nvSpPr>
        <p:spPr>
          <a:xfrm>
            <a:off x="534432" y="2543175"/>
            <a:ext cx="9619775" cy="40862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534433" y="6808319"/>
            <a:ext cx="2494015" cy="402651"/>
          </a:xfrm>
        </p:spPr>
        <p:txBody>
          <a:bodyPr/>
          <a:lstStyle/>
          <a:p>
            <a:fld id="{3C45DC85-4FAA-0349-AC74-2C56E7470F0D}" type="datetimeFigureOut">
              <a:rPr lang="en-US" smtClean="0"/>
              <a:pPr/>
              <a:t>6/24/2016</a:t>
            </a:fld>
            <a:endParaRPr lang="en-US"/>
          </a:p>
        </p:txBody>
      </p:sp>
      <p:sp>
        <p:nvSpPr>
          <p:cNvPr id="5" name="Footer Placeholder 4"/>
          <p:cNvSpPr>
            <a:spLocks noGrp="1"/>
          </p:cNvSpPr>
          <p:nvPr>
            <p:ph type="ftr" sz="quarter" idx="11"/>
          </p:nvPr>
        </p:nvSpPr>
        <p:spPr>
          <a:xfrm>
            <a:off x="3651952" y="6808319"/>
            <a:ext cx="3384735" cy="402651"/>
          </a:xfrm>
        </p:spPr>
        <p:txBody>
          <a:bodyPr/>
          <a:lstStyle/>
          <a:p>
            <a:endParaRPr lang="en-US"/>
          </a:p>
        </p:txBody>
      </p:sp>
      <p:sp>
        <p:nvSpPr>
          <p:cNvPr id="6" name="Slide Number Placeholder 5"/>
          <p:cNvSpPr>
            <a:spLocks noGrp="1"/>
          </p:cNvSpPr>
          <p:nvPr>
            <p:ph type="sldNum" sz="quarter" idx="12"/>
          </p:nvPr>
        </p:nvSpPr>
        <p:spPr>
          <a:xfrm>
            <a:off x="7660193" y="6808319"/>
            <a:ext cx="2494015" cy="402651"/>
          </a:xfrm>
        </p:spPr>
        <p:txBody>
          <a:bodyPr/>
          <a:lstStyle/>
          <a:p>
            <a:fld id="{D2C291C9-5A41-0D45-ADD2-281C6D61B8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78971" y="1764669"/>
            <a:ext cx="4697879" cy="475043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86400" y="1764669"/>
            <a:ext cx="4667808" cy="475043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534433" y="6808319"/>
            <a:ext cx="2494015" cy="402651"/>
          </a:xfrm>
        </p:spPr>
        <p:txBody>
          <a:bodyPr/>
          <a:lstStyle/>
          <a:p>
            <a:fld id="{3C45DC85-4FAA-0349-AC74-2C56E7470F0D}" type="datetimeFigureOut">
              <a:rPr lang="en-US" smtClean="0"/>
              <a:pPr/>
              <a:t>6/24/2016</a:t>
            </a:fld>
            <a:endParaRPr lang="en-US"/>
          </a:p>
        </p:txBody>
      </p:sp>
      <p:sp>
        <p:nvSpPr>
          <p:cNvPr id="6" name="Footer Placeholder 5"/>
          <p:cNvSpPr>
            <a:spLocks noGrp="1"/>
          </p:cNvSpPr>
          <p:nvPr>
            <p:ph type="ftr" sz="quarter" idx="11"/>
          </p:nvPr>
        </p:nvSpPr>
        <p:spPr>
          <a:xfrm>
            <a:off x="3651952" y="6808319"/>
            <a:ext cx="3384735" cy="402651"/>
          </a:xfrm>
        </p:spPr>
        <p:txBody>
          <a:bodyPr/>
          <a:lstStyle/>
          <a:p>
            <a:endParaRPr lang="en-US"/>
          </a:p>
        </p:txBody>
      </p:sp>
      <p:sp>
        <p:nvSpPr>
          <p:cNvPr id="7" name="Slide Number Placeholder 6"/>
          <p:cNvSpPr>
            <a:spLocks noGrp="1"/>
          </p:cNvSpPr>
          <p:nvPr>
            <p:ph type="sldNum" sz="quarter" idx="12"/>
          </p:nvPr>
        </p:nvSpPr>
        <p:spPr>
          <a:xfrm>
            <a:off x="7660193" y="6808319"/>
            <a:ext cx="2494015" cy="402651"/>
          </a:xfrm>
        </p:spPr>
        <p:txBody>
          <a:bodyPr/>
          <a:lstStyle/>
          <a:p>
            <a:fld id="{D2C291C9-5A41-0D45-ADD2-281C6D61B8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31" y="4859835"/>
            <a:ext cx="9085343" cy="1502066"/>
          </a:xfrm>
        </p:spPr>
        <p:txBody>
          <a:bodyPr anchor="t"/>
          <a:lstStyle>
            <a:lvl1pPr algn="l">
              <a:defRPr sz="4400" b="1" cap="all"/>
            </a:lvl1pPr>
          </a:lstStyle>
          <a:p>
            <a:r>
              <a:rPr lang="en-GB"/>
              <a:t>Click to edit Master title style</a:t>
            </a:r>
            <a:endParaRPr lang="en-US"/>
          </a:p>
        </p:txBody>
      </p:sp>
      <p:sp>
        <p:nvSpPr>
          <p:cNvPr id="3" name="Text Placeholder 2"/>
          <p:cNvSpPr>
            <a:spLocks noGrp="1"/>
          </p:cNvSpPr>
          <p:nvPr>
            <p:ph type="body" idx="1"/>
          </p:nvPr>
        </p:nvSpPr>
        <p:spPr>
          <a:xfrm>
            <a:off x="844331" y="3205462"/>
            <a:ext cx="9085343" cy="1654373"/>
          </a:xfrm>
        </p:spPr>
        <p:txBody>
          <a:bodyPr anchor="b"/>
          <a:lstStyle>
            <a:lvl1pPr marL="0" indent="0">
              <a:buNone/>
              <a:defRPr sz="2200">
                <a:solidFill>
                  <a:schemeClr val="tx1">
                    <a:tint val="75000"/>
                  </a:schemeClr>
                </a:solidFill>
              </a:defRPr>
            </a:lvl1pPr>
            <a:lvl2pPr marL="503523" indent="0">
              <a:buNone/>
              <a:defRPr sz="2000">
                <a:solidFill>
                  <a:schemeClr val="tx1">
                    <a:tint val="75000"/>
                  </a:schemeClr>
                </a:solidFill>
              </a:defRPr>
            </a:lvl2pPr>
            <a:lvl3pPr marL="1007046" indent="0">
              <a:buNone/>
              <a:defRPr sz="1800">
                <a:solidFill>
                  <a:schemeClr val="tx1">
                    <a:tint val="75000"/>
                  </a:schemeClr>
                </a:solidFill>
              </a:defRPr>
            </a:lvl3pPr>
            <a:lvl4pPr marL="1510569" indent="0">
              <a:buNone/>
              <a:defRPr sz="1500">
                <a:solidFill>
                  <a:schemeClr val="tx1">
                    <a:tint val="75000"/>
                  </a:schemeClr>
                </a:solidFill>
              </a:defRPr>
            </a:lvl4pPr>
            <a:lvl5pPr marL="2014093" indent="0">
              <a:buNone/>
              <a:defRPr sz="1500">
                <a:solidFill>
                  <a:schemeClr val="tx1">
                    <a:tint val="75000"/>
                  </a:schemeClr>
                </a:solidFill>
              </a:defRPr>
            </a:lvl5pPr>
            <a:lvl6pPr marL="2517615" indent="0">
              <a:buNone/>
              <a:defRPr sz="1500">
                <a:solidFill>
                  <a:schemeClr val="tx1">
                    <a:tint val="75000"/>
                  </a:schemeClr>
                </a:solidFill>
              </a:defRPr>
            </a:lvl6pPr>
            <a:lvl7pPr marL="3021139" indent="0">
              <a:buNone/>
              <a:defRPr sz="1500">
                <a:solidFill>
                  <a:schemeClr val="tx1">
                    <a:tint val="75000"/>
                  </a:schemeClr>
                </a:solidFill>
              </a:defRPr>
            </a:lvl7pPr>
            <a:lvl8pPr marL="3524662" indent="0">
              <a:buNone/>
              <a:defRPr sz="1500">
                <a:solidFill>
                  <a:schemeClr val="tx1">
                    <a:tint val="75000"/>
                  </a:schemeClr>
                </a:solidFill>
              </a:defRPr>
            </a:lvl8pPr>
            <a:lvl9pPr marL="4028185" indent="0">
              <a:buNone/>
              <a:defRPr sz="15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34433" y="6808319"/>
            <a:ext cx="2494015" cy="402651"/>
          </a:xfrm>
        </p:spPr>
        <p:txBody>
          <a:bodyPr/>
          <a:lstStyle/>
          <a:p>
            <a:fld id="{3C45DC85-4FAA-0349-AC74-2C56E7470F0D}" type="datetimeFigureOut">
              <a:rPr lang="en-US" smtClean="0"/>
              <a:pPr/>
              <a:t>6/24/2016</a:t>
            </a:fld>
            <a:endParaRPr lang="en-US"/>
          </a:p>
        </p:txBody>
      </p:sp>
      <p:sp>
        <p:nvSpPr>
          <p:cNvPr id="5" name="Footer Placeholder 4"/>
          <p:cNvSpPr>
            <a:spLocks noGrp="1"/>
          </p:cNvSpPr>
          <p:nvPr>
            <p:ph type="ftr" sz="quarter" idx="11"/>
          </p:nvPr>
        </p:nvSpPr>
        <p:spPr>
          <a:xfrm>
            <a:off x="3651952" y="6808319"/>
            <a:ext cx="3384735" cy="402651"/>
          </a:xfrm>
        </p:spPr>
        <p:txBody>
          <a:bodyPr/>
          <a:lstStyle/>
          <a:p>
            <a:endParaRPr lang="en-US"/>
          </a:p>
        </p:txBody>
      </p:sp>
      <p:sp>
        <p:nvSpPr>
          <p:cNvPr id="6" name="Slide Number Placeholder 5"/>
          <p:cNvSpPr>
            <a:spLocks noGrp="1"/>
          </p:cNvSpPr>
          <p:nvPr>
            <p:ph type="sldNum" sz="quarter" idx="12"/>
          </p:nvPr>
        </p:nvSpPr>
        <p:spPr>
          <a:xfrm>
            <a:off x="7660193" y="6808319"/>
            <a:ext cx="2494015" cy="402651"/>
          </a:xfrm>
        </p:spPr>
        <p:txBody>
          <a:bodyPr/>
          <a:lstStyle/>
          <a:p>
            <a:fld id="{D2C291C9-5A41-0D45-ADD2-281C6D61B8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6"/>
            <a:ext cx="9619775" cy="1260475"/>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534433" y="1692889"/>
            <a:ext cx="4722671" cy="705515"/>
          </a:xfrm>
        </p:spPr>
        <p:txBody>
          <a:bodyPr anchor="b"/>
          <a:lstStyle>
            <a:lvl1pPr marL="0" indent="0">
              <a:buNone/>
              <a:defRPr sz="2600" b="1"/>
            </a:lvl1pPr>
            <a:lvl2pPr marL="503523" indent="0">
              <a:buNone/>
              <a:defRPr sz="2200" b="1"/>
            </a:lvl2pPr>
            <a:lvl3pPr marL="1007046" indent="0">
              <a:buNone/>
              <a:defRPr sz="2000" b="1"/>
            </a:lvl3pPr>
            <a:lvl4pPr marL="1510569" indent="0">
              <a:buNone/>
              <a:defRPr sz="1800" b="1"/>
            </a:lvl4pPr>
            <a:lvl5pPr marL="2014093" indent="0">
              <a:buNone/>
              <a:defRPr sz="1800" b="1"/>
            </a:lvl5pPr>
            <a:lvl6pPr marL="2517615" indent="0">
              <a:buNone/>
              <a:defRPr sz="1800" b="1"/>
            </a:lvl6pPr>
            <a:lvl7pPr marL="3021139" indent="0">
              <a:buNone/>
              <a:defRPr sz="1800" b="1"/>
            </a:lvl7pPr>
            <a:lvl8pPr marL="3524662" indent="0">
              <a:buNone/>
              <a:defRPr sz="1800" b="1"/>
            </a:lvl8pPr>
            <a:lvl9pPr marL="4028185" indent="0">
              <a:buNone/>
              <a:defRPr sz="1800" b="1"/>
            </a:lvl9pPr>
          </a:lstStyle>
          <a:p>
            <a:pPr lvl="0"/>
            <a:r>
              <a:rPr lang="en-GB"/>
              <a:t>Click to edit Master text styles</a:t>
            </a:r>
          </a:p>
        </p:txBody>
      </p:sp>
      <p:sp>
        <p:nvSpPr>
          <p:cNvPr id="4" name="Content Placeholder 3"/>
          <p:cNvSpPr>
            <a:spLocks noGrp="1"/>
          </p:cNvSpPr>
          <p:nvPr>
            <p:ph sz="half" idx="2"/>
          </p:nvPr>
        </p:nvSpPr>
        <p:spPr>
          <a:xfrm>
            <a:off x="534433" y="2398405"/>
            <a:ext cx="4722671" cy="4164320"/>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29681" y="1692889"/>
            <a:ext cx="4724527" cy="705515"/>
          </a:xfrm>
        </p:spPr>
        <p:txBody>
          <a:bodyPr anchor="b"/>
          <a:lstStyle>
            <a:lvl1pPr marL="0" indent="0">
              <a:buNone/>
              <a:defRPr sz="2600" b="1"/>
            </a:lvl1pPr>
            <a:lvl2pPr marL="503523" indent="0">
              <a:buNone/>
              <a:defRPr sz="2200" b="1"/>
            </a:lvl2pPr>
            <a:lvl3pPr marL="1007046" indent="0">
              <a:buNone/>
              <a:defRPr sz="2000" b="1"/>
            </a:lvl3pPr>
            <a:lvl4pPr marL="1510569" indent="0">
              <a:buNone/>
              <a:defRPr sz="1800" b="1"/>
            </a:lvl4pPr>
            <a:lvl5pPr marL="2014093" indent="0">
              <a:buNone/>
              <a:defRPr sz="1800" b="1"/>
            </a:lvl5pPr>
            <a:lvl6pPr marL="2517615" indent="0">
              <a:buNone/>
              <a:defRPr sz="1800" b="1"/>
            </a:lvl6pPr>
            <a:lvl7pPr marL="3021139" indent="0">
              <a:buNone/>
              <a:defRPr sz="1800" b="1"/>
            </a:lvl7pPr>
            <a:lvl8pPr marL="3524662" indent="0">
              <a:buNone/>
              <a:defRPr sz="1800" b="1"/>
            </a:lvl8pPr>
            <a:lvl9pPr marL="4028185" indent="0">
              <a:buNone/>
              <a:defRPr sz="1800" b="1"/>
            </a:lvl9pPr>
          </a:lstStyle>
          <a:p>
            <a:pPr lvl="0"/>
            <a:r>
              <a:rPr lang="en-GB"/>
              <a:t>Click to edit Master text styles</a:t>
            </a:r>
          </a:p>
        </p:txBody>
      </p:sp>
      <p:sp>
        <p:nvSpPr>
          <p:cNvPr id="6" name="Content Placeholder 5"/>
          <p:cNvSpPr>
            <a:spLocks noGrp="1"/>
          </p:cNvSpPr>
          <p:nvPr>
            <p:ph sz="quarter" idx="4"/>
          </p:nvPr>
        </p:nvSpPr>
        <p:spPr>
          <a:xfrm>
            <a:off x="5429681" y="2398405"/>
            <a:ext cx="4724527" cy="4164320"/>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534433" y="6808319"/>
            <a:ext cx="2494015" cy="402651"/>
          </a:xfrm>
        </p:spPr>
        <p:txBody>
          <a:bodyPr/>
          <a:lstStyle/>
          <a:p>
            <a:fld id="{3C45DC85-4FAA-0349-AC74-2C56E7470F0D}" type="datetimeFigureOut">
              <a:rPr lang="en-US" smtClean="0"/>
              <a:pPr/>
              <a:t>6/24/2016</a:t>
            </a:fld>
            <a:endParaRPr lang="en-US"/>
          </a:p>
        </p:txBody>
      </p:sp>
      <p:sp>
        <p:nvSpPr>
          <p:cNvPr id="8" name="Footer Placeholder 7"/>
          <p:cNvSpPr>
            <a:spLocks noGrp="1"/>
          </p:cNvSpPr>
          <p:nvPr>
            <p:ph type="ftr" sz="quarter" idx="11"/>
          </p:nvPr>
        </p:nvSpPr>
        <p:spPr>
          <a:xfrm>
            <a:off x="3651952" y="6817089"/>
            <a:ext cx="3384735" cy="402651"/>
          </a:xfrm>
        </p:spPr>
        <p:txBody>
          <a:bodyPr/>
          <a:lstStyle/>
          <a:p>
            <a:endParaRPr lang="en-US" dirty="0"/>
          </a:p>
        </p:txBody>
      </p:sp>
      <p:sp>
        <p:nvSpPr>
          <p:cNvPr id="9" name="Slide Number Placeholder 8"/>
          <p:cNvSpPr>
            <a:spLocks noGrp="1"/>
          </p:cNvSpPr>
          <p:nvPr>
            <p:ph type="sldNum" sz="quarter" idx="12"/>
          </p:nvPr>
        </p:nvSpPr>
        <p:spPr>
          <a:xfrm>
            <a:off x="7660193" y="6825859"/>
            <a:ext cx="2494015" cy="402651"/>
          </a:xfrm>
        </p:spPr>
        <p:txBody>
          <a:bodyPr/>
          <a:lstStyle/>
          <a:p>
            <a:fld id="{D2C291C9-5A41-0D45-ADD2-281C6D61B8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534433" y="6819145"/>
            <a:ext cx="2494015" cy="402651"/>
          </a:xfrm>
        </p:spPr>
        <p:txBody>
          <a:bodyPr/>
          <a:lstStyle/>
          <a:p>
            <a:fld id="{3C45DC85-4FAA-0349-AC74-2C56E7470F0D}" type="datetimeFigureOut">
              <a:rPr lang="en-US" smtClean="0"/>
              <a:pPr/>
              <a:t>6/24/2016</a:t>
            </a:fld>
            <a:endParaRPr lang="en-US"/>
          </a:p>
        </p:txBody>
      </p:sp>
      <p:sp>
        <p:nvSpPr>
          <p:cNvPr id="4" name="Footer Placeholder 3"/>
          <p:cNvSpPr>
            <a:spLocks noGrp="1"/>
          </p:cNvSpPr>
          <p:nvPr>
            <p:ph type="ftr" sz="quarter" idx="11"/>
          </p:nvPr>
        </p:nvSpPr>
        <p:spPr>
          <a:xfrm>
            <a:off x="3651952" y="6819145"/>
            <a:ext cx="3384735" cy="402651"/>
          </a:xfrm>
        </p:spPr>
        <p:txBody>
          <a:bodyPr/>
          <a:lstStyle/>
          <a:p>
            <a:endParaRPr lang="en-US"/>
          </a:p>
        </p:txBody>
      </p:sp>
      <p:sp>
        <p:nvSpPr>
          <p:cNvPr id="5" name="Slide Number Placeholder 4"/>
          <p:cNvSpPr>
            <a:spLocks noGrp="1"/>
          </p:cNvSpPr>
          <p:nvPr>
            <p:ph type="sldNum" sz="quarter" idx="12"/>
          </p:nvPr>
        </p:nvSpPr>
        <p:spPr>
          <a:xfrm>
            <a:off x="7660193" y="6819145"/>
            <a:ext cx="2494015" cy="402651"/>
          </a:xfrm>
        </p:spPr>
        <p:txBody>
          <a:bodyPr/>
          <a:lstStyle/>
          <a:p>
            <a:fld id="{D2C291C9-5A41-0D45-ADD2-281C6D61B8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433" y="6808319"/>
            <a:ext cx="2494015" cy="402651"/>
          </a:xfrm>
        </p:spPr>
        <p:txBody>
          <a:bodyPr/>
          <a:lstStyle/>
          <a:p>
            <a:fld id="{3C45DC85-4FAA-0349-AC74-2C56E7470F0D}" type="datetimeFigureOut">
              <a:rPr lang="en-US" smtClean="0"/>
              <a:pPr/>
              <a:t>6/24/2016</a:t>
            </a:fld>
            <a:endParaRPr lang="en-US"/>
          </a:p>
        </p:txBody>
      </p:sp>
      <p:sp>
        <p:nvSpPr>
          <p:cNvPr id="3" name="Footer Placeholder 2"/>
          <p:cNvSpPr>
            <a:spLocks noGrp="1"/>
          </p:cNvSpPr>
          <p:nvPr>
            <p:ph type="ftr" sz="quarter" idx="11"/>
          </p:nvPr>
        </p:nvSpPr>
        <p:spPr>
          <a:xfrm>
            <a:off x="3651952" y="6808319"/>
            <a:ext cx="3384735" cy="402651"/>
          </a:xfrm>
        </p:spPr>
        <p:txBody>
          <a:bodyPr/>
          <a:lstStyle/>
          <a:p>
            <a:endParaRPr lang="en-US"/>
          </a:p>
        </p:txBody>
      </p:sp>
      <p:sp>
        <p:nvSpPr>
          <p:cNvPr id="4" name="Slide Number Placeholder 3"/>
          <p:cNvSpPr>
            <a:spLocks noGrp="1"/>
          </p:cNvSpPr>
          <p:nvPr>
            <p:ph type="sldNum" sz="quarter" idx="12"/>
          </p:nvPr>
        </p:nvSpPr>
        <p:spPr>
          <a:xfrm>
            <a:off x="7660193" y="6808319"/>
            <a:ext cx="2494015" cy="402651"/>
          </a:xfrm>
        </p:spPr>
        <p:txBody>
          <a:bodyPr/>
          <a:lstStyle/>
          <a:p>
            <a:fld id="{D2C291C9-5A41-0D45-ADD2-281C6D61B8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4"/>
            <a:ext cx="3516489" cy="1281483"/>
          </a:xfrm>
        </p:spPr>
        <p:txBody>
          <a:bodyPr anchor="b"/>
          <a:lstStyle>
            <a:lvl1pPr algn="l">
              <a:defRPr sz="2200" b="1"/>
            </a:lvl1pPr>
          </a:lstStyle>
          <a:p>
            <a:r>
              <a:rPr lang="en-GB"/>
              <a:t>Click to edit Master title style</a:t>
            </a:r>
            <a:endParaRPr lang="en-US"/>
          </a:p>
        </p:txBody>
      </p:sp>
      <p:sp>
        <p:nvSpPr>
          <p:cNvPr id="3" name="Content Placeholder 2"/>
          <p:cNvSpPr>
            <a:spLocks noGrp="1"/>
          </p:cNvSpPr>
          <p:nvPr>
            <p:ph idx="1"/>
          </p:nvPr>
        </p:nvSpPr>
        <p:spPr>
          <a:xfrm>
            <a:off x="4178962" y="301117"/>
            <a:ext cx="5975246" cy="6237551"/>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34433" y="1582599"/>
            <a:ext cx="3516489" cy="4956069"/>
          </a:xfrm>
        </p:spPr>
        <p:txBody>
          <a:bodyPr/>
          <a:lstStyle>
            <a:lvl1pPr marL="0" indent="0">
              <a:buNone/>
              <a:defRPr sz="1500"/>
            </a:lvl1pPr>
            <a:lvl2pPr marL="503523" indent="0">
              <a:buNone/>
              <a:defRPr sz="1300"/>
            </a:lvl2pPr>
            <a:lvl3pPr marL="1007046" indent="0">
              <a:buNone/>
              <a:defRPr sz="1100"/>
            </a:lvl3pPr>
            <a:lvl4pPr marL="1510569" indent="0">
              <a:buNone/>
              <a:defRPr sz="1000"/>
            </a:lvl4pPr>
            <a:lvl5pPr marL="2014093" indent="0">
              <a:buNone/>
              <a:defRPr sz="1000"/>
            </a:lvl5pPr>
            <a:lvl6pPr marL="2517615" indent="0">
              <a:buNone/>
              <a:defRPr sz="1000"/>
            </a:lvl6pPr>
            <a:lvl7pPr marL="3021139" indent="0">
              <a:buNone/>
              <a:defRPr sz="1000"/>
            </a:lvl7pPr>
            <a:lvl8pPr marL="3524662" indent="0">
              <a:buNone/>
              <a:defRPr sz="1000"/>
            </a:lvl8pPr>
            <a:lvl9pPr marL="4028185" indent="0">
              <a:buNone/>
              <a:defRPr sz="1000"/>
            </a:lvl9pPr>
          </a:lstStyle>
          <a:p>
            <a:pPr lvl="0"/>
            <a:r>
              <a:rPr lang="en-GB"/>
              <a:t>Click to edit Master text styles</a:t>
            </a:r>
          </a:p>
        </p:txBody>
      </p:sp>
      <p:sp>
        <p:nvSpPr>
          <p:cNvPr id="5" name="Date Placeholder 4"/>
          <p:cNvSpPr>
            <a:spLocks noGrp="1"/>
          </p:cNvSpPr>
          <p:nvPr>
            <p:ph type="dt" sz="half" idx="10"/>
          </p:nvPr>
        </p:nvSpPr>
        <p:spPr>
          <a:xfrm>
            <a:off x="534433" y="6808319"/>
            <a:ext cx="2494015" cy="402651"/>
          </a:xfrm>
        </p:spPr>
        <p:txBody>
          <a:bodyPr/>
          <a:lstStyle/>
          <a:p>
            <a:fld id="{3C45DC85-4FAA-0349-AC74-2C56E7470F0D}" type="datetimeFigureOut">
              <a:rPr lang="en-US" smtClean="0"/>
              <a:pPr/>
              <a:t>6/24/2016</a:t>
            </a:fld>
            <a:endParaRPr lang="en-US"/>
          </a:p>
        </p:txBody>
      </p:sp>
      <p:sp>
        <p:nvSpPr>
          <p:cNvPr id="6" name="Footer Placeholder 5"/>
          <p:cNvSpPr>
            <a:spLocks noGrp="1"/>
          </p:cNvSpPr>
          <p:nvPr>
            <p:ph type="ftr" sz="quarter" idx="11"/>
          </p:nvPr>
        </p:nvSpPr>
        <p:spPr>
          <a:xfrm>
            <a:off x="3651952" y="6808319"/>
            <a:ext cx="3384735" cy="402651"/>
          </a:xfrm>
        </p:spPr>
        <p:txBody>
          <a:bodyPr/>
          <a:lstStyle/>
          <a:p>
            <a:endParaRPr lang="en-US"/>
          </a:p>
        </p:txBody>
      </p:sp>
      <p:sp>
        <p:nvSpPr>
          <p:cNvPr id="7" name="Slide Number Placeholder 6"/>
          <p:cNvSpPr>
            <a:spLocks noGrp="1"/>
          </p:cNvSpPr>
          <p:nvPr>
            <p:ph type="sldNum" sz="quarter" idx="12"/>
          </p:nvPr>
        </p:nvSpPr>
        <p:spPr>
          <a:xfrm>
            <a:off x="7660193" y="6808319"/>
            <a:ext cx="2494015" cy="402651"/>
          </a:xfrm>
        </p:spPr>
        <p:txBody>
          <a:bodyPr/>
          <a:lstStyle/>
          <a:p>
            <a:fld id="{D2C291C9-5A41-0D45-ADD2-281C6D61B8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200" b="1"/>
            </a:lvl1pPr>
          </a:lstStyle>
          <a:p>
            <a:r>
              <a:rPr lang="en-GB"/>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a:lstStyle>
            <a:lvl1pPr marL="0" indent="0">
              <a:buNone/>
              <a:defRPr sz="3500"/>
            </a:lvl1pPr>
            <a:lvl2pPr marL="503523" indent="0">
              <a:buNone/>
              <a:defRPr sz="3100"/>
            </a:lvl2pPr>
            <a:lvl3pPr marL="1007046" indent="0">
              <a:buNone/>
              <a:defRPr sz="2600"/>
            </a:lvl3pPr>
            <a:lvl4pPr marL="1510569" indent="0">
              <a:buNone/>
              <a:defRPr sz="2200"/>
            </a:lvl4pPr>
            <a:lvl5pPr marL="2014093" indent="0">
              <a:buNone/>
              <a:defRPr sz="2200"/>
            </a:lvl5pPr>
            <a:lvl6pPr marL="2517615" indent="0">
              <a:buNone/>
              <a:defRPr sz="2200"/>
            </a:lvl6pPr>
            <a:lvl7pPr marL="3021139" indent="0">
              <a:buNone/>
              <a:defRPr sz="2200"/>
            </a:lvl7pPr>
            <a:lvl8pPr marL="3524662" indent="0">
              <a:buNone/>
              <a:defRPr sz="2200"/>
            </a:lvl8pPr>
            <a:lvl9pPr marL="4028185" indent="0">
              <a:buNone/>
              <a:defRPr sz="2200"/>
            </a:lvl9pPr>
          </a:lstStyle>
          <a:p>
            <a:endParaRPr lang="en-US"/>
          </a:p>
        </p:txBody>
      </p:sp>
      <p:sp>
        <p:nvSpPr>
          <p:cNvPr id="4" name="Text Placeholder 3"/>
          <p:cNvSpPr>
            <a:spLocks noGrp="1"/>
          </p:cNvSpPr>
          <p:nvPr>
            <p:ph type="body" sz="half" idx="2"/>
          </p:nvPr>
        </p:nvSpPr>
        <p:spPr>
          <a:xfrm>
            <a:off x="2095048" y="5918981"/>
            <a:ext cx="6413183" cy="767569"/>
          </a:xfrm>
        </p:spPr>
        <p:txBody>
          <a:bodyPr/>
          <a:lstStyle>
            <a:lvl1pPr marL="0" indent="0">
              <a:buNone/>
              <a:defRPr sz="1500"/>
            </a:lvl1pPr>
            <a:lvl2pPr marL="503523" indent="0">
              <a:buNone/>
              <a:defRPr sz="1300"/>
            </a:lvl2pPr>
            <a:lvl3pPr marL="1007046" indent="0">
              <a:buNone/>
              <a:defRPr sz="1100"/>
            </a:lvl3pPr>
            <a:lvl4pPr marL="1510569" indent="0">
              <a:buNone/>
              <a:defRPr sz="1000"/>
            </a:lvl4pPr>
            <a:lvl5pPr marL="2014093" indent="0">
              <a:buNone/>
              <a:defRPr sz="1000"/>
            </a:lvl5pPr>
            <a:lvl6pPr marL="2517615" indent="0">
              <a:buNone/>
              <a:defRPr sz="1000"/>
            </a:lvl6pPr>
            <a:lvl7pPr marL="3021139" indent="0">
              <a:buNone/>
              <a:defRPr sz="1000"/>
            </a:lvl7pPr>
            <a:lvl8pPr marL="3524662" indent="0">
              <a:buNone/>
              <a:defRPr sz="1000"/>
            </a:lvl8pPr>
            <a:lvl9pPr marL="4028185" indent="0">
              <a:buNone/>
              <a:defRPr sz="1000"/>
            </a:lvl9pPr>
          </a:lstStyle>
          <a:p>
            <a:pPr lvl="0"/>
            <a:r>
              <a:rPr lang="en-GB"/>
              <a:t>Click to edit Master text styles</a:t>
            </a:r>
          </a:p>
        </p:txBody>
      </p:sp>
      <p:sp>
        <p:nvSpPr>
          <p:cNvPr id="5" name="Date Placeholder 4"/>
          <p:cNvSpPr>
            <a:spLocks noGrp="1"/>
          </p:cNvSpPr>
          <p:nvPr>
            <p:ph type="dt" sz="half" idx="10"/>
          </p:nvPr>
        </p:nvSpPr>
        <p:spPr>
          <a:xfrm>
            <a:off x="534433" y="6808319"/>
            <a:ext cx="2494015" cy="402651"/>
          </a:xfrm>
        </p:spPr>
        <p:txBody>
          <a:bodyPr/>
          <a:lstStyle/>
          <a:p>
            <a:fld id="{3C45DC85-4FAA-0349-AC74-2C56E7470F0D}" type="datetimeFigureOut">
              <a:rPr lang="en-US" smtClean="0"/>
              <a:pPr/>
              <a:t>6/24/2016</a:t>
            </a:fld>
            <a:endParaRPr lang="en-US"/>
          </a:p>
        </p:txBody>
      </p:sp>
      <p:sp>
        <p:nvSpPr>
          <p:cNvPr id="6" name="Footer Placeholder 5"/>
          <p:cNvSpPr>
            <a:spLocks noGrp="1"/>
          </p:cNvSpPr>
          <p:nvPr>
            <p:ph type="ftr" sz="quarter" idx="11"/>
          </p:nvPr>
        </p:nvSpPr>
        <p:spPr>
          <a:xfrm>
            <a:off x="3651952" y="6808319"/>
            <a:ext cx="3384735" cy="402651"/>
          </a:xfrm>
        </p:spPr>
        <p:txBody>
          <a:bodyPr/>
          <a:lstStyle/>
          <a:p>
            <a:endParaRPr lang="en-US"/>
          </a:p>
        </p:txBody>
      </p:sp>
      <p:sp>
        <p:nvSpPr>
          <p:cNvPr id="7" name="Slide Number Placeholder 6"/>
          <p:cNvSpPr>
            <a:spLocks noGrp="1"/>
          </p:cNvSpPr>
          <p:nvPr>
            <p:ph type="sldNum" sz="quarter" idx="12"/>
          </p:nvPr>
        </p:nvSpPr>
        <p:spPr>
          <a:xfrm>
            <a:off x="7660193" y="6808319"/>
            <a:ext cx="2494015" cy="402651"/>
          </a:xfrm>
        </p:spPr>
        <p:txBody>
          <a:bodyPr/>
          <a:lstStyle/>
          <a:p>
            <a:fld id="{D2C291C9-5A41-0D45-ADD2-281C6D61B8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2019300"/>
            <a:ext cx="9619775" cy="744191"/>
          </a:xfrm>
          <a:prstGeom prst="rect">
            <a:avLst/>
          </a:prstGeom>
        </p:spPr>
        <p:txBody>
          <a:bodyPr vert="horz" lIns="100704" tIns="50352" rIns="100704" bIns="50352"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34432" y="2971800"/>
            <a:ext cx="9619775" cy="3724274"/>
          </a:xfrm>
          <a:prstGeom prst="rect">
            <a:avLst/>
          </a:prstGeom>
        </p:spPr>
        <p:txBody>
          <a:bodyPr vert="horz" lIns="100704" tIns="50352" rIns="100704" bIns="50352"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534433" y="6808319"/>
            <a:ext cx="2494015" cy="402651"/>
          </a:xfrm>
          <a:prstGeom prst="rect">
            <a:avLst/>
          </a:prstGeom>
        </p:spPr>
        <p:txBody>
          <a:bodyPr vert="horz" lIns="100704" tIns="50352" rIns="100704" bIns="50352" rtlCol="0" anchor="ctr"/>
          <a:lstStyle>
            <a:lvl1pPr algn="l">
              <a:defRPr sz="1300">
                <a:solidFill>
                  <a:schemeClr val="tx1">
                    <a:tint val="75000"/>
                  </a:schemeClr>
                </a:solidFill>
              </a:defRPr>
            </a:lvl1pPr>
          </a:lstStyle>
          <a:p>
            <a:fld id="{3C45DC85-4FAA-0349-AC74-2C56E7470F0D}" type="datetimeFigureOut">
              <a:rPr lang="en-US" smtClean="0"/>
              <a:pPr/>
              <a:t>6/24/2016</a:t>
            </a:fld>
            <a:endParaRPr lang="en-US"/>
          </a:p>
        </p:txBody>
      </p:sp>
      <p:sp>
        <p:nvSpPr>
          <p:cNvPr id="5" name="Footer Placeholder 4"/>
          <p:cNvSpPr>
            <a:spLocks noGrp="1"/>
          </p:cNvSpPr>
          <p:nvPr>
            <p:ph type="ftr" sz="quarter" idx="3"/>
          </p:nvPr>
        </p:nvSpPr>
        <p:spPr>
          <a:xfrm>
            <a:off x="3651952" y="6808319"/>
            <a:ext cx="3384735" cy="402651"/>
          </a:xfrm>
          <a:prstGeom prst="rect">
            <a:avLst/>
          </a:prstGeom>
        </p:spPr>
        <p:txBody>
          <a:bodyPr vert="horz" lIns="100704" tIns="50352" rIns="100704" bIns="50352"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3" y="6808319"/>
            <a:ext cx="2494015" cy="402651"/>
          </a:xfrm>
          <a:prstGeom prst="rect">
            <a:avLst/>
          </a:prstGeom>
        </p:spPr>
        <p:txBody>
          <a:bodyPr vert="horz" lIns="100704" tIns="50352" rIns="100704" bIns="50352" rtlCol="0" anchor="ctr"/>
          <a:lstStyle>
            <a:lvl1pPr algn="r">
              <a:defRPr sz="1300">
                <a:solidFill>
                  <a:schemeClr val="tx1">
                    <a:tint val="75000"/>
                  </a:schemeClr>
                </a:solidFill>
              </a:defRPr>
            </a:lvl1pPr>
          </a:lstStyle>
          <a:p>
            <a:fld id="{D2C291C9-5A41-0D45-ADD2-281C6D61B8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03523" rtl="0" eaLnBrk="1" latinLnBrk="0" hangingPunct="1">
        <a:spcBef>
          <a:spcPct val="0"/>
        </a:spcBef>
        <a:buNone/>
        <a:defRPr sz="3200" kern="1200">
          <a:solidFill>
            <a:srgbClr val="D60202"/>
          </a:solidFill>
          <a:latin typeface="MArial-Bold"/>
          <a:ea typeface="+mj-ea"/>
          <a:cs typeface="+mj-cs"/>
        </a:defRPr>
      </a:lvl1pPr>
    </p:titleStyle>
    <p:bodyStyle>
      <a:lvl1pPr marL="377643" indent="-377643" algn="l" defTabSz="503523" rtl="0" eaLnBrk="1" latinLnBrk="0" hangingPunct="1">
        <a:spcBef>
          <a:spcPct val="20000"/>
        </a:spcBef>
        <a:buFont typeface="Arial"/>
        <a:buChar char="•"/>
        <a:defRPr sz="2400" kern="1200">
          <a:solidFill>
            <a:schemeClr val="tx1"/>
          </a:solidFill>
          <a:latin typeface="+mn-lt"/>
          <a:ea typeface="+mn-ea"/>
          <a:cs typeface="+mn-cs"/>
        </a:defRPr>
      </a:lvl1pPr>
      <a:lvl2pPr marL="818226" indent="-314703" algn="l" defTabSz="503523" rtl="0" eaLnBrk="1" latinLnBrk="0" hangingPunct="1">
        <a:spcBef>
          <a:spcPct val="20000"/>
        </a:spcBef>
        <a:buFont typeface="Arial"/>
        <a:buChar char="–"/>
        <a:defRPr sz="2000" kern="1200">
          <a:solidFill>
            <a:schemeClr val="tx1"/>
          </a:solidFill>
          <a:latin typeface="+mn-lt"/>
          <a:ea typeface="+mn-ea"/>
          <a:cs typeface="+mn-cs"/>
        </a:defRPr>
      </a:lvl2pPr>
      <a:lvl3pPr marL="1258808" indent="-251761" algn="l" defTabSz="503523" rtl="0" eaLnBrk="1" latinLnBrk="0" hangingPunct="1">
        <a:spcBef>
          <a:spcPct val="20000"/>
        </a:spcBef>
        <a:buFont typeface="Arial"/>
        <a:buChar char="•"/>
        <a:defRPr sz="1800" kern="1200">
          <a:solidFill>
            <a:schemeClr val="tx1"/>
          </a:solidFill>
          <a:latin typeface="+mn-lt"/>
          <a:ea typeface="+mn-ea"/>
          <a:cs typeface="+mn-cs"/>
        </a:defRPr>
      </a:lvl3pPr>
      <a:lvl4pPr marL="1762331" indent="-251761" algn="l" defTabSz="503523" rtl="0" eaLnBrk="1" latinLnBrk="0" hangingPunct="1">
        <a:spcBef>
          <a:spcPct val="20000"/>
        </a:spcBef>
        <a:buFont typeface="Arial"/>
        <a:buChar char="–"/>
        <a:defRPr sz="1600" kern="1200">
          <a:solidFill>
            <a:schemeClr val="tx1"/>
          </a:solidFill>
          <a:latin typeface="+mn-lt"/>
          <a:ea typeface="+mn-ea"/>
          <a:cs typeface="+mn-cs"/>
        </a:defRPr>
      </a:lvl4pPr>
      <a:lvl5pPr marL="2265854" indent="-251761" algn="l" defTabSz="503523" rtl="0" eaLnBrk="1" latinLnBrk="0" hangingPunct="1">
        <a:spcBef>
          <a:spcPct val="20000"/>
        </a:spcBef>
        <a:buFont typeface="Arial"/>
        <a:buChar char="»"/>
        <a:defRPr sz="1600" kern="1200">
          <a:solidFill>
            <a:schemeClr val="tx1"/>
          </a:solidFill>
          <a:latin typeface="+mn-lt"/>
          <a:ea typeface="+mn-ea"/>
          <a:cs typeface="+mn-cs"/>
        </a:defRPr>
      </a:lvl5pPr>
      <a:lvl6pPr marL="2769378" indent="-251761" algn="l" defTabSz="503523" rtl="0" eaLnBrk="1" latinLnBrk="0" hangingPunct="1">
        <a:spcBef>
          <a:spcPct val="20000"/>
        </a:spcBef>
        <a:buFont typeface="Arial"/>
        <a:buChar char="•"/>
        <a:defRPr sz="2200" kern="1200">
          <a:solidFill>
            <a:schemeClr val="tx1"/>
          </a:solidFill>
          <a:latin typeface="+mn-lt"/>
          <a:ea typeface="+mn-ea"/>
          <a:cs typeface="+mn-cs"/>
        </a:defRPr>
      </a:lvl6pPr>
      <a:lvl7pPr marL="3272900" indent="-251761" algn="l" defTabSz="503523" rtl="0" eaLnBrk="1" latinLnBrk="0" hangingPunct="1">
        <a:spcBef>
          <a:spcPct val="20000"/>
        </a:spcBef>
        <a:buFont typeface="Arial"/>
        <a:buChar char="•"/>
        <a:defRPr sz="2200" kern="1200">
          <a:solidFill>
            <a:schemeClr val="tx1"/>
          </a:solidFill>
          <a:latin typeface="+mn-lt"/>
          <a:ea typeface="+mn-ea"/>
          <a:cs typeface="+mn-cs"/>
        </a:defRPr>
      </a:lvl7pPr>
      <a:lvl8pPr marL="3776423" indent="-251761" algn="l" defTabSz="503523" rtl="0" eaLnBrk="1" latinLnBrk="0" hangingPunct="1">
        <a:spcBef>
          <a:spcPct val="20000"/>
        </a:spcBef>
        <a:buFont typeface="Arial"/>
        <a:buChar char="•"/>
        <a:defRPr sz="2200" kern="1200">
          <a:solidFill>
            <a:schemeClr val="tx1"/>
          </a:solidFill>
          <a:latin typeface="+mn-lt"/>
          <a:ea typeface="+mn-ea"/>
          <a:cs typeface="+mn-cs"/>
        </a:defRPr>
      </a:lvl8pPr>
      <a:lvl9pPr marL="4279947" indent="-251761" algn="l" defTabSz="503523"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523" rtl="0" eaLnBrk="1" latinLnBrk="0" hangingPunct="1">
        <a:defRPr sz="2000" kern="1200">
          <a:solidFill>
            <a:schemeClr val="tx1"/>
          </a:solidFill>
          <a:latin typeface="+mn-lt"/>
          <a:ea typeface="+mn-ea"/>
          <a:cs typeface="+mn-cs"/>
        </a:defRPr>
      </a:lvl1pPr>
      <a:lvl2pPr marL="503523" algn="l" defTabSz="503523" rtl="0" eaLnBrk="1" latinLnBrk="0" hangingPunct="1">
        <a:defRPr sz="2000" kern="1200">
          <a:solidFill>
            <a:schemeClr val="tx1"/>
          </a:solidFill>
          <a:latin typeface="+mn-lt"/>
          <a:ea typeface="+mn-ea"/>
          <a:cs typeface="+mn-cs"/>
        </a:defRPr>
      </a:lvl2pPr>
      <a:lvl3pPr marL="1007046" algn="l" defTabSz="503523" rtl="0" eaLnBrk="1" latinLnBrk="0" hangingPunct="1">
        <a:defRPr sz="2000" kern="1200">
          <a:solidFill>
            <a:schemeClr val="tx1"/>
          </a:solidFill>
          <a:latin typeface="+mn-lt"/>
          <a:ea typeface="+mn-ea"/>
          <a:cs typeface="+mn-cs"/>
        </a:defRPr>
      </a:lvl3pPr>
      <a:lvl4pPr marL="1510569" algn="l" defTabSz="503523" rtl="0" eaLnBrk="1" latinLnBrk="0" hangingPunct="1">
        <a:defRPr sz="2000" kern="1200">
          <a:solidFill>
            <a:schemeClr val="tx1"/>
          </a:solidFill>
          <a:latin typeface="+mn-lt"/>
          <a:ea typeface="+mn-ea"/>
          <a:cs typeface="+mn-cs"/>
        </a:defRPr>
      </a:lvl4pPr>
      <a:lvl5pPr marL="2014093" algn="l" defTabSz="503523" rtl="0" eaLnBrk="1" latinLnBrk="0" hangingPunct="1">
        <a:defRPr sz="2000" kern="1200">
          <a:solidFill>
            <a:schemeClr val="tx1"/>
          </a:solidFill>
          <a:latin typeface="+mn-lt"/>
          <a:ea typeface="+mn-ea"/>
          <a:cs typeface="+mn-cs"/>
        </a:defRPr>
      </a:lvl5pPr>
      <a:lvl6pPr marL="2517615" algn="l" defTabSz="503523" rtl="0" eaLnBrk="1" latinLnBrk="0" hangingPunct="1">
        <a:defRPr sz="2000" kern="1200">
          <a:solidFill>
            <a:schemeClr val="tx1"/>
          </a:solidFill>
          <a:latin typeface="+mn-lt"/>
          <a:ea typeface="+mn-ea"/>
          <a:cs typeface="+mn-cs"/>
        </a:defRPr>
      </a:lvl6pPr>
      <a:lvl7pPr marL="3021139" algn="l" defTabSz="503523" rtl="0" eaLnBrk="1" latinLnBrk="0" hangingPunct="1">
        <a:defRPr sz="2000" kern="1200">
          <a:solidFill>
            <a:schemeClr val="tx1"/>
          </a:solidFill>
          <a:latin typeface="+mn-lt"/>
          <a:ea typeface="+mn-ea"/>
          <a:cs typeface="+mn-cs"/>
        </a:defRPr>
      </a:lvl7pPr>
      <a:lvl8pPr marL="3524662" algn="l" defTabSz="503523" rtl="0" eaLnBrk="1" latinLnBrk="0" hangingPunct="1">
        <a:defRPr sz="2000" kern="1200">
          <a:solidFill>
            <a:schemeClr val="tx1"/>
          </a:solidFill>
          <a:latin typeface="+mn-lt"/>
          <a:ea typeface="+mn-ea"/>
          <a:cs typeface="+mn-cs"/>
        </a:defRPr>
      </a:lvl8pPr>
      <a:lvl9pPr marL="4028185" algn="l" defTabSz="50352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8" Type="http://schemas.openxmlformats.org/officeDocument/2006/relationships/image" Target="../media/image4.pdf"/><Relationship Id="rId3" Type="http://schemas.openxmlformats.org/officeDocument/2006/relationships/image" Target="../media/image23.jpe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df"/><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df"/><Relationship Id="rId4" Type="http://schemas.openxmlformats.org/officeDocument/2006/relationships/image" Target="../media/image2.pdf"/><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bristol.ac.uk/alspac/resources/visualidentity/image-bank/powerpoint-backgrounds/image2.jpg"/>
          <p:cNvPicPr>
            <a:picLocks noChangeAspect="1" noChangeArrowheads="1"/>
          </p:cNvPicPr>
          <p:nvPr/>
        </p:nvPicPr>
        <p:blipFill>
          <a:blip r:embed="rId3"/>
          <a:srcRect/>
          <a:stretch>
            <a:fillRect/>
          </a:stretch>
        </p:blipFill>
        <p:spPr bwMode="auto">
          <a:xfrm>
            <a:off x="0" y="1"/>
            <a:ext cx="10697773" cy="7562850"/>
          </a:xfrm>
          <a:prstGeom prst="rect">
            <a:avLst/>
          </a:prstGeom>
          <a:noFill/>
        </p:spPr>
      </p:pic>
      <p:sp>
        <p:nvSpPr>
          <p:cNvPr id="2051" name="TextBox 4"/>
          <p:cNvSpPr txBox="1">
            <a:spLocks noChangeArrowheads="1"/>
          </p:cNvSpPr>
          <p:nvPr/>
        </p:nvSpPr>
        <p:spPr bwMode="auto">
          <a:xfrm>
            <a:off x="541337" y="4873625"/>
            <a:ext cx="8421909" cy="2198324"/>
          </a:xfrm>
          <a:prstGeom prst="rect">
            <a:avLst/>
          </a:prstGeom>
          <a:noFill/>
          <a:ln w="9525">
            <a:noFill/>
            <a:miter lim="800000"/>
            <a:headEnd/>
            <a:tailEnd/>
          </a:ln>
        </p:spPr>
        <p:txBody>
          <a:bodyPr/>
          <a:lstStyle/>
          <a:p>
            <a:pPr>
              <a:spcAft>
                <a:spcPts val="1200"/>
              </a:spcAft>
            </a:pPr>
            <a:r>
              <a:rPr lang="en-US" sz="3600" dirty="0">
                <a:solidFill>
                  <a:schemeClr val="bg1"/>
                </a:solidFill>
                <a:latin typeface="MArial-Bold"/>
                <a:cs typeface="MArial-Bold"/>
              </a:rPr>
              <a:t>NCRM Conference</a:t>
            </a:r>
          </a:p>
          <a:p>
            <a:pPr>
              <a:spcAft>
                <a:spcPts val="1200"/>
              </a:spcAft>
            </a:pPr>
            <a:r>
              <a:rPr lang="en-US" sz="4000" dirty="0">
                <a:solidFill>
                  <a:schemeClr val="bg1"/>
                </a:solidFill>
                <a:latin typeface="MArial-Bold"/>
                <a:cs typeface="MArial-Bold"/>
              </a:rPr>
              <a:t>7</a:t>
            </a:r>
            <a:r>
              <a:rPr lang="en-US" sz="4000" baseline="30000" dirty="0">
                <a:solidFill>
                  <a:schemeClr val="bg1"/>
                </a:solidFill>
                <a:latin typeface="MArial-Bold"/>
                <a:cs typeface="MArial-Bold"/>
              </a:rPr>
              <a:t>th</a:t>
            </a:r>
            <a:r>
              <a:rPr lang="en-US" sz="4000" dirty="0">
                <a:solidFill>
                  <a:schemeClr val="bg1"/>
                </a:solidFill>
                <a:latin typeface="MArial-Bold"/>
                <a:cs typeface="MArial-Bold"/>
              </a:rPr>
              <a:t> July 2016</a:t>
            </a:r>
          </a:p>
        </p:txBody>
      </p:sp>
      <p:pic>
        <p:nvPicPr>
          <p:cNvPr id="2052" name="Picture 5" descr="wtvm050471.png"/>
          <p:cNvPicPr>
            <a:picLocks noChangeAspect="1"/>
          </p:cNvPicPr>
          <p:nvPr/>
        </p:nvPicPr>
        <p:blipFill>
          <a:blip r:embed="rId4"/>
          <a:srcRect/>
          <a:stretch>
            <a:fillRect/>
          </a:stretch>
        </p:blipFill>
        <p:spPr bwMode="auto">
          <a:xfrm>
            <a:off x="9136063" y="6084888"/>
            <a:ext cx="1079500" cy="276225"/>
          </a:xfrm>
          <a:prstGeom prst="rect">
            <a:avLst/>
          </a:prstGeom>
          <a:noFill/>
          <a:ln w="9525">
            <a:noFill/>
            <a:miter lim="800000"/>
            <a:headEnd/>
            <a:tailEnd/>
          </a:ln>
        </p:spPr>
      </p:pic>
      <p:pic>
        <p:nvPicPr>
          <p:cNvPr id="2053" name="Picture 6" descr="WG10-CMYK-MRC.png"/>
          <p:cNvPicPr>
            <a:picLocks noChangeAspect="1"/>
          </p:cNvPicPr>
          <p:nvPr/>
        </p:nvPicPr>
        <p:blipFill>
          <a:blip r:embed="rId5"/>
          <a:srcRect/>
          <a:stretch>
            <a:fillRect/>
          </a:stretch>
        </p:blipFill>
        <p:spPr bwMode="auto">
          <a:xfrm>
            <a:off x="9140825" y="6621463"/>
            <a:ext cx="1068388" cy="469900"/>
          </a:xfrm>
          <a:prstGeom prst="rect">
            <a:avLst/>
          </a:prstGeom>
          <a:noFill/>
          <a:ln w="9525">
            <a:noFill/>
            <a:miter lim="800000"/>
            <a:headEnd/>
            <a:tailEnd/>
          </a:ln>
        </p:spPr>
      </p:pic>
      <p:pic>
        <p:nvPicPr>
          <p:cNvPr id="2054" name="Picture 7" descr="UoB ALSPAC WHITE.png"/>
          <p:cNvPicPr>
            <a:picLocks noChangeAspect="1"/>
          </p:cNvPicPr>
          <p:nvPr/>
        </p:nvPicPr>
        <p:blipFill>
          <a:blip r:embed="rId6"/>
          <a:srcRect/>
          <a:stretch>
            <a:fillRect/>
          </a:stretch>
        </p:blipFill>
        <p:spPr bwMode="auto">
          <a:xfrm>
            <a:off x="9137650" y="5156200"/>
            <a:ext cx="1074738" cy="635000"/>
          </a:xfrm>
          <a:prstGeom prst="rect">
            <a:avLst/>
          </a:prstGeom>
          <a:noFill/>
          <a:ln w="9525">
            <a:noFill/>
            <a:miter lim="800000"/>
            <a:headEnd/>
            <a:tailEnd/>
          </a:ln>
        </p:spPr>
      </p:pic>
      <p:pic>
        <p:nvPicPr>
          <p:cNvPr id="2055" name="Picture 11" descr="CO90S LOGO WHITE.eps"/>
          <p:cNvPicPr>
            <a:picLocks noChangeAspect="1"/>
          </p:cNvPicPr>
          <p:nvPr/>
        </p:nvPicPr>
        <p:blipFill>
          <a:blip r:embed="rId7"/>
          <a:srcRect/>
          <a:stretch>
            <a:fillRect/>
          </a:stretch>
        </p:blipFill>
        <p:spPr bwMode="auto">
          <a:xfrm>
            <a:off x="9136063" y="2889250"/>
            <a:ext cx="1255712" cy="1984375"/>
          </a:xfrm>
          <a:prstGeom prst="rect">
            <a:avLst/>
          </a:prstGeom>
          <a:noFill/>
          <a:ln w="9525">
            <a:noFill/>
            <a:miter lim="800000"/>
            <a:headEnd/>
            <a:tailEnd/>
          </a:ln>
        </p:spPr>
      </p:pic>
    </p:spTree>
    <p:extLst>
      <p:ext uri="{BB962C8B-B14F-4D97-AF65-F5344CB8AC3E}">
        <p14:creationId xmlns:p14="http://schemas.microsoft.com/office/powerpoint/2010/main" val="3551451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4432" y="1411339"/>
            <a:ext cx="9619775" cy="3046988"/>
          </a:xfrm>
          <a:prstGeom prst="rect">
            <a:avLst/>
          </a:prstGeom>
        </p:spPr>
        <p:txBody>
          <a:bodyPr wrap="square">
            <a:spAutoFit/>
          </a:bodyPr>
          <a:lstStyle/>
          <a:p>
            <a:pPr lvl="0"/>
            <a:endParaRPr lang="en-GB" sz="2800" dirty="0"/>
          </a:p>
          <a:p>
            <a:pPr marL="960723" lvl="1" indent="-457200">
              <a:buFont typeface="Courier New" panose="02070309020205020404" pitchFamily="49" charset="0"/>
              <a:buChar char="o"/>
            </a:pPr>
            <a:endParaRPr lang="en-GB" sz="2400" dirty="0"/>
          </a:p>
          <a:p>
            <a:pPr marL="571500" indent="-571500">
              <a:buFont typeface="Arial" panose="020B0604020202020204" pitchFamily="34" charset="0"/>
              <a:buChar char="•"/>
            </a:pPr>
            <a:endParaRPr lang="en-GB" sz="2800" dirty="0"/>
          </a:p>
          <a:p>
            <a:pPr marL="1017873" lvl="1" indent="-514350">
              <a:buFontTx/>
              <a:buAutoNum type="arabicPeriod"/>
            </a:pPr>
            <a:endParaRPr lang="en-GB" sz="2800" dirty="0"/>
          </a:p>
          <a:p>
            <a:pPr marL="514350" indent="-514350">
              <a:buFontTx/>
              <a:buAutoNum type="arabicPeriod"/>
            </a:pPr>
            <a:endParaRPr lang="en-GB" sz="2800" dirty="0"/>
          </a:p>
          <a:p>
            <a:pPr marL="514350" indent="-514350">
              <a:buFontTx/>
              <a:buAutoNum type="arabicPeriod"/>
            </a:pPr>
            <a:endParaRPr lang="en-GB" sz="2800" dirty="0"/>
          </a:p>
          <a:p>
            <a:r>
              <a:rPr lang="en-GB" sz="2800" dirty="0"/>
              <a:t> </a:t>
            </a:r>
          </a:p>
        </p:txBody>
      </p:sp>
      <p:graphicFrame>
        <p:nvGraphicFramePr>
          <p:cNvPr id="6" name="Chart 5"/>
          <p:cNvGraphicFramePr>
            <a:graphicFrameLocks/>
          </p:cNvGraphicFramePr>
          <p:nvPr>
            <p:extLst>
              <p:ext uri="{D42A27DB-BD31-4B8C-83A1-F6EECF244321}">
                <p14:modId xmlns:p14="http://schemas.microsoft.com/office/powerpoint/2010/main" val="1980830560"/>
              </p:ext>
            </p:extLst>
          </p:nvPr>
        </p:nvGraphicFramePr>
        <p:xfrm>
          <a:off x="628649" y="628650"/>
          <a:ext cx="9525557" cy="6355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831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3" y="2174789"/>
            <a:ext cx="9619775" cy="2273642"/>
          </a:xfrm>
        </p:spPr>
        <p:txBody>
          <a:bodyPr>
            <a:noAutofit/>
          </a:bodyPr>
          <a:lstStyle/>
          <a:p>
            <a:pPr algn="ctr"/>
            <a:r>
              <a:rPr lang="en-GB" sz="5400" b="1" dirty="0"/>
              <a:t>Participant engagement and involvement in research</a:t>
            </a:r>
          </a:p>
        </p:txBody>
      </p:sp>
    </p:spTree>
    <p:extLst>
      <p:ext uri="{BB962C8B-B14F-4D97-AF65-F5344CB8AC3E}">
        <p14:creationId xmlns:p14="http://schemas.microsoft.com/office/powerpoint/2010/main" val="92030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389" y="1793174"/>
            <a:ext cx="9619775" cy="5023262"/>
          </a:xfrm>
        </p:spPr>
        <p:txBody>
          <a:bodyPr>
            <a:normAutofit/>
          </a:bodyPr>
          <a:lstStyle/>
          <a:p>
            <a:pPr marL="0" indent="0">
              <a:buNone/>
            </a:pPr>
            <a:endParaRPr lang="en-GB" sz="2800" dirty="0"/>
          </a:p>
          <a:p>
            <a:pPr marL="0" indent="0">
              <a:buNone/>
            </a:pPr>
            <a:r>
              <a:rPr lang="en-GB" sz="2800" dirty="0"/>
              <a:t>            </a:t>
            </a:r>
            <a:endParaRPr lang="en-GB" dirty="0"/>
          </a:p>
        </p:txBody>
      </p:sp>
      <p:sp>
        <p:nvSpPr>
          <p:cNvPr id="4" name="Rectangle 3"/>
          <p:cNvSpPr/>
          <p:nvPr/>
        </p:nvSpPr>
        <p:spPr>
          <a:xfrm>
            <a:off x="3275468" y="1947304"/>
            <a:ext cx="4490993" cy="1947804"/>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tx1"/>
                </a:solidFill>
              </a:rPr>
              <a:t>Involvement</a:t>
            </a:r>
          </a:p>
          <a:p>
            <a:pPr algn="ctr"/>
            <a:r>
              <a:rPr lang="en-GB" sz="2400" dirty="0">
                <a:solidFill>
                  <a:schemeClr val="tx1"/>
                </a:solidFill>
              </a:rPr>
              <a:t>Members of public are actively involved in research projects and in research organisations</a:t>
            </a:r>
          </a:p>
        </p:txBody>
      </p:sp>
      <p:sp>
        <p:nvSpPr>
          <p:cNvPr id="5" name="Rectangle 4"/>
          <p:cNvSpPr/>
          <p:nvPr/>
        </p:nvSpPr>
        <p:spPr>
          <a:xfrm>
            <a:off x="579389" y="4500748"/>
            <a:ext cx="3441863" cy="2101932"/>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tx1"/>
                </a:solidFill>
              </a:rPr>
              <a:t>Participation</a:t>
            </a:r>
          </a:p>
          <a:p>
            <a:pPr algn="ctr"/>
            <a:r>
              <a:rPr lang="en-GB" sz="2400" dirty="0">
                <a:solidFill>
                  <a:schemeClr val="tx1"/>
                </a:solidFill>
              </a:rPr>
              <a:t>People take part in research</a:t>
            </a:r>
          </a:p>
        </p:txBody>
      </p:sp>
      <p:sp>
        <p:nvSpPr>
          <p:cNvPr id="6" name="Rectangle 5"/>
          <p:cNvSpPr/>
          <p:nvPr/>
        </p:nvSpPr>
        <p:spPr>
          <a:xfrm>
            <a:off x="6602680" y="4500747"/>
            <a:ext cx="3441863" cy="2101933"/>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tx1"/>
                </a:solidFill>
              </a:rPr>
              <a:t>Engagement</a:t>
            </a:r>
          </a:p>
          <a:p>
            <a:pPr algn="ctr"/>
            <a:r>
              <a:rPr lang="en-GB" sz="2400" dirty="0">
                <a:solidFill>
                  <a:schemeClr val="tx1"/>
                </a:solidFill>
              </a:rPr>
              <a:t>Information and knowledge about research is provided and disseminated</a:t>
            </a:r>
          </a:p>
        </p:txBody>
      </p:sp>
      <p:cxnSp>
        <p:nvCxnSpPr>
          <p:cNvPr id="12" name="Straight Arrow Connector 11"/>
          <p:cNvCxnSpPr/>
          <p:nvPr/>
        </p:nvCxnSpPr>
        <p:spPr>
          <a:xfrm flipV="1">
            <a:off x="4162298" y="4221675"/>
            <a:ext cx="1009403" cy="1085604"/>
          </a:xfrm>
          <a:prstGeom prst="straightConnector1">
            <a:avLst/>
          </a:prstGeom>
          <a:ln w="50800">
            <a:solidFill>
              <a:srgbClr val="FF0000">
                <a:alpha val="63000"/>
              </a:srgb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5381515" y="4241961"/>
            <a:ext cx="1049512" cy="1187534"/>
          </a:xfrm>
          <a:prstGeom prst="straightConnector1">
            <a:avLst/>
          </a:prstGeom>
          <a:ln w="50800">
            <a:solidFill>
              <a:srgbClr val="FF0000">
                <a:alpha val="63000"/>
              </a:srgb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4209015" y="5551711"/>
            <a:ext cx="2060620" cy="2"/>
          </a:xfrm>
          <a:prstGeom prst="straightConnector1">
            <a:avLst/>
          </a:prstGeom>
          <a:ln w="50800">
            <a:solidFill>
              <a:srgbClr val="FF0000">
                <a:alpha val="63000"/>
              </a:srgb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534433" y="546266"/>
            <a:ext cx="9619775" cy="1128298"/>
          </a:xfrm>
          <a:prstGeom prst="rect">
            <a:avLst/>
          </a:prstGeom>
        </p:spPr>
        <p:txBody>
          <a:bodyPr vert="horz" lIns="100704" tIns="50352" rIns="100704" bIns="50352" rtlCol="0" anchor="ctr">
            <a:normAutofit fontScale="90000" lnSpcReduction="10000"/>
          </a:bodyPr>
          <a:lstStyle>
            <a:lvl1pPr algn="l" defTabSz="503523" rtl="0" eaLnBrk="1" latinLnBrk="0" hangingPunct="1">
              <a:spcBef>
                <a:spcPct val="0"/>
              </a:spcBef>
              <a:buNone/>
              <a:defRPr sz="4000" kern="1200">
                <a:solidFill>
                  <a:srgbClr val="DB1913"/>
                </a:solidFill>
                <a:latin typeface="MArial-Bold"/>
                <a:ea typeface="+mj-ea"/>
                <a:cs typeface="+mj-cs"/>
              </a:defRPr>
            </a:lvl1pPr>
          </a:lstStyle>
          <a:p>
            <a:pPr algn="ctr"/>
            <a:r>
              <a:rPr lang="en-GB" b="1" dirty="0"/>
              <a:t>Participation engagement and involvement in research </a:t>
            </a:r>
          </a:p>
        </p:txBody>
      </p:sp>
    </p:spTree>
    <p:extLst>
      <p:ext uri="{BB962C8B-B14F-4D97-AF65-F5344CB8AC3E}">
        <p14:creationId xmlns:p14="http://schemas.microsoft.com/office/powerpoint/2010/main" val="3605355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34433" y="546266"/>
            <a:ext cx="9619775" cy="1128298"/>
          </a:xfrm>
          <a:prstGeom prst="rect">
            <a:avLst/>
          </a:prstGeom>
        </p:spPr>
        <p:txBody>
          <a:bodyPr vert="horz" lIns="100704" tIns="50352" rIns="100704" bIns="50352" rtlCol="0" anchor="ctr">
            <a:normAutofit fontScale="97500"/>
          </a:bodyPr>
          <a:lstStyle>
            <a:lvl1pPr algn="l" defTabSz="503523" rtl="0" eaLnBrk="1" latinLnBrk="0" hangingPunct="1">
              <a:spcBef>
                <a:spcPct val="0"/>
              </a:spcBef>
              <a:buNone/>
              <a:defRPr sz="4000" kern="1200">
                <a:solidFill>
                  <a:srgbClr val="DB1913"/>
                </a:solidFill>
                <a:latin typeface="MArial-Bold"/>
                <a:ea typeface="+mj-ea"/>
                <a:cs typeface="+mj-cs"/>
              </a:defRPr>
            </a:lvl1pPr>
          </a:lstStyle>
          <a:p>
            <a:pPr algn="ctr"/>
            <a:r>
              <a:rPr lang="en-GB" b="1" dirty="0"/>
              <a:t>Participation continuum</a:t>
            </a:r>
          </a:p>
        </p:txBody>
      </p:sp>
      <p:sp>
        <p:nvSpPr>
          <p:cNvPr id="8" name="Left-Right Arrow 7"/>
          <p:cNvSpPr/>
          <p:nvPr/>
        </p:nvSpPr>
        <p:spPr>
          <a:xfrm>
            <a:off x="579389" y="3028207"/>
            <a:ext cx="9262753" cy="1816925"/>
          </a:xfrm>
          <a:prstGeom prst="leftRightArrow">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rgbClr val="0066FF"/>
                </a:solidFill>
              </a:rPr>
              <a:t>Engagement</a:t>
            </a:r>
          </a:p>
        </p:txBody>
      </p:sp>
      <p:sp>
        <p:nvSpPr>
          <p:cNvPr id="2" name="TextBox 1"/>
          <p:cNvSpPr txBox="1"/>
          <p:nvPr/>
        </p:nvSpPr>
        <p:spPr>
          <a:xfrm>
            <a:off x="761238" y="3621266"/>
            <a:ext cx="2361544" cy="523220"/>
          </a:xfrm>
          <a:prstGeom prst="rect">
            <a:avLst/>
          </a:prstGeom>
          <a:noFill/>
        </p:spPr>
        <p:txBody>
          <a:bodyPr wrap="none" rtlCol="0">
            <a:spAutoFit/>
          </a:bodyPr>
          <a:lstStyle/>
          <a:p>
            <a:r>
              <a:rPr lang="en-GB" sz="2800" b="1" dirty="0">
                <a:solidFill>
                  <a:srgbClr val="0066FF"/>
                </a:solidFill>
              </a:rPr>
              <a:t>Participation</a:t>
            </a:r>
          </a:p>
        </p:txBody>
      </p:sp>
      <p:sp>
        <p:nvSpPr>
          <p:cNvPr id="4" name="TextBox 3"/>
          <p:cNvSpPr txBox="1"/>
          <p:nvPr/>
        </p:nvSpPr>
        <p:spPr>
          <a:xfrm>
            <a:off x="7315200" y="3621266"/>
            <a:ext cx="2282997" cy="523220"/>
          </a:xfrm>
          <a:prstGeom prst="rect">
            <a:avLst/>
          </a:prstGeom>
          <a:noFill/>
        </p:spPr>
        <p:txBody>
          <a:bodyPr wrap="none" rtlCol="0">
            <a:spAutoFit/>
          </a:bodyPr>
          <a:lstStyle/>
          <a:p>
            <a:r>
              <a:rPr lang="en-GB" sz="2800" b="1" dirty="0">
                <a:solidFill>
                  <a:srgbClr val="0066FF"/>
                </a:solidFill>
              </a:rPr>
              <a:t>Involvement</a:t>
            </a:r>
          </a:p>
        </p:txBody>
      </p:sp>
      <p:sp>
        <p:nvSpPr>
          <p:cNvPr id="5" name="TextBox 4"/>
          <p:cNvSpPr txBox="1"/>
          <p:nvPr/>
        </p:nvSpPr>
        <p:spPr>
          <a:xfrm rot="16200000">
            <a:off x="5137305" y="3232540"/>
            <a:ext cx="3705103" cy="1015663"/>
          </a:xfrm>
          <a:prstGeom prst="rect">
            <a:avLst/>
          </a:prstGeom>
          <a:noFill/>
        </p:spPr>
        <p:txBody>
          <a:bodyPr wrap="square" rtlCol="0">
            <a:spAutoFit/>
          </a:bodyPr>
          <a:lstStyle/>
          <a:p>
            <a:r>
              <a:rPr lang="en-GB" sz="6000" b="1" dirty="0">
                <a:solidFill>
                  <a:srgbClr val="FF0000"/>
                </a:solidFill>
              </a:rPr>
              <a:t>ALSPAC</a:t>
            </a:r>
          </a:p>
        </p:txBody>
      </p:sp>
    </p:spTree>
    <p:extLst>
      <p:ext uri="{BB962C8B-B14F-4D97-AF65-F5344CB8AC3E}">
        <p14:creationId xmlns:p14="http://schemas.microsoft.com/office/powerpoint/2010/main" val="1751862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3" y="460103"/>
            <a:ext cx="9619775" cy="715616"/>
          </a:xfrm>
        </p:spPr>
        <p:txBody>
          <a:bodyPr/>
          <a:lstStyle/>
          <a:p>
            <a:pPr algn="ctr"/>
            <a:r>
              <a:rPr lang="en-GB" b="1" dirty="0">
                <a:latin typeface="+mj-lt"/>
              </a:rPr>
              <a:t>Engagement during adolescent years </a:t>
            </a:r>
            <a:endParaRPr lang="en-GB" dirty="0"/>
          </a:p>
        </p:txBody>
      </p:sp>
      <p:sp>
        <p:nvSpPr>
          <p:cNvPr id="4" name="Rectangle 3"/>
          <p:cNvSpPr/>
          <p:nvPr/>
        </p:nvSpPr>
        <p:spPr>
          <a:xfrm>
            <a:off x="534432" y="1764183"/>
            <a:ext cx="9619775" cy="7109639"/>
          </a:xfrm>
          <a:prstGeom prst="rect">
            <a:avLst/>
          </a:prstGeom>
        </p:spPr>
        <p:txBody>
          <a:bodyPr wrap="square">
            <a:spAutoFit/>
          </a:bodyPr>
          <a:lstStyle/>
          <a:p>
            <a:pPr marL="571500" indent="-571500">
              <a:buFont typeface="Arial" panose="020B0604020202020204" pitchFamily="34" charset="0"/>
              <a:buChar char="•"/>
            </a:pPr>
            <a:r>
              <a:rPr lang="en-GB" sz="2800" dirty="0"/>
              <a:t>Engagement strategy changed </a:t>
            </a:r>
          </a:p>
          <a:p>
            <a:pPr marL="960723" lvl="1" indent="-457200">
              <a:buFont typeface="Wingdings" panose="05000000000000000000" pitchFamily="2" charset="2"/>
              <a:buChar char="Ø"/>
            </a:pPr>
            <a:r>
              <a:rPr lang="en-GB" sz="2400" dirty="0"/>
              <a:t>Focused on them rather than parents e.g. PIS, newsletters</a:t>
            </a:r>
          </a:p>
          <a:p>
            <a:pPr marL="960723" lvl="1" indent="-457200">
              <a:buFont typeface="Wingdings" panose="05000000000000000000" pitchFamily="2" charset="2"/>
              <a:buChar char="Ø"/>
            </a:pPr>
            <a:r>
              <a:rPr lang="en-GB" sz="2400" dirty="0"/>
              <a:t>Dedicated participation team experienced with teenagers </a:t>
            </a:r>
          </a:p>
          <a:p>
            <a:pPr marL="960723" lvl="1" indent="-457200">
              <a:buFont typeface="Wingdings" panose="05000000000000000000" pitchFamily="2" charset="2"/>
              <a:buChar char="Ø"/>
            </a:pPr>
            <a:r>
              <a:rPr lang="en-GB" sz="2400" dirty="0"/>
              <a:t>Easier data collection e.g. online questionnaires</a:t>
            </a:r>
          </a:p>
          <a:p>
            <a:pPr marL="960723" lvl="1" indent="-457200">
              <a:buFont typeface="Wingdings" panose="05000000000000000000" pitchFamily="2" charset="2"/>
              <a:buChar char="Ø"/>
            </a:pPr>
            <a:r>
              <a:rPr lang="en-GB" sz="2400" dirty="0"/>
              <a:t>Two-way communication through social media </a:t>
            </a:r>
          </a:p>
          <a:p>
            <a:pPr marL="960723" lvl="1" indent="-457200">
              <a:buFont typeface="Wingdings" panose="05000000000000000000" pitchFamily="2" charset="2"/>
              <a:buChar char="Ø"/>
            </a:pPr>
            <a:r>
              <a:rPr lang="en-GB" sz="2400" dirty="0"/>
              <a:t>Age appropriate engagement events e.g. parties</a:t>
            </a:r>
          </a:p>
          <a:p>
            <a:pPr marL="960723" lvl="1" indent="-457200">
              <a:buFont typeface="Wingdings" panose="05000000000000000000" pitchFamily="2" charset="2"/>
              <a:buChar char="Ø"/>
            </a:pPr>
            <a:r>
              <a:rPr lang="en-GB" sz="2400" dirty="0"/>
              <a:t>Data collection in schools, shopping centres</a:t>
            </a:r>
          </a:p>
          <a:p>
            <a:pPr marL="960723" lvl="1" indent="-457200">
              <a:buFont typeface="Wingdings" panose="05000000000000000000" pitchFamily="2" charset="2"/>
              <a:buChar char="Ø"/>
            </a:pPr>
            <a:r>
              <a:rPr lang="en-GB" sz="2400" dirty="0"/>
              <a:t>Allowed ‘holiday’ from the study</a:t>
            </a:r>
          </a:p>
          <a:p>
            <a:pPr marL="960723" lvl="1" indent="-457200">
              <a:buFont typeface="Wingdings" panose="05000000000000000000" pitchFamily="2" charset="2"/>
              <a:buChar char="Ø"/>
            </a:pPr>
            <a:r>
              <a:rPr lang="en-GB" sz="2400" dirty="0"/>
              <a:t>Incentive/payment for time</a:t>
            </a:r>
          </a:p>
          <a:p>
            <a:pPr marL="960723" lvl="1" indent="-457200">
              <a:buFont typeface="Courier New" panose="02070309020205020404" pitchFamily="49" charset="0"/>
              <a:buChar char="o"/>
            </a:pPr>
            <a:endParaRPr lang="en-GB" sz="2400" dirty="0"/>
          </a:p>
          <a:p>
            <a:pPr marL="457200" indent="-457200">
              <a:buFont typeface="Arial" panose="020B0604020202020204" pitchFamily="34" charset="0"/>
              <a:buChar char="•"/>
            </a:pPr>
            <a:r>
              <a:rPr lang="en-GB" sz="2400" dirty="0"/>
              <a:t>Developed policies to deal with disclosure of self-harm and suicidal thoughts, psychosis, child protection issues and criminal activity  </a:t>
            </a:r>
          </a:p>
          <a:p>
            <a:pPr marL="571500" indent="-571500">
              <a:buFont typeface="Arial" panose="020B0604020202020204" pitchFamily="34" charset="0"/>
              <a:buChar char="•"/>
            </a:pPr>
            <a:endParaRPr lang="en-GB" sz="2800" dirty="0"/>
          </a:p>
          <a:p>
            <a:pPr marL="1017873" lvl="1" indent="-514350">
              <a:buFontTx/>
              <a:buAutoNum type="arabicPeriod"/>
            </a:pPr>
            <a:endParaRPr lang="en-GB" sz="2800" dirty="0"/>
          </a:p>
          <a:p>
            <a:pPr marL="514350" indent="-514350">
              <a:buFontTx/>
              <a:buAutoNum type="arabicPeriod"/>
            </a:pPr>
            <a:endParaRPr lang="en-GB" sz="2800" dirty="0"/>
          </a:p>
          <a:p>
            <a:pPr marL="514350" indent="-514350">
              <a:buFontTx/>
              <a:buAutoNum type="arabicPeriod"/>
            </a:pPr>
            <a:endParaRPr lang="en-GB" sz="2800" dirty="0"/>
          </a:p>
          <a:p>
            <a:r>
              <a:rPr lang="en-GB" sz="2800" dirty="0"/>
              <a:t> </a:t>
            </a:r>
          </a:p>
        </p:txBody>
      </p:sp>
    </p:spTree>
    <p:extLst>
      <p:ext uri="{BB962C8B-B14F-4D97-AF65-F5344CB8AC3E}">
        <p14:creationId xmlns:p14="http://schemas.microsoft.com/office/powerpoint/2010/main" val="264203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3" y="649995"/>
            <a:ext cx="9619775" cy="727113"/>
          </a:xfrm>
        </p:spPr>
        <p:txBody>
          <a:bodyPr>
            <a:normAutofit/>
          </a:bodyPr>
          <a:lstStyle/>
          <a:p>
            <a:r>
              <a:rPr lang="en-GB" b="1" dirty="0">
                <a:latin typeface="+mj-lt"/>
              </a:rPr>
              <a:t>Engagement in ALSPAC</a:t>
            </a:r>
          </a:p>
        </p:txBody>
      </p:sp>
      <p:sp>
        <p:nvSpPr>
          <p:cNvPr id="3" name="Content Placeholder 2"/>
          <p:cNvSpPr>
            <a:spLocks noGrp="1"/>
          </p:cNvSpPr>
          <p:nvPr>
            <p:ph idx="1"/>
          </p:nvPr>
        </p:nvSpPr>
        <p:spPr>
          <a:xfrm>
            <a:off x="579389" y="1520043"/>
            <a:ext cx="9619775" cy="2174133"/>
          </a:xfrm>
        </p:spPr>
        <p:txBody>
          <a:bodyPr>
            <a:noAutofit/>
          </a:bodyPr>
          <a:lstStyle/>
          <a:p>
            <a:r>
              <a:rPr lang="en-US" altLang="en-US" sz="2800" dirty="0"/>
              <a:t>Start of study ALSPAC engaged participants:</a:t>
            </a:r>
          </a:p>
          <a:p>
            <a:pPr lvl="1"/>
            <a:r>
              <a:rPr lang="en-US" altLang="en-US" sz="2800" dirty="0"/>
              <a:t>to ensure high response </a:t>
            </a:r>
          </a:p>
          <a:p>
            <a:pPr lvl="1"/>
            <a:r>
              <a:rPr lang="en-US" altLang="en-US" sz="2800" dirty="0"/>
              <a:t>ethical grounds i.e. participants given opportunity to contribute to research in which intimately involved</a:t>
            </a:r>
          </a:p>
          <a:p>
            <a:pPr lvl="1"/>
            <a:endParaRPr lang="en-US" altLang="en-US" sz="2800" dirty="0"/>
          </a:p>
          <a:p>
            <a:r>
              <a:rPr lang="en-GB" sz="3200" dirty="0"/>
              <a:t>Engagement methods similar </a:t>
            </a:r>
          </a:p>
          <a:p>
            <a:pPr marL="0" indent="0">
              <a:buNone/>
            </a:pPr>
            <a:r>
              <a:rPr lang="en-GB" sz="3200" dirty="0"/>
              <a:t>	</a:t>
            </a:r>
          </a:p>
          <a:p>
            <a:pPr marL="440583" lvl="1" indent="0">
              <a:buNone/>
            </a:pPr>
            <a:endParaRPr lang="en-US" altLang="en-US" sz="3200" dirty="0"/>
          </a:p>
          <a:p>
            <a:pPr lvl="1"/>
            <a:endParaRPr lang="en-US" altLang="en-US" sz="2800" dirty="0"/>
          </a:p>
          <a:p>
            <a:endParaRPr lang="en-US" altLang="en-US" sz="3200" dirty="0"/>
          </a:p>
          <a:p>
            <a:endParaRPr lang="en-US" altLang="en-US" sz="2800" dirty="0"/>
          </a:p>
          <a:p>
            <a:endParaRPr lang="en-GB" sz="2800" dirty="0"/>
          </a:p>
        </p:txBody>
      </p:sp>
      <p:pic>
        <p:nvPicPr>
          <p:cNvPr id="5122" name="Picture 2" descr="http://www.bristol.ac.uk/media-library/sites/alspac/documents/2015_20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6" y="3577152"/>
            <a:ext cx="2534208" cy="342118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Peanut allergy can result from peanut oil in certain baby creams and lo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20" y="4626293"/>
            <a:ext cx="2331593" cy="173405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Just fifteen minutes of daily vigorous exercise can halve the risk of obes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1226" y="4906709"/>
            <a:ext cx="2331594" cy="17340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eenage girls who are too thin may be putting their bones at ris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820" y="5332630"/>
            <a:ext cx="2259203" cy="173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540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3" y="481214"/>
            <a:ext cx="9619775" cy="715616"/>
          </a:xfrm>
        </p:spPr>
        <p:txBody>
          <a:bodyPr>
            <a:normAutofit/>
          </a:bodyPr>
          <a:lstStyle/>
          <a:p>
            <a:r>
              <a:rPr lang="en-GB" sz="3600" b="1" dirty="0">
                <a:latin typeface="+mn-lt"/>
              </a:rPr>
              <a:t>Involvement in ALSPAC</a:t>
            </a:r>
          </a:p>
        </p:txBody>
      </p:sp>
      <p:sp>
        <p:nvSpPr>
          <p:cNvPr id="4" name="Rectangle 3"/>
          <p:cNvSpPr/>
          <p:nvPr/>
        </p:nvSpPr>
        <p:spPr>
          <a:xfrm>
            <a:off x="665018" y="1434338"/>
            <a:ext cx="9261179" cy="1938992"/>
          </a:xfrm>
          <a:prstGeom prst="rect">
            <a:avLst/>
          </a:prstGeom>
        </p:spPr>
        <p:txBody>
          <a:bodyPr wrap="square">
            <a:spAutoFit/>
          </a:bodyPr>
          <a:lstStyle/>
          <a:p>
            <a:r>
              <a:rPr lang="en-GB" altLang="en-US" sz="2400" dirty="0"/>
              <a:t>21</a:t>
            </a:r>
            <a:r>
              <a:rPr lang="en-GB" altLang="en-US" sz="2400" baseline="30000" dirty="0"/>
              <a:t>st</a:t>
            </a:r>
            <a:r>
              <a:rPr lang="en-GB" altLang="en-US" sz="2400" dirty="0"/>
              <a:t> anniversary science festival for participants</a:t>
            </a:r>
          </a:p>
          <a:p>
            <a:endParaRPr lang="en-GB" altLang="en-US" sz="2400" dirty="0"/>
          </a:p>
          <a:p>
            <a:r>
              <a:rPr lang="en-GB" altLang="en-US" sz="2400" dirty="0"/>
              <a:t>Participants fully involved in planning, organisation and </a:t>
            </a:r>
          </a:p>
          <a:p>
            <a:r>
              <a:rPr lang="en-GB" altLang="en-US" sz="2400" dirty="0"/>
              <a:t>delivery  through membership of the working group</a:t>
            </a:r>
          </a:p>
          <a:p>
            <a:endParaRPr lang="en-GB" altLang="en-US" sz="2400" dirty="0"/>
          </a:p>
        </p:txBody>
      </p:sp>
      <p:pic>
        <p:nvPicPr>
          <p:cNvPr id="1028" name="Picture 4" descr="http://bristol.ac.uk/media-library/sites/alspac/migrated/images/rf-flyer-t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4913" y="481214"/>
            <a:ext cx="1879295" cy="26792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bristol.ac.uk/media-library/sites/alspac/migrated/images/tn-21st-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48" y="3813223"/>
            <a:ext cx="2727357" cy="27273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gm1.ggpht.com/CKxVPEnhKdMq74XsbHJ4SEp5sNbaHZTLfruDLppkgaejfmAm3KqIaKVn20A-Za7zHVvfEClJeWBpAelCL4eGHyZzfR4IgrvI6VBrd2dkLpwuCPo3J2UabUF--Rr8izxCe6TCo6yJwjwHKvEILSuECs7snECnk-bVhYS2ERYxQ7Jwgw3mL-hpzzIhH7XSH3WvZcDtaPLjqbZZmLhEmkN8kfJJ4QqEBJ6gVJqMhRpYqemh6lQW5D1k07VKeMmQna6HVyEKijPUX_w6fK2-MP30emfYOiyGXDkGb9wLeKD44eMWCoD8gesH9gzFfWr5SidAYRWBymGcucV9Bz3DclxBZEAPROCCj3aorkpxm_sUPbemPhp04m2n7gKcMqo4iY6TG0z2aV7xhTnu9HlOH446ODAs7BoeyTa5AfFIHlwmpTZziMNmgE8kg6XdA1jKbe9xtBjv-G8_FxP8WnyzEvanGFetrJREHgUKbtPwlUPRUB7cL8uFvmjAoZ_DQlFW79d-JhN1rORDZMgZ7s3xQcgd_4yTwjog65mkGCSU4pqBHmvCKYeyhltNe-4Wvrrz5ww62wR0RdChodZqlgNBrJDgIPKsdFJ29o70IAPu2aBVZwy-6akDjK4GoE1J1vqKmzRtRHVcQaPbaZ2Yp4C-hsKrKEtanM9caxRxaHFESqvvlypv=w1896-h899-l75-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3739" y="3160481"/>
            <a:ext cx="4825965" cy="354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144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3" y="558074"/>
            <a:ext cx="9619775" cy="715616"/>
          </a:xfrm>
        </p:spPr>
        <p:txBody>
          <a:bodyPr/>
          <a:lstStyle/>
          <a:p>
            <a:pPr algn="ctr"/>
            <a:r>
              <a:rPr lang="en-GB" b="1" dirty="0">
                <a:latin typeface="+mj-lt"/>
              </a:rPr>
              <a:t>ALSPAC during adolescent years </a:t>
            </a:r>
            <a:endParaRPr lang="en-GB" dirty="0"/>
          </a:p>
        </p:txBody>
      </p:sp>
      <p:sp>
        <p:nvSpPr>
          <p:cNvPr id="4" name="Rectangle 3"/>
          <p:cNvSpPr/>
          <p:nvPr/>
        </p:nvSpPr>
        <p:spPr>
          <a:xfrm>
            <a:off x="425576" y="1411339"/>
            <a:ext cx="5248515" cy="2246769"/>
          </a:xfrm>
          <a:prstGeom prst="rect">
            <a:avLst/>
          </a:prstGeom>
        </p:spPr>
        <p:txBody>
          <a:bodyPr wrap="square">
            <a:spAutoFit/>
          </a:bodyPr>
          <a:lstStyle/>
          <a:p>
            <a:pPr marL="571500" indent="-571500">
              <a:buFont typeface="Arial" panose="020B0604020202020204" pitchFamily="34" charset="0"/>
              <a:buChar char="•"/>
            </a:pPr>
            <a:r>
              <a:rPr lang="en-GB" sz="2800" dirty="0"/>
              <a:t>Participant Advisory Panel in 2006, aged 15</a:t>
            </a:r>
          </a:p>
          <a:p>
            <a:pPr marL="1075023" lvl="1" indent="-571500">
              <a:buFont typeface="Courier New" panose="02070309020205020404" pitchFamily="49" charset="0"/>
              <a:buChar char="o"/>
            </a:pPr>
            <a:endParaRPr lang="en-GB" sz="2800" dirty="0"/>
          </a:p>
          <a:p>
            <a:pPr marL="457200" indent="-457200">
              <a:buFont typeface="Arial" panose="020B0604020202020204" pitchFamily="34" charset="0"/>
              <a:buChar char="•"/>
            </a:pPr>
            <a:r>
              <a:rPr lang="en-US" altLang="en-US" sz="2800" dirty="0"/>
              <a:t>Chaired and run by participants, 	representative</a:t>
            </a:r>
            <a:endParaRPr lang="en-GB"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143" y="1411339"/>
            <a:ext cx="4089295" cy="2475099"/>
          </a:xfrm>
          <a:prstGeom prst="rect">
            <a:avLst/>
          </a:prstGeom>
        </p:spPr>
      </p:pic>
      <p:sp>
        <p:nvSpPr>
          <p:cNvPr id="3" name="Rectangle 2"/>
          <p:cNvSpPr/>
          <p:nvPr/>
        </p:nvSpPr>
        <p:spPr>
          <a:xfrm>
            <a:off x="425576" y="4260143"/>
            <a:ext cx="9424862" cy="2677656"/>
          </a:xfrm>
          <a:prstGeom prst="rect">
            <a:avLst/>
          </a:prstGeom>
        </p:spPr>
        <p:txBody>
          <a:bodyPr wrap="square">
            <a:spAutoFit/>
          </a:bodyPr>
          <a:lstStyle/>
          <a:p>
            <a:pPr marL="457200" indent="-457200">
              <a:buFont typeface="Arial" panose="020B0604020202020204" pitchFamily="34" charset="0"/>
              <a:buChar char="•"/>
            </a:pPr>
            <a:r>
              <a:rPr lang="en-US" altLang="en-US" sz="2800" dirty="0"/>
              <a:t>Typical agenda items:</a:t>
            </a:r>
          </a:p>
          <a:p>
            <a:pPr marL="960723" lvl="1" indent="-457200">
              <a:buFont typeface="Wingdings" panose="05000000000000000000" pitchFamily="2" charset="2"/>
              <a:buChar char="Ø"/>
            </a:pPr>
            <a:r>
              <a:rPr lang="en-US" altLang="en-US" sz="2800" dirty="0"/>
              <a:t>data and sample collection</a:t>
            </a:r>
          </a:p>
          <a:p>
            <a:pPr marL="960723" lvl="1" indent="-457200">
              <a:buFont typeface="Wingdings" panose="05000000000000000000" pitchFamily="2" charset="2"/>
              <a:buChar char="Ø"/>
            </a:pPr>
            <a:r>
              <a:rPr lang="en-US" altLang="en-US" sz="2800" dirty="0"/>
              <a:t>engagement and events</a:t>
            </a:r>
          </a:p>
          <a:p>
            <a:pPr marL="960723" lvl="1" indent="-457200">
              <a:buFont typeface="Wingdings" panose="05000000000000000000" pitchFamily="2" charset="2"/>
              <a:buChar char="Ø"/>
            </a:pPr>
            <a:r>
              <a:rPr lang="en-US" altLang="en-US" sz="2800" dirty="0"/>
              <a:t>assisting policy developments and ethical  discussions e.g. incidental findings, commercial research</a:t>
            </a:r>
          </a:p>
        </p:txBody>
      </p:sp>
    </p:spTree>
    <p:extLst>
      <p:ext uri="{BB962C8B-B14F-4D97-AF65-F5344CB8AC3E}">
        <p14:creationId xmlns:p14="http://schemas.microsoft.com/office/powerpoint/2010/main" val="334043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3" y="495616"/>
            <a:ext cx="9619775" cy="585040"/>
          </a:xfrm>
        </p:spPr>
        <p:txBody>
          <a:bodyPr>
            <a:normAutofit fontScale="90000"/>
          </a:bodyPr>
          <a:lstStyle/>
          <a:p>
            <a:r>
              <a:rPr lang="en-GB"/>
              <a:t>Ethics process</a:t>
            </a:r>
            <a:endParaRPr lang="en-GB" dirty="0"/>
          </a:p>
        </p:txBody>
      </p:sp>
      <p:sp>
        <p:nvSpPr>
          <p:cNvPr id="3" name="Content Placeholder 2"/>
          <p:cNvSpPr>
            <a:spLocks noGrp="1"/>
          </p:cNvSpPr>
          <p:nvPr>
            <p:ph idx="1"/>
          </p:nvPr>
        </p:nvSpPr>
        <p:spPr>
          <a:xfrm>
            <a:off x="579390" y="1175657"/>
            <a:ext cx="5239520" cy="2244437"/>
          </a:xfrm>
        </p:spPr>
        <p:txBody>
          <a:bodyPr>
            <a:noAutofit/>
          </a:bodyPr>
          <a:lstStyle/>
          <a:p>
            <a:r>
              <a:rPr lang="en-US" altLang="en-US" dirty="0">
                <a:solidFill>
                  <a:schemeClr val="tx1"/>
                </a:solidFill>
              </a:rPr>
              <a:t>ALSPAC Law and Ethics Committee from outset</a:t>
            </a:r>
          </a:p>
          <a:p>
            <a:endParaRPr lang="en-US" altLang="en-US" dirty="0">
              <a:solidFill>
                <a:schemeClr val="tx1"/>
              </a:solidFill>
            </a:endParaRPr>
          </a:p>
          <a:p>
            <a:r>
              <a:rPr lang="en-US" altLang="en-US" dirty="0">
                <a:solidFill>
                  <a:schemeClr val="tx1"/>
                </a:solidFill>
              </a:rPr>
              <a:t>Concerns consent, overburdening, disclosure</a:t>
            </a:r>
          </a:p>
          <a:p>
            <a:endParaRPr lang="en-US" altLang="en-US" sz="2800" dirty="0">
              <a:solidFill>
                <a:schemeClr val="tx1"/>
              </a:solidFill>
            </a:endParaRPr>
          </a:p>
          <a:p>
            <a:endParaRPr lang="en-US" altLang="en-US" sz="2800" dirty="0">
              <a:solidFill>
                <a:schemeClr val="tx1"/>
              </a:solidFill>
            </a:endParaRPr>
          </a:p>
          <a:p>
            <a:endParaRPr lang="en-US" altLang="en-US" sz="2800" dirty="0">
              <a:solidFill>
                <a:schemeClr val="tx1"/>
              </a:solidFill>
            </a:endParaRPr>
          </a:p>
        </p:txBody>
      </p:sp>
      <p:pic>
        <p:nvPicPr>
          <p:cNvPr id="1026" name="Picture 2" descr="https://howtobeastoic.files.wordpress.com/2015/09/ethics-and-compli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860" y="587807"/>
            <a:ext cx="4029075" cy="22383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98899" y="3515095"/>
            <a:ext cx="5455309" cy="3416320"/>
          </a:xfrm>
          <a:prstGeom prst="rect">
            <a:avLst/>
          </a:prstGeom>
        </p:spPr>
        <p:txBody>
          <a:bodyPr wrap="square">
            <a:spAutoFit/>
          </a:bodyPr>
          <a:lstStyle/>
          <a:p>
            <a:pPr marL="342900" indent="-342900">
              <a:buFont typeface="Arial" panose="020B0604020202020204" pitchFamily="34" charset="0"/>
              <a:buChar char="•"/>
            </a:pPr>
            <a:r>
              <a:rPr lang="en-US" altLang="en-US" sz="2400" dirty="0"/>
              <a:t>Membership clinicians, researchers, lawyers and lay people</a:t>
            </a:r>
          </a:p>
          <a:p>
            <a:endParaRPr lang="en-US" altLang="en-US" sz="2400" dirty="0"/>
          </a:p>
          <a:p>
            <a:pPr marL="342900" indent="-342900">
              <a:buFont typeface="Arial" panose="020B0604020202020204" pitchFamily="34" charset="0"/>
              <a:buChar char="•"/>
            </a:pPr>
            <a:r>
              <a:rPr lang="en-US" altLang="en-US" sz="2400" dirty="0"/>
              <a:t>In 2014 membership changed now 50% of membership is made up of study participants</a:t>
            </a:r>
          </a:p>
          <a:p>
            <a:endParaRPr lang="en-US" altLang="en-US" sz="2400" dirty="0"/>
          </a:p>
          <a:p>
            <a:pPr marL="342900" indent="-342900">
              <a:buFont typeface="Arial" panose="020B0604020202020204" pitchFamily="34" charset="0"/>
              <a:buChar char="•"/>
            </a:pPr>
            <a:r>
              <a:rPr lang="en-US" altLang="en-US" sz="2400" dirty="0"/>
              <a:t>Fundamental changes e.g. evening meetings, pre-meetings</a:t>
            </a:r>
          </a:p>
        </p:txBody>
      </p:sp>
      <p:pic>
        <p:nvPicPr>
          <p:cNvPr id="1032" name="Picture 8" descr="http://medicine.cf.ac.uk/media/filer_public_thumbnails/filer_public/2011/07/07/smrecwordle_.jpg__369x184_q85_cr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216" y="4346955"/>
            <a:ext cx="351472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879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3" y="427445"/>
            <a:ext cx="9619775" cy="715616"/>
          </a:xfrm>
        </p:spPr>
        <p:txBody>
          <a:bodyPr/>
          <a:lstStyle/>
          <a:p>
            <a:pPr algn="ctr"/>
            <a:r>
              <a:rPr lang="en-GB" b="1" dirty="0">
                <a:latin typeface="+mj-lt"/>
              </a:rPr>
              <a:t>Lessons learnt</a:t>
            </a:r>
            <a:endParaRPr lang="en-GB" dirty="0"/>
          </a:p>
        </p:txBody>
      </p:sp>
      <p:sp>
        <p:nvSpPr>
          <p:cNvPr id="4" name="Rectangle 3"/>
          <p:cNvSpPr/>
          <p:nvPr/>
        </p:nvSpPr>
        <p:spPr>
          <a:xfrm>
            <a:off x="534433" y="1143061"/>
            <a:ext cx="9619775" cy="5693866"/>
          </a:xfrm>
          <a:prstGeom prst="rect">
            <a:avLst/>
          </a:prstGeom>
        </p:spPr>
        <p:txBody>
          <a:bodyPr wrap="square">
            <a:spAutoFit/>
          </a:bodyPr>
          <a:lstStyle/>
          <a:p>
            <a:pPr marL="571500" lvl="0" indent="-571500">
              <a:buFont typeface="Arial" panose="020B0604020202020204" pitchFamily="34" charset="0"/>
              <a:buChar char="•"/>
            </a:pPr>
            <a:r>
              <a:rPr lang="en-GB" sz="2800" dirty="0"/>
              <a:t>Transition phase difficult and needs careful planning</a:t>
            </a:r>
          </a:p>
          <a:p>
            <a:pPr marL="571500" lvl="0" indent="-571500">
              <a:buFont typeface="Arial" panose="020B0604020202020204" pitchFamily="34" charset="0"/>
              <a:buChar char="•"/>
            </a:pPr>
            <a:endParaRPr lang="en-GB" sz="2800" dirty="0"/>
          </a:p>
          <a:p>
            <a:pPr marL="571500" lvl="0" indent="-571500">
              <a:buFont typeface="Arial" panose="020B0604020202020204" pitchFamily="34" charset="0"/>
              <a:buChar char="•"/>
            </a:pPr>
            <a:r>
              <a:rPr lang="en-GB" sz="2800" dirty="0"/>
              <a:t>Keep parents/carers (mothers) involved e.g. 15 year clinic</a:t>
            </a:r>
          </a:p>
          <a:p>
            <a:pPr marL="571500" lvl="0" indent="-571500">
              <a:buFont typeface="Arial" panose="020B0604020202020204" pitchFamily="34" charset="0"/>
              <a:buChar char="•"/>
            </a:pPr>
            <a:endParaRPr lang="en-GB" sz="2800" dirty="0"/>
          </a:p>
          <a:p>
            <a:pPr marL="571500" lvl="0" indent="-571500">
              <a:buFont typeface="Arial" panose="020B0604020202020204" pitchFamily="34" charset="0"/>
              <a:buChar char="•"/>
            </a:pPr>
            <a:r>
              <a:rPr lang="en-GB" sz="2800" dirty="0"/>
              <a:t>Difficult to keep adolescent boys involved, specific strategies for boys e.g. male fieldworkers, images of males in communication, male researchers on media  </a:t>
            </a:r>
          </a:p>
          <a:p>
            <a:pPr marL="571500" lvl="0" indent="-571500">
              <a:buFont typeface="Arial" panose="020B0604020202020204" pitchFamily="34" charset="0"/>
              <a:buChar char="•"/>
            </a:pPr>
            <a:endParaRPr lang="en-GB" sz="2800" dirty="0"/>
          </a:p>
          <a:p>
            <a:pPr marL="571500" lvl="0" indent="-571500">
              <a:buFont typeface="Arial" panose="020B0604020202020204" pitchFamily="34" charset="0"/>
              <a:buChar char="•"/>
            </a:pPr>
            <a:r>
              <a:rPr lang="en-GB" sz="2800" dirty="0"/>
              <a:t>Fieldworkers/PR experience/enjoy working with adolescents</a:t>
            </a:r>
          </a:p>
          <a:p>
            <a:pPr marL="571500" lvl="0" indent="-571500">
              <a:buFont typeface="Arial" panose="020B0604020202020204" pitchFamily="34" charset="0"/>
              <a:buChar char="•"/>
            </a:pPr>
            <a:endParaRPr lang="en-GB" sz="2800" dirty="0"/>
          </a:p>
          <a:p>
            <a:pPr marL="571500" lvl="0" indent="-571500">
              <a:buFont typeface="Arial" panose="020B0604020202020204" pitchFamily="34" charset="0"/>
              <a:buChar char="•"/>
            </a:pPr>
            <a:r>
              <a:rPr lang="en-GB" sz="2800" dirty="0"/>
              <a:t>Study break, but lines of communication open  </a:t>
            </a:r>
          </a:p>
        </p:txBody>
      </p:sp>
    </p:spTree>
    <p:extLst>
      <p:ext uri="{BB962C8B-B14F-4D97-AF65-F5344CB8AC3E}">
        <p14:creationId xmlns:p14="http://schemas.microsoft.com/office/powerpoint/2010/main" val="3180751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3" y="1994053"/>
            <a:ext cx="9619775" cy="1935395"/>
          </a:xfrm>
        </p:spPr>
        <p:txBody>
          <a:bodyPr>
            <a:normAutofit/>
          </a:bodyPr>
          <a:lstStyle/>
          <a:p>
            <a:pPr algn="ctr"/>
            <a:r>
              <a:rPr lang="en-GB" b="1" dirty="0"/>
              <a:t>Innovative methods to engage participants during transition to adulthood: ALSPAC</a:t>
            </a:r>
          </a:p>
        </p:txBody>
      </p:sp>
      <p:sp>
        <p:nvSpPr>
          <p:cNvPr id="3" name="Content Placeholder 2"/>
          <p:cNvSpPr>
            <a:spLocks noGrp="1"/>
          </p:cNvSpPr>
          <p:nvPr>
            <p:ph idx="1"/>
          </p:nvPr>
        </p:nvSpPr>
        <p:spPr>
          <a:xfrm>
            <a:off x="534432" y="4935557"/>
            <a:ext cx="9619775" cy="1693843"/>
          </a:xfrm>
        </p:spPr>
        <p:txBody>
          <a:bodyPr/>
          <a:lstStyle/>
          <a:p>
            <a:pPr marL="0" indent="0" algn="r">
              <a:buNone/>
            </a:pPr>
            <a:r>
              <a:rPr lang="en-GB" dirty="0"/>
              <a:t>Lynn Molloy</a:t>
            </a:r>
          </a:p>
          <a:p>
            <a:pPr marL="0" indent="0" algn="r">
              <a:buNone/>
            </a:pPr>
            <a:r>
              <a:rPr lang="en-GB" dirty="0"/>
              <a:t>Executive Director ALSPAC</a:t>
            </a:r>
          </a:p>
        </p:txBody>
      </p:sp>
    </p:spTree>
    <p:extLst>
      <p:ext uri="{BB962C8B-B14F-4D97-AF65-F5344CB8AC3E}">
        <p14:creationId xmlns:p14="http://schemas.microsoft.com/office/powerpoint/2010/main" val="3009326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3" y="427445"/>
            <a:ext cx="9619775" cy="715616"/>
          </a:xfrm>
        </p:spPr>
        <p:txBody>
          <a:bodyPr/>
          <a:lstStyle/>
          <a:p>
            <a:pPr algn="ctr"/>
            <a:r>
              <a:rPr lang="en-GB" b="1" dirty="0">
                <a:latin typeface="+mj-lt"/>
              </a:rPr>
              <a:t>Lessons learnt</a:t>
            </a:r>
            <a:endParaRPr lang="en-GB" dirty="0"/>
          </a:p>
        </p:txBody>
      </p:sp>
      <p:sp>
        <p:nvSpPr>
          <p:cNvPr id="4" name="Rectangle 3"/>
          <p:cNvSpPr/>
          <p:nvPr/>
        </p:nvSpPr>
        <p:spPr>
          <a:xfrm>
            <a:off x="534433" y="1143061"/>
            <a:ext cx="9619775" cy="4832092"/>
          </a:xfrm>
          <a:prstGeom prst="rect">
            <a:avLst/>
          </a:prstGeom>
        </p:spPr>
        <p:txBody>
          <a:bodyPr wrap="square">
            <a:spAutoFit/>
          </a:bodyPr>
          <a:lstStyle/>
          <a:p>
            <a:pPr marL="457200" indent="-457200">
              <a:buFont typeface="Arial" panose="020B0604020202020204" pitchFamily="34" charset="0"/>
              <a:buChar char="•"/>
            </a:pPr>
            <a:r>
              <a:rPr lang="en-GB" sz="2800" dirty="0"/>
              <a:t>Participant involvement in planning (feasibility and acceptability), </a:t>
            </a:r>
            <a:r>
              <a:rPr lang="en-GB" altLang="en-US" sz="2800" dirty="0"/>
              <a:t>organisation and delivery of research</a:t>
            </a:r>
          </a:p>
          <a:p>
            <a:pPr marL="446088"/>
            <a:endParaRPr lang="en-GB" altLang="en-US" sz="2800" dirty="0"/>
          </a:p>
          <a:p>
            <a:pPr marL="457200" indent="-457200">
              <a:buFont typeface="Arial" panose="020B0604020202020204" pitchFamily="34" charset="0"/>
              <a:buChar char="•"/>
            </a:pPr>
            <a:r>
              <a:rPr lang="en-GB" altLang="en-US" sz="2800" dirty="0"/>
              <a:t>Communication key; age appropriate, assume little knowledge and explain study aims</a:t>
            </a:r>
          </a:p>
          <a:p>
            <a:pPr marL="457200" indent="-457200">
              <a:buFont typeface="Arial" panose="020B0604020202020204" pitchFamily="34" charset="0"/>
              <a:buChar char="•"/>
            </a:pPr>
            <a:endParaRPr lang="en-GB" altLang="en-US" sz="2800" dirty="0"/>
          </a:p>
          <a:p>
            <a:pPr marL="457200" indent="-457200">
              <a:buFont typeface="Arial" panose="020B0604020202020204" pitchFamily="34" charset="0"/>
              <a:buChar char="•"/>
            </a:pPr>
            <a:r>
              <a:rPr lang="en-GB" sz="2800" dirty="0"/>
              <a:t>Re-consenting project at age 18 to continue to participate and link to medical/administrative records; risky and expensive but ultimately beneficial</a:t>
            </a:r>
          </a:p>
          <a:p>
            <a:pPr marL="571500" lvl="0" indent="-571500">
              <a:buFont typeface="Arial" panose="020B0604020202020204" pitchFamily="34" charset="0"/>
              <a:buChar char="•"/>
            </a:pPr>
            <a:endParaRPr lang="en-GB" sz="2800" dirty="0"/>
          </a:p>
          <a:p>
            <a:pPr marL="571500" lvl="0" indent="-571500">
              <a:buFont typeface="Arial" panose="020B0604020202020204" pitchFamily="34" charset="0"/>
              <a:buChar char="•"/>
            </a:pPr>
            <a:r>
              <a:rPr lang="en-GB" sz="2800" dirty="0"/>
              <a:t>Initiatives resource intensive and require funding ….. </a:t>
            </a:r>
          </a:p>
        </p:txBody>
      </p:sp>
    </p:spTree>
    <p:extLst>
      <p:ext uri="{BB962C8B-B14F-4D97-AF65-F5344CB8AC3E}">
        <p14:creationId xmlns:p14="http://schemas.microsoft.com/office/powerpoint/2010/main" val="459066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3" y="562222"/>
            <a:ext cx="9619775" cy="715616"/>
          </a:xfrm>
        </p:spPr>
        <p:txBody>
          <a:bodyPr/>
          <a:lstStyle/>
          <a:p>
            <a:pPr algn="ctr"/>
            <a:r>
              <a:rPr lang="en-GB" b="1" dirty="0">
                <a:latin typeface="+mn-lt"/>
              </a:rPr>
              <a:t>Summary</a:t>
            </a:r>
          </a:p>
        </p:txBody>
      </p:sp>
      <p:sp>
        <p:nvSpPr>
          <p:cNvPr id="3" name="Content Placeholder 2"/>
          <p:cNvSpPr>
            <a:spLocks noGrp="1"/>
          </p:cNvSpPr>
          <p:nvPr>
            <p:ph idx="1"/>
          </p:nvPr>
        </p:nvSpPr>
        <p:spPr>
          <a:xfrm>
            <a:off x="534433" y="1389413"/>
            <a:ext cx="6187002" cy="5239987"/>
          </a:xfrm>
        </p:spPr>
        <p:txBody>
          <a:bodyPr>
            <a:normAutofit/>
          </a:bodyPr>
          <a:lstStyle/>
          <a:p>
            <a:r>
              <a:rPr lang="en-GB" dirty="0"/>
              <a:t>Transition years for longitudinal cohort studies very difficult </a:t>
            </a:r>
          </a:p>
          <a:p>
            <a:endParaRPr lang="en-GB" dirty="0"/>
          </a:p>
          <a:p>
            <a:r>
              <a:rPr lang="en-GB" dirty="0"/>
              <a:t>ALSPAC experienced declining response rate during these years </a:t>
            </a:r>
          </a:p>
          <a:p>
            <a:endParaRPr lang="en-GB" dirty="0"/>
          </a:p>
          <a:p>
            <a:r>
              <a:rPr lang="en-GB" dirty="0"/>
              <a:t>Participant engagement and involvement in research very important </a:t>
            </a:r>
          </a:p>
          <a:p>
            <a:endParaRPr lang="en-GB" dirty="0"/>
          </a:p>
          <a:p>
            <a:r>
              <a:rPr lang="en-GB" dirty="0"/>
              <a:t>Benefits overweigh challenges</a:t>
            </a:r>
          </a:p>
        </p:txBody>
      </p:sp>
      <p:pic>
        <p:nvPicPr>
          <p:cNvPr id="2050" name="Picture 2" descr="http://sd.keepcalm-o-matic.co.uk/i/keep-calm-and-do-research-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435" y="2734774"/>
            <a:ext cx="3331325" cy="41641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lash-screen.com/free-wallpaper/uploads/200807/thus/12163749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865" y="562222"/>
            <a:ext cx="3005738" cy="187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2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3.jpg"/>
          <p:cNvPicPr>
            <a:picLocks noChangeAspect="1"/>
          </p:cNvPicPr>
          <p:nvPr/>
        </p:nvPicPr>
        <p:blipFill>
          <a:blip r:embed="rId3"/>
          <a:stretch>
            <a:fillRect/>
          </a:stretch>
        </p:blipFill>
        <p:spPr>
          <a:xfrm>
            <a:off x="2615" y="5077"/>
            <a:ext cx="10683408" cy="7552694"/>
          </a:xfrm>
          <a:prstGeom prst="rect">
            <a:avLst/>
          </a:prstGeom>
        </p:spPr>
      </p:pic>
      <p:pic>
        <p:nvPicPr>
          <p:cNvPr id="3" name="Picture 2" descr="wtvm050471.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9135269" y="6084924"/>
            <a:ext cx="1079500" cy="276151"/>
          </a:xfrm>
          <a:prstGeom prst="rect">
            <a:avLst/>
          </a:prstGeom>
        </p:spPr>
      </p:pic>
      <p:pic>
        <p:nvPicPr>
          <p:cNvPr id="5" name="Picture 4" descr="WG10-CMYK-MRC.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9140133" y="6620828"/>
            <a:ext cx="1069772" cy="469900"/>
          </a:xfrm>
          <a:prstGeom prst="rect">
            <a:avLst/>
          </a:prstGeom>
        </p:spPr>
      </p:pic>
      <p:pic>
        <p:nvPicPr>
          <p:cNvPr id="6" name="Picture 5" descr="UoB ALSPAC WHIT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9137018" y="5156279"/>
            <a:ext cx="1076137" cy="634921"/>
          </a:xfrm>
          <a:prstGeom prst="rect">
            <a:avLst/>
          </a:prstGeom>
        </p:spPr>
      </p:pic>
      <p:pic>
        <p:nvPicPr>
          <p:cNvPr id="7" name="Picture 6" descr="CO90S LOGO WHITE.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9135269" y="2889337"/>
            <a:ext cx="1257142" cy="19841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3" y="558074"/>
            <a:ext cx="9619775" cy="715616"/>
          </a:xfrm>
        </p:spPr>
        <p:txBody>
          <a:bodyPr/>
          <a:lstStyle/>
          <a:p>
            <a:pPr algn="ctr"/>
            <a:r>
              <a:rPr lang="en-GB" b="1" dirty="0">
                <a:latin typeface="+mj-lt"/>
              </a:rPr>
              <a:t>Structure</a:t>
            </a:r>
            <a:r>
              <a:rPr lang="en-GB" dirty="0"/>
              <a:t> </a:t>
            </a:r>
          </a:p>
        </p:txBody>
      </p:sp>
      <p:sp>
        <p:nvSpPr>
          <p:cNvPr id="4" name="Rectangle 3"/>
          <p:cNvSpPr/>
          <p:nvPr/>
        </p:nvSpPr>
        <p:spPr>
          <a:xfrm>
            <a:off x="534433" y="1835882"/>
            <a:ext cx="9457866" cy="4893647"/>
          </a:xfrm>
          <a:prstGeom prst="rect">
            <a:avLst/>
          </a:prstGeom>
        </p:spPr>
        <p:txBody>
          <a:bodyPr wrap="square">
            <a:spAutoFit/>
          </a:bodyPr>
          <a:lstStyle/>
          <a:p>
            <a:pPr marL="514350" lvl="0" indent="-514350">
              <a:buAutoNum type="arabicPeriod"/>
            </a:pPr>
            <a:r>
              <a:rPr lang="en-GB" sz="3600" dirty="0"/>
              <a:t>Brief overview of ALSPAC</a:t>
            </a:r>
          </a:p>
          <a:p>
            <a:pPr marL="514350" lvl="0" indent="-514350">
              <a:buAutoNum type="arabicPeriod"/>
            </a:pPr>
            <a:endParaRPr lang="en-GB" sz="3600" dirty="0"/>
          </a:p>
          <a:p>
            <a:pPr marL="514350" indent="-514350">
              <a:buFontTx/>
              <a:buAutoNum type="arabicPeriod"/>
            </a:pPr>
            <a:r>
              <a:rPr lang="en-GB" sz="3600" dirty="0"/>
              <a:t>ALSPAC during transition years 12 - 18</a:t>
            </a:r>
          </a:p>
          <a:p>
            <a:pPr marL="514350" indent="-514350">
              <a:buFontTx/>
              <a:buAutoNum type="arabicPeriod"/>
            </a:pPr>
            <a:endParaRPr lang="en-GB" sz="3600" dirty="0"/>
          </a:p>
          <a:p>
            <a:pPr marL="514350" indent="-514350">
              <a:buFontTx/>
              <a:buAutoNum type="arabicPeriod"/>
            </a:pPr>
            <a:r>
              <a:rPr lang="en-GB" sz="3600" dirty="0"/>
              <a:t>Lessons learnt</a:t>
            </a:r>
          </a:p>
          <a:p>
            <a:pPr lvl="1"/>
            <a:endParaRPr lang="en-GB" sz="3600" dirty="0"/>
          </a:p>
          <a:p>
            <a:pPr marL="1017873" lvl="1" indent="-514350">
              <a:buFontTx/>
              <a:buAutoNum type="arabicPeriod"/>
            </a:pPr>
            <a:endParaRPr lang="en-GB" sz="2400" dirty="0"/>
          </a:p>
          <a:p>
            <a:pPr marL="514350" indent="-514350">
              <a:buFontTx/>
              <a:buAutoNum type="arabicPeriod"/>
            </a:pPr>
            <a:endParaRPr lang="en-GB" sz="2400" dirty="0"/>
          </a:p>
          <a:p>
            <a:pPr marL="514350" indent="-514350">
              <a:buFontTx/>
              <a:buAutoNum type="arabicPeriod"/>
            </a:pPr>
            <a:endParaRPr lang="en-GB" sz="2400" dirty="0"/>
          </a:p>
          <a:p>
            <a:r>
              <a:rPr lang="en-GB" sz="2400" dirty="0"/>
              <a:t> </a:t>
            </a:r>
          </a:p>
        </p:txBody>
      </p:sp>
    </p:spTree>
    <p:extLst>
      <p:ext uri="{BB962C8B-B14F-4D97-AF65-F5344CB8AC3E}">
        <p14:creationId xmlns:p14="http://schemas.microsoft.com/office/powerpoint/2010/main" val="399374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470484" y="1385760"/>
            <a:ext cx="4286574" cy="4144183"/>
          </a:xfrm>
          <a:prstGeom prst="rect">
            <a:avLst/>
          </a:prstGeom>
          <a:noFill/>
          <a:ln w="9525">
            <a:noFill/>
            <a:miter lim="800000"/>
            <a:headEnd/>
            <a:tailEnd/>
          </a:ln>
        </p:spPr>
      </p:pic>
      <p:pic>
        <p:nvPicPr>
          <p:cNvPr id="3" name="Picture 2" descr="Screen Shot 2013-12-03 at 18.08.2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83" y="5385402"/>
            <a:ext cx="4717982" cy="1415395"/>
          </a:xfrm>
          <a:prstGeom prst="rect">
            <a:avLst/>
          </a:prstGeom>
        </p:spPr>
      </p:pic>
      <p:sp>
        <p:nvSpPr>
          <p:cNvPr id="15" name="TextBox 14"/>
          <p:cNvSpPr txBox="1"/>
          <p:nvPr/>
        </p:nvSpPr>
        <p:spPr>
          <a:xfrm>
            <a:off x="470483" y="6800797"/>
            <a:ext cx="4119199" cy="329962"/>
          </a:xfrm>
          <a:prstGeom prst="rect">
            <a:avLst/>
          </a:prstGeom>
          <a:noFill/>
        </p:spPr>
        <p:txBody>
          <a:bodyPr wrap="square" rtlCol="0">
            <a:spAutoFit/>
          </a:bodyPr>
          <a:lstStyle/>
          <a:p>
            <a:r>
              <a:rPr lang="en-US" sz="1544" dirty="0">
                <a:cs typeface="Palatino Linotype"/>
              </a:rPr>
              <a:t>International Journal of Epidemiology 2012</a:t>
            </a:r>
          </a:p>
        </p:txBody>
      </p:sp>
      <p:sp>
        <p:nvSpPr>
          <p:cNvPr id="8" name="Title 1"/>
          <p:cNvSpPr>
            <a:spLocks noGrp="1"/>
          </p:cNvSpPr>
          <p:nvPr>
            <p:ph type="title"/>
          </p:nvPr>
        </p:nvSpPr>
        <p:spPr>
          <a:xfrm>
            <a:off x="519293" y="450418"/>
            <a:ext cx="9619775" cy="715616"/>
          </a:xfrm>
        </p:spPr>
        <p:txBody>
          <a:bodyPr/>
          <a:lstStyle/>
          <a:p>
            <a:pPr algn="ctr"/>
            <a:r>
              <a:rPr lang="en-GB" sz="4000" b="1" dirty="0">
                <a:latin typeface="+mj-lt"/>
              </a:rPr>
              <a:t>ALSPAC</a:t>
            </a:r>
            <a:endParaRPr lang="en-GB" sz="4000" dirty="0"/>
          </a:p>
        </p:txBody>
      </p:sp>
      <p:sp>
        <p:nvSpPr>
          <p:cNvPr id="2" name="TextBox 1"/>
          <p:cNvSpPr txBox="1"/>
          <p:nvPr/>
        </p:nvSpPr>
        <p:spPr>
          <a:xfrm>
            <a:off x="5344886" y="1187745"/>
            <a:ext cx="4557667" cy="6370975"/>
          </a:xfrm>
          <a:prstGeom prst="rect">
            <a:avLst/>
          </a:prstGeom>
          <a:noFill/>
        </p:spPr>
        <p:txBody>
          <a:bodyPr wrap="square" rtlCol="0">
            <a:spAutoFit/>
          </a:bodyPr>
          <a:lstStyle/>
          <a:p>
            <a:pPr marL="342900" indent="-342900">
              <a:buFont typeface="Arial" panose="020B0604020202020204" pitchFamily="34" charset="0"/>
              <a:buChar char="•"/>
            </a:pPr>
            <a:r>
              <a:rPr lang="en-GB" sz="2400" dirty="0"/>
              <a:t>Avon Longitudinal Study of Parents and Children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Bristol based (regionally) birth cohort study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1991 – 1992 14,500 pregnant women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Last 24 years 10,000 original children, mothers and fathers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Extended recruitment to children of children, grandparents and siblings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499877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srcRect/>
          <a:stretch>
            <a:fillRect/>
          </a:stretch>
        </p:blipFill>
        <p:spPr bwMode="auto">
          <a:xfrm>
            <a:off x="6482049" y="1513114"/>
            <a:ext cx="3696922" cy="4335658"/>
          </a:xfrm>
          <a:prstGeom prst="rect">
            <a:avLst/>
          </a:prstGeom>
          <a:noFill/>
          <a:ln w="9525">
            <a:noFill/>
            <a:miter lim="800000"/>
            <a:headEnd/>
            <a:tailEnd/>
          </a:ln>
        </p:spPr>
      </p:pic>
      <p:sp>
        <p:nvSpPr>
          <p:cNvPr id="5" name="TextBox 2"/>
          <p:cNvSpPr txBox="1">
            <a:spLocks noChangeArrowheads="1"/>
          </p:cNvSpPr>
          <p:nvPr/>
        </p:nvSpPr>
        <p:spPr bwMode="auto">
          <a:xfrm>
            <a:off x="3282950" y="6708743"/>
            <a:ext cx="7405688" cy="674687"/>
          </a:xfrm>
          <a:prstGeom prst="rect">
            <a:avLst/>
          </a:prstGeom>
          <a:noFill/>
          <a:ln w="9525">
            <a:noFill/>
            <a:miter lim="800000"/>
            <a:headEnd/>
            <a:tailEnd/>
          </a:ln>
        </p:spPr>
        <p:txBody>
          <a:bodyPr lIns="104274" tIns="52138" rIns="104274" bIns="52138">
            <a:spAutoFit/>
          </a:bodyPr>
          <a:lstStyle/>
          <a:p>
            <a:pPr defTabSz="1041400"/>
            <a:r>
              <a:rPr lang="en-GB" sz="1600" dirty="0">
                <a:solidFill>
                  <a:srgbClr val="000000"/>
                </a:solidFill>
              </a:rPr>
              <a:t>Pearson H. Children of the 90s: Coming of age. Nature 2012: 484: 155-158.</a:t>
            </a:r>
          </a:p>
          <a:p>
            <a:pPr defTabSz="1041400"/>
            <a:endParaRPr lang="en-GB" sz="2100" dirty="0">
              <a:solidFill>
                <a:srgbClr val="000000"/>
              </a:solidFill>
              <a:latin typeface="Calibri" pitchFamily="34" charset="0"/>
            </a:endParaRPr>
          </a:p>
        </p:txBody>
      </p:sp>
      <p:sp>
        <p:nvSpPr>
          <p:cNvPr id="2" name="TextBox 1"/>
          <p:cNvSpPr txBox="1"/>
          <p:nvPr/>
        </p:nvSpPr>
        <p:spPr>
          <a:xfrm>
            <a:off x="685800" y="1632857"/>
            <a:ext cx="5617029" cy="5016758"/>
          </a:xfrm>
          <a:prstGeom prst="rect">
            <a:avLst/>
          </a:prstGeom>
          <a:noFill/>
        </p:spPr>
        <p:txBody>
          <a:bodyPr wrap="square" rtlCol="0">
            <a:spAutoFit/>
          </a:bodyPr>
          <a:lstStyle/>
          <a:p>
            <a:pPr marL="342900" indent="-342900">
              <a:buFont typeface="Arial" panose="020B0604020202020204" pitchFamily="34" charset="0"/>
              <a:buChar char="•"/>
            </a:pPr>
            <a:r>
              <a:rPr lang="en-GB" sz="3200" dirty="0"/>
              <a:t>Biomedical model of research </a:t>
            </a:r>
          </a:p>
          <a:p>
            <a:pPr marL="342900" indent="-342900">
              <a:buFont typeface="Arial" panose="020B0604020202020204" pitchFamily="34" charset="0"/>
              <a:buChar char="•"/>
            </a:pPr>
            <a:endParaRPr lang="en-GB" sz="3200" dirty="0"/>
          </a:p>
          <a:p>
            <a:pPr marL="342900" indent="-342900">
              <a:buFont typeface="Arial" panose="020B0604020202020204" pitchFamily="34" charset="0"/>
              <a:buChar char="•"/>
            </a:pPr>
            <a:r>
              <a:rPr lang="en-GB" sz="3200" dirty="0"/>
              <a:t>Data and biological samples from 20 weeks pregnancy, birth and beyond</a:t>
            </a:r>
          </a:p>
          <a:p>
            <a:pPr marL="342900" indent="-342900">
              <a:buFont typeface="Arial" panose="020B0604020202020204" pitchFamily="34" charset="0"/>
              <a:buChar char="•"/>
            </a:pPr>
            <a:endParaRPr lang="en-GB" sz="3200" dirty="0"/>
          </a:p>
          <a:p>
            <a:pPr marL="342900" indent="-342900">
              <a:buFont typeface="Arial" panose="020B0604020202020204" pitchFamily="34" charset="0"/>
              <a:buChar char="•"/>
            </a:pPr>
            <a:r>
              <a:rPr lang="en-GB" sz="3200" dirty="0"/>
              <a:t>Genetic, biological, psychological, social and environmental data  </a:t>
            </a:r>
          </a:p>
        </p:txBody>
      </p:sp>
      <p:sp>
        <p:nvSpPr>
          <p:cNvPr id="6" name="Title 1"/>
          <p:cNvSpPr>
            <a:spLocks noGrp="1"/>
          </p:cNvSpPr>
          <p:nvPr>
            <p:ph type="title"/>
          </p:nvPr>
        </p:nvSpPr>
        <p:spPr>
          <a:xfrm>
            <a:off x="534433" y="558074"/>
            <a:ext cx="9619775" cy="715616"/>
          </a:xfrm>
        </p:spPr>
        <p:txBody>
          <a:bodyPr/>
          <a:lstStyle/>
          <a:p>
            <a:pPr algn="ctr"/>
            <a:r>
              <a:rPr lang="en-GB" b="1" dirty="0">
                <a:latin typeface="+mj-lt"/>
              </a:rPr>
              <a:t>ALSPAC</a:t>
            </a:r>
            <a:endParaRPr lang="en-GB" dirty="0"/>
          </a:p>
        </p:txBody>
      </p:sp>
    </p:spTree>
    <p:extLst>
      <p:ext uri="{BB962C8B-B14F-4D97-AF65-F5344CB8AC3E}">
        <p14:creationId xmlns:p14="http://schemas.microsoft.com/office/powerpoint/2010/main" val="320116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3" y="558074"/>
            <a:ext cx="9619775" cy="715616"/>
          </a:xfrm>
        </p:spPr>
        <p:txBody>
          <a:bodyPr/>
          <a:lstStyle/>
          <a:p>
            <a:pPr algn="ctr"/>
            <a:r>
              <a:rPr lang="en-GB" b="1" dirty="0">
                <a:latin typeface="+mj-lt"/>
              </a:rPr>
              <a:t>ALSPAC during adolescent years </a:t>
            </a:r>
            <a:endParaRPr lang="en-GB" dirty="0"/>
          </a:p>
        </p:txBody>
      </p:sp>
      <p:sp>
        <p:nvSpPr>
          <p:cNvPr id="4" name="Rectangle 3"/>
          <p:cNvSpPr/>
          <p:nvPr/>
        </p:nvSpPr>
        <p:spPr>
          <a:xfrm>
            <a:off x="534432" y="1822819"/>
            <a:ext cx="9619775" cy="7109639"/>
          </a:xfrm>
          <a:prstGeom prst="rect">
            <a:avLst/>
          </a:prstGeom>
        </p:spPr>
        <p:txBody>
          <a:bodyPr wrap="square">
            <a:spAutoFit/>
          </a:bodyPr>
          <a:lstStyle/>
          <a:p>
            <a:pPr marL="571500" lvl="0" indent="-571500">
              <a:buFont typeface="Arial" panose="020B0604020202020204" pitchFamily="34" charset="0"/>
              <a:buChar char="•"/>
            </a:pPr>
            <a:r>
              <a:rPr lang="en-GB" sz="3200" dirty="0"/>
              <a:t>Cohort aged ~ 25 </a:t>
            </a:r>
          </a:p>
          <a:p>
            <a:pPr marL="571500" lvl="0" indent="-571500">
              <a:buFont typeface="Arial" panose="020B0604020202020204" pitchFamily="34" charset="0"/>
              <a:buChar char="•"/>
            </a:pPr>
            <a:endParaRPr lang="en-GB" sz="3200" dirty="0"/>
          </a:p>
          <a:p>
            <a:pPr marL="571500" indent="-571500">
              <a:buFont typeface="Arial" panose="020B0604020202020204" pitchFamily="34" charset="0"/>
              <a:buChar char="•"/>
            </a:pPr>
            <a:r>
              <a:rPr lang="en-GB" sz="3200" dirty="0"/>
              <a:t>Between 12 and 18 years intense period data collection:</a:t>
            </a:r>
          </a:p>
          <a:p>
            <a:pPr marL="1075023" lvl="1" indent="-571500">
              <a:buFont typeface="Courier New" panose="02070309020205020404" pitchFamily="49" charset="0"/>
              <a:buChar char="o"/>
            </a:pPr>
            <a:r>
              <a:rPr lang="en-GB" sz="3200" dirty="0"/>
              <a:t>lengthy clinical assessments on the whole cohort at age 12, 13, 15, 17 </a:t>
            </a:r>
          </a:p>
          <a:p>
            <a:pPr marL="1075023" lvl="1" indent="-571500">
              <a:buFont typeface="Courier New" panose="02070309020205020404" pitchFamily="49" charset="0"/>
              <a:buChar char="o"/>
            </a:pPr>
            <a:r>
              <a:rPr lang="en-GB" sz="3200" dirty="0"/>
              <a:t>Sub studies on smaller number </a:t>
            </a:r>
          </a:p>
          <a:p>
            <a:pPr marL="1075023" lvl="1" indent="-571500">
              <a:buFont typeface="Courier New" panose="02070309020205020404" pitchFamily="49" charset="0"/>
              <a:buChar char="o"/>
            </a:pPr>
            <a:r>
              <a:rPr lang="en-GB" sz="3200" dirty="0"/>
              <a:t>12 questionnaires on whole cohort plus 3 on subsample</a:t>
            </a:r>
          </a:p>
          <a:p>
            <a:pPr marL="571500" indent="-571500">
              <a:buFont typeface="Arial" panose="020B0604020202020204" pitchFamily="34" charset="0"/>
              <a:buChar char="•"/>
            </a:pPr>
            <a:endParaRPr lang="en-GB" sz="2800" dirty="0"/>
          </a:p>
          <a:p>
            <a:pPr marL="571500" indent="-571500">
              <a:buFont typeface="Arial" panose="020B0604020202020204" pitchFamily="34" charset="0"/>
              <a:buChar char="•"/>
            </a:pPr>
            <a:endParaRPr lang="en-GB" sz="2800" dirty="0"/>
          </a:p>
          <a:p>
            <a:pPr marL="1017873" lvl="1" indent="-514350">
              <a:buFontTx/>
              <a:buAutoNum type="arabicPeriod"/>
            </a:pPr>
            <a:endParaRPr lang="en-GB" sz="2800" dirty="0"/>
          </a:p>
          <a:p>
            <a:pPr marL="514350" indent="-514350">
              <a:buFontTx/>
              <a:buAutoNum type="arabicPeriod"/>
            </a:pPr>
            <a:endParaRPr lang="en-GB" sz="2800" dirty="0"/>
          </a:p>
          <a:p>
            <a:pPr marL="514350" indent="-514350">
              <a:buFontTx/>
              <a:buAutoNum type="arabicPeriod"/>
            </a:pPr>
            <a:endParaRPr lang="en-GB" sz="2800" dirty="0"/>
          </a:p>
          <a:p>
            <a:r>
              <a:rPr lang="en-GB" sz="2800" dirty="0"/>
              <a:t> </a:t>
            </a:r>
          </a:p>
        </p:txBody>
      </p:sp>
    </p:spTree>
    <p:extLst>
      <p:ext uri="{BB962C8B-B14F-4D97-AF65-F5344CB8AC3E}">
        <p14:creationId xmlns:p14="http://schemas.microsoft.com/office/powerpoint/2010/main" val="106245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4432" y="1411339"/>
            <a:ext cx="9619775" cy="3046988"/>
          </a:xfrm>
          <a:prstGeom prst="rect">
            <a:avLst/>
          </a:prstGeom>
        </p:spPr>
        <p:txBody>
          <a:bodyPr wrap="square">
            <a:spAutoFit/>
          </a:bodyPr>
          <a:lstStyle/>
          <a:p>
            <a:pPr marL="571500" lvl="0" indent="-571500">
              <a:buFont typeface="Arial" panose="020B0604020202020204" pitchFamily="34" charset="0"/>
              <a:buChar char="•"/>
            </a:pPr>
            <a:endParaRPr lang="en-GB" sz="2800" dirty="0"/>
          </a:p>
          <a:p>
            <a:pPr marL="960723" lvl="1" indent="-457200">
              <a:buFont typeface="Courier New" panose="02070309020205020404" pitchFamily="49" charset="0"/>
              <a:buChar char="o"/>
            </a:pPr>
            <a:endParaRPr lang="en-GB" sz="2400" dirty="0"/>
          </a:p>
          <a:p>
            <a:pPr marL="571500" indent="-571500">
              <a:buFont typeface="Arial" panose="020B0604020202020204" pitchFamily="34" charset="0"/>
              <a:buChar char="•"/>
            </a:pPr>
            <a:endParaRPr lang="en-GB" sz="2800" dirty="0"/>
          </a:p>
          <a:p>
            <a:pPr marL="1017873" lvl="1" indent="-514350">
              <a:buFontTx/>
              <a:buAutoNum type="arabicPeriod"/>
            </a:pPr>
            <a:endParaRPr lang="en-GB" sz="2800" dirty="0"/>
          </a:p>
          <a:p>
            <a:pPr marL="514350" indent="-514350">
              <a:buFontTx/>
              <a:buAutoNum type="arabicPeriod"/>
            </a:pPr>
            <a:endParaRPr lang="en-GB" sz="2800" dirty="0"/>
          </a:p>
          <a:p>
            <a:pPr marL="514350" indent="-514350">
              <a:buFontTx/>
              <a:buAutoNum type="arabicPeriod"/>
            </a:pPr>
            <a:endParaRPr lang="en-GB" sz="2800" dirty="0"/>
          </a:p>
          <a:p>
            <a:r>
              <a:rPr lang="en-GB" sz="2800" dirty="0"/>
              <a:t> </a:t>
            </a:r>
          </a:p>
        </p:txBody>
      </p:sp>
      <p:graphicFrame>
        <p:nvGraphicFramePr>
          <p:cNvPr id="6" name="Chart 5"/>
          <p:cNvGraphicFramePr>
            <a:graphicFrameLocks/>
          </p:cNvGraphicFramePr>
          <p:nvPr>
            <p:extLst>
              <p:ext uri="{D42A27DB-BD31-4B8C-83A1-F6EECF244321}">
                <p14:modId xmlns:p14="http://schemas.microsoft.com/office/powerpoint/2010/main" val="716069670"/>
              </p:ext>
            </p:extLst>
          </p:nvPr>
        </p:nvGraphicFramePr>
        <p:xfrm>
          <a:off x="534433" y="651510"/>
          <a:ext cx="9619774" cy="62636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18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4432" y="1411339"/>
            <a:ext cx="9619775" cy="3046988"/>
          </a:xfrm>
          <a:prstGeom prst="rect">
            <a:avLst/>
          </a:prstGeom>
        </p:spPr>
        <p:txBody>
          <a:bodyPr wrap="square">
            <a:spAutoFit/>
          </a:bodyPr>
          <a:lstStyle/>
          <a:p>
            <a:pPr marL="571500" lvl="0" indent="-571500">
              <a:buFont typeface="Arial" panose="020B0604020202020204" pitchFamily="34" charset="0"/>
              <a:buChar char="•"/>
            </a:pPr>
            <a:endParaRPr lang="en-GB" sz="2800" dirty="0"/>
          </a:p>
          <a:p>
            <a:pPr marL="960723" lvl="1" indent="-457200">
              <a:buFont typeface="Courier New" panose="02070309020205020404" pitchFamily="49" charset="0"/>
              <a:buChar char="o"/>
            </a:pPr>
            <a:endParaRPr lang="en-GB" sz="2400" dirty="0"/>
          </a:p>
          <a:p>
            <a:pPr marL="571500" indent="-571500">
              <a:buFont typeface="Arial" panose="020B0604020202020204" pitchFamily="34" charset="0"/>
              <a:buChar char="•"/>
            </a:pPr>
            <a:endParaRPr lang="en-GB" sz="2800" dirty="0"/>
          </a:p>
          <a:p>
            <a:pPr marL="1017873" lvl="1" indent="-514350">
              <a:buFontTx/>
              <a:buAutoNum type="arabicPeriod"/>
            </a:pPr>
            <a:endParaRPr lang="en-GB" sz="2800" dirty="0"/>
          </a:p>
          <a:p>
            <a:pPr marL="514350" indent="-514350">
              <a:buFontTx/>
              <a:buAutoNum type="arabicPeriod"/>
            </a:pPr>
            <a:endParaRPr lang="en-GB" sz="2800" dirty="0"/>
          </a:p>
          <a:p>
            <a:pPr marL="514350" indent="-514350">
              <a:buFontTx/>
              <a:buAutoNum type="arabicPeriod"/>
            </a:pPr>
            <a:endParaRPr lang="en-GB" sz="2800" dirty="0"/>
          </a:p>
          <a:p>
            <a:r>
              <a:rPr lang="en-GB" sz="2800" dirty="0"/>
              <a:t> </a:t>
            </a:r>
          </a:p>
        </p:txBody>
      </p:sp>
      <p:graphicFrame>
        <p:nvGraphicFramePr>
          <p:cNvPr id="5" name="Chart 4"/>
          <p:cNvGraphicFramePr>
            <a:graphicFrameLocks/>
          </p:cNvGraphicFramePr>
          <p:nvPr>
            <p:extLst>
              <p:ext uri="{D42A27DB-BD31-4B8C-83A1-F6EECF244321}">
                <p14:modId xmlns:p14="http://schemas.microsoft.com/office/powerpoint/2010/main" val="1191855982"/>
              </p:ext>
            </p:extLst>
          </p:nvPr>
        </p:nvGraphicFramePr>
        <p:xfrm>
          <a:off x="708660" y="708661"/>
          <a:ext cx="9212579" cy="6126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12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4432" y="1411339"/>
            <a:ext cx="9619775" cy="3046988"/>
          </a:xfrm>
          <a:prstGeom prst="rect">
            <a:avLst/>
          </a:prstGeom>
        </p:spPr>
        <p:txBody>
          <a:bodyPr wrap="square">
            <a:spAutoFit/>
          </a:bodyPr>
          <a:lstStyle/>
          <a:p>
            <a:pPr marL="571500" lvl="0" indent="-571500">
              <a:buFont typeface="Arial" panose="020B0604020202020204" pitchFamily="34" charset="0"/>
              <a:buChar char="•"/>
            </a:pPr>
            <a:endParaRPr lang="en-GB" sz="2800" dirty="0"/>
          </a:p>
          <a:p>
            <a:pPr marL="960723" lvl="1" indent="-457200">
              <a:buFont typeface="Courier New" panose="02070309020205020404" pitchFamily="49" charset="0"/>
              <a:buChar char="o"/>
            </a:pPr>
            <a:endParaRPr lang="en-GB" sz="2400" dirty="0"/>
          </a:p>
          <a:p>
            <a:pPr marL="571500" indent="-571500">
              <a:buFont typeface="Arial" panose="020B0604020202020204" pitchFamily="34" charset="0"/>
              <a:buChar char="•"/>
            </a:pPr>
            <a:endParaRPr lang="en-GB" sz="2800" dirty="0"/>
          </a:p>
          <a:p>
            <a:pPr marL="1017873" lvl="1" indent="-514350">
              <a:buFontTx/>
              <a:buAutoNum type="arabicPeriod"/>
            </a:pPr>
            <a:endParaRPr lang="en-GB" sz="2800" dirty="0"/>
          </a:p>
          <a:p>
            <a:pPr marL="514350" indent="-514350">
              <a:buFontTx/>
              <a:buAutoNum type="arabicPeriod"/>
            </a:pPr>
            <a:endParaRPr lang="en-GB" sz="2800" dirty="0"/>
          </a:p>
          <a:p>
            <a:pPr marL="514350" indent="-514350">
              <a:buFontTx/>
              <a:buAutoNum type="arabicPeriod"/>
            </a:pPr>
            <a:endParaRPr lang="en-GB" sz="2800" dirty="0"/>
          </a:p>
          <a:p>
            <a:r>
              <a:rPr lang="en-GB" sz="2800" dirty="0"/>
              <a:t> </a:t>
            </a:r>
          </a:p>
        </p:txBody>
      </p:sp>
      <p:graphicFrame>
        <p:nvGraphicFramePr>
          <p:cNvPr id="5" name="Chart 4"/>
          <p:cNvGraphicFramePr>
            <a:graphicFrameLocks/>
          </p:cNvGraphicFramePr>
          <p:nvPr>
            <p:extLst>
              <p:ext uri="{D42A27DB-BD31-4B8C-83A1-F6EECF244321}">
                <p14:modId xmlns:p14="http://schemas.microsoft.com/office/powerpoint/2010/main" val="3086389896"/>
              </p:ext>
            </p:extLst>
          </p:nvPr>
        </p:nvGraphicFramePr>
        <p:xfrm>
          <a:off x="534432" y="560071"/>
          <a:ext cx="9334782" cy="64818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1270588"/>
      </p:ext>
    </p:extLst>
  </p:cSld>
  <p:clrMapOvr>
    <a:masterClrMapping/>
  </p:clrMapOvr>
</p:sld>
</file>

<file path=ppt/theme/theme1.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6128</TotalTime>
  <Words>1421</Words>
  <Application>Microsoft Office PowerPoint</Application>
  <PresentationFormat>Custom</PresentationFormat>
  <Paragraphs>224</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Courier New</vt:lpstr>
      <vt:lpstr>MArial-Bold</vt:lpstr>
      <vt:lpstr>Palatino Linotype</vt:lpstr>
      <vt:lpstr>Wingdings</vt:lpstr>
      <vt:lpstr>Office Theme</vt:lpstr>
      <vt:lpstr>PowerPoint Presentation</vt:lpstr>
      <vt:lpstr>Innovative methods to engage participants during transition to adulthood: ALSPAC</vt:lpstr>
      <vt:lpstr>Structure </vt:lpstr>
      <vt:lpstr>ALSPAC</vt:lpstr>
      <vt:lpstr>ALSPAC</vt:lpstr>
      <vt:lpstr>ALSPAC during adolescent years </vt:lpstr>
      <vt:lpstr>PowerPoint Presentation</vt:lpstr>
      <vt:lpstr>PowerPoint Presentation</vt:lpstr>
      <vt:lpstr>PowerPoint Presentation</vt:lpstr>
      <vt:lpstr>PowerPoint Presentation</vt:lpstr>
      <vt:lpstr>Participant engagement and involvement in research</vt:lpstr>
      <vt:lpstr>PowerPoint Presentation</vt:lpstr>
      <vt:lpstr>PowerPoint Presentation</vt:lpstr>
      <vt:lpstr>Engagement during adolescent years </vt:lpstr>
      <vt:lpstr>Engagement in ALSPAC</vt:lpstr>
      <vt:lpstr>Involvement in ALSPAC</vt:lpstr>
      <vt:lpstr>ALSPAC during adolescent years </vt:lpstr>
      <vt:lpstr>Ethics process</vt:lpstr>
      <vt:lpstr>Lessons learnt</vt:lpstr>
      <vt:lpstr>Lessons learnt</vt:lpstr>
      <vt:lpstr>Summary</vt:lpstr>
      <vt:lpstr>PowerPoint Presentation</vt:lpstr>
    </vt:vector>
  </TitlesOfParts>
  <Company>Dirty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Charlotte Hockey</dc:creator>
  <cp:lastModifiedBy>phil evans</cp:lastModifiedBy>
  <cp:revision>474</cp:revision>
  <cp:lastPrinted>2016-06-23T14:18:09Z</cp:lastPrinted>
  <dcterms:created xsi:type="dcterms:W3CDTF">2011-12-15T17:32:06Z</dcterms:created>
  <dcterms:modified xsi:type="dcterms:W3CDTF">2016-06-24T09:35:13Z</dcterms:modified>
</cp:coreProperties>
</file>