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09" r:id="rId3"/>
  </p:sldMasterIdLst>
  <p:notesMasterIdLst>
    <p:notesMasterId r:id="rId24"/>
  </p:notesMasterIdLst>
  <p:handoutMasterIdLst>
    <p:handoutMasterId r:id="rId25"/>
  </p:handoutMasterIdLst>
  <p:sldIdLst>
    <p:sldId id="367" r:id="rId4"/>
    <p:sldId id="369" r:id="rId5"/>
    <p:sldId id="368" r:id="rId6"/>
    <p:sldId id="397" r:id="rId7"/>
    <p:sldId id="398" r:id="rId8"/>
    <p:sldId id="401" r:id="rId9"/>
    <p:sldId id="400" r:id="rId10"/>
    <p:sldId id="407" r:id="rId11"/>
    <p:sldId id="408" r:id="rId12"/>
    <p:sldId id="409" r:id="rId13"/>
    <p:sldId id="410" r:id="rId14"/>
    <p:sldId id="411" r:id="rId15"/>
    <p:sldId id="412" r:id="rId16"/>
    <p:sldId id="413" r:id="rId17"/>
    <p:sldId id="404" r:id="rId18"/>
    <p:sldId id="415" r:id="rId19"/>
    <p:sldId id="425" r:id="rId20"/>
    <p:sldId id="421" r:id="rId21"/>
    <p:sldId id="422" r:id="rId22"/>
    <p:sldId id="423" r:id="rId2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hwin7setup" initials="h" lastIdx="19" clrIdx="0"/>
  <p:cmAuthor id="1" name="FB" initials="FB" lastIdx="0" clrIdx="1"/>
  <p:cmAuthor id="2" name="hhwin7setup" initials="AB"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52" autoAdjust="0"/>
    <p:restoredTop sz="87141" autoAdjust="0"/>
  </p:normalViewPr>
  <p:slideViewPr>
    <p:cSldViewPr showGuides="1">
      <p:cViewPr varScale="1">
        <p:scale>
          <a:sx n="101" d="100"/>
          <a:sy n="101" d="100"/>
        </p:scale>
        <p:origin x="153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92"/>
    </p:cViewPr>
  </p:sorterViewPr>
  <p:notesViewPr>
    <p:cSldViewPr>
      <p:cViewPr varScale="1">
        <p:scale>
          <a:sx n="85" d="100"/>
          <a:sy n="85" d="100"/>
        </p:scale>
        <p:origin x="-3786"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52155-A2EC-4E29-B675-3A44AC82FB8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6C61CBC1-FF8A-46FE-B987-484C9E8E8EA8}">
      <dgm:prSet phldrT="[Text]" custT="1"/>
      <dgm:spPr/>
      <dgm:t>
        <a:bodyPr/>
        <a:lstStyle/>
        <a:p>
          <a:r>
            <a:rPr lang="en-GB" sz="1400" b="1"/>
            <a:t>Person with dementia living and dying in</a:t>
          </a:r>
        </a:p>
        <a:p>
          <a:r>
            <a:rPr lang="en-GB" sz="1400" b="1"/>
            <a:t>  a care home  </a:t>
          </a:r>
        </a:p>
      </dgm:t>
    </dgm:pt>
    <dgm:pt modelId="{1F4CB7C6-D14A-4CB5-8C07-BBDA39A3426D}" type="parTrans" cxnId="{78EBD2A5-5663-40D1-89AB-34571969F50D}">
      <dgm:prSet/>
      <dgm:spPr/>
      <dgm:t>
        <a:bodyPr/>
        <a:lstStyle/>
        <a:p>
          <a:endParaRPr lang="en-GB"/>
        </a:p>
      </dgm:t>
    </dgm:pt>
    <dgm:pt modelId="{3F0F3390-73C4-4A52-AAAC-D6AE71C9EDBE}" type="sibTrans" cxnId="{78EBD2A5-5663-40D1-89AB-34571969F50D}">
      <dgm:prSet/>
      <dgm:spPr/>
      <dgm:t>
        <a:bodyPr/>
        <a:lstStyle/>
        <a:p>
          <a:endParaRPr lang="en-GB"/>
        </a:p>
      </dgm:t>
    </dgm:pt>
    <dgm:pt modelId="{0C9F88EE-656A-4A1F-A6BC-CF92B3DFD6AE}">
      <dgm:prSet phldrT="[Text]" custT="1"/>
      <dgm:spPr/>
      <dgm:t>
        <a:bodyPr/>
        <a:lstStyle/>
        <a:p>
          <a:r>
            <a:rPr lang="en-GB" sz="1000" b="1"/>
            <a:t>Relational Uncertainty</a:t>
          </a:r>
        </a:p>
        <a:p>
          <a:r>
            <a:rPr lang="en-GB" sz="900" b="1"/>
            <a:t>Staff to staff working relationships</a:t>
          </a:r>
        </a:p>
        <a:p>
          <a:r>
            <a:rPr lang="en-GB" sz="900" b="1"/>
            <a:t>Care home staff and resident relationships</a:t>
          </a:r>
        </a:p>
        <a:p>
          <a:r>
            <a:rPr lang="en-GB" sz="900" b="1"/>
            <a:t>Visiting health care professionals</a:t>
          </a:r>
        </a:p>
        <a:p>
          <a:r>
            <a:rPr lang="en-GB" sz="900" b="1"/>
            <a:t>Family and friends involvement (and who is included)</a:t>
          </a:r>
        </a:p>
        <a:p>
          <a:r>
            <a:rPr lang="en-GB" sz="900" b="1"/>
            <a:t>Regulators’ validation of end of life decisions </a:t>
          </a:r>
        </a:p>
      </dgm:t>
    </dgm:pt>
    <dgm:pt modelId="{4424808C-FC92-48F6-9EDA-5B75DAAD91B0}" type="parTrans" cxnId="{BE61297C-F5E5-45B1-A2BC-F438EC88DDCA}">
      <dgm:prSet/>
      <dgm:spPr/>
      <dgm:t>
        <a:bodyPr/>
        <a:lstStyle/>
        <a:p>
          <a:endParaRPr lang="en-GB"/>
        </a:p>
      </dgm:t>
    </dgm:pt>
    <dgm:pt modelId="{C1D2BBFF-B6E3-4A95-B1B9-76D8D5BE645B}" type="sibTrans" cxnId="{BE61297C-F5E5-45B1-A2BC-F438EC88DDCA}">
      <dgm:prSet/>
      <dgm:spPr/>
      <dgm:t>
        <a:bodyPr/>
        <a:lstStyle/>
        <a:p>
          <a:endParaRPr lang="en-GB"/>
        </a:p>
      </dgm:t>
    </dgm:pt>
    <dgm:pt modelId="{D74E6003-5706-4870-B423-B74F6CB78FD3}">
      <dgm:prSet phldrT="[Text]" custT="1"/>
      <dgm:spPr/>
      <dgm:t>
        <a:bodyPr/>
        <a:lstStyle/>
        <a:p>
          <a:r>
            <a:rPr lang="en-GB" sz="1000" b="1"/>
            <a:t>Service Uncertainty </a:t>
          </a:r>
        </a:p>
        <a:p>
          <a:r>
            <a:rPr lang="en-GB" sz="900" b="1"/>
            <a:t>Workforce availability and skill level</a:t>
          </a:r>
        </a:p>
        <a:p>
          <a:r>
            <a:rPr lang="en-GB" sz="900" b="1"/>
            <a:t>Sustainability of open ended palliative care support</a:t>
          </a:r>
        </a:p>
        <a:p>
          <a:r>
            <a:rPr lang="en-GB" sz="900" b="1"/>
            <a:t>Funding to provide end of life care</a:t>
          </a:r>
        </a:p>
        <a:p>
          <a:r>
            <a:rPr lang="en-GB" sz="900" b="1"/>
            <a:t>Service responsiveness</a:t>
          </a:r>
        </a:p>
        <a:p>
          <a:r>
            <a:rPr lang="en-GB" sz="900" b="1"/>
            <a:t>Equipment</a:t>
          </a:r>
        </a:p>
      </dgm:t>
    </dgm:pt>
    <dgm:pt modelId="{A8402DCC-3B3A-49D4-BBDF-07A16E967517}" type="parTrans" cxnId="{53748EA0-6F69-4827-B21C-CBB2BAACB272}">
      <dgm:prSet/>
      <dgm:spPr/>
      <dgm:t>
        <a:bodyPr/>
        <a:lstStyle/>
        <a:p>
          <a:endParaRPr lang="en-GB"/>
        </a:p>
      </dgm:t>
    </dgm:pt>
    <dgm:pt modelId="{BFD7A1DB-2026-420F-A9CB-2492DA780593}" type="sibTrans" cxnId="{53748EA0-6F69-4827-B21C-CBB2BAACB272}">
      <dgm:prSet/>
      <dgm:spPr/>
      <dgm:t>
        <a:bodyPr/>
        <a:lstStyle/>
        <a:p>
          <a:endParaRPr lang="en-GB"/>
        </a:p>
      </dgm:t>
    </dgm:pt>
    <dgm:pt modelId="{E4F89A2A-0F73-4C52-AD6D-43B405548CD1}">
      <dgm:prSet phldrT="[Text]" custT="1"/>
      <dgm:spPr/>
      <dgm:t>
        <a:bodyPr/>
        <a:lstStyle/>
        <a:p>
          <a:r>
            <a:rPr lang="en-GB" sz="1000" b="1"/>
            <a:t>Treatment Uncertainty</a:t>
          </a:r>
        </a:p>
        <a:p>
          <a:r>
            <a:rPr lang="en-GB" sz="900" b="1"/>
            <a:t>Prognostication</a:t>
          </a:r>
        </a:p>
        <a:p>
          <a:r>
            <a:rPr lang="en-GB" sz="900" b="1"/>
            <a:t>Symptom management</a:t>
          </a:r>
        </a:p>
        <a:p>
          <a:r>
            <a:rPr lang="en-GB" sz="900" b="1"/>
            <a:t>Person with dementia’s wishes considered over time</a:t>
          </a:r>
        </a:p>
        <a:p>
          <a:r>
            <a:rPr lang="en-GB" sz="900" b="1"/>
            <a:t>How quality of life is defined by residents, staff and health professionals</a:t>
          </a:r>
        </a:p>
        <a:p>
          <a:r>
            <a:rPr lang="en-GB" sz="900" b="1"/>
            <a:t>Decision how long to persist with  interventions and location of care </a:t>
          </a:r>
        </a:p>
      </dgm:t>
    </dgm:pt>
    <dgm:pt modelId="{70D1E902-C6FB-46C9-B10F-FC55BF9DBE5C}" type="parTrans" cxnId="{911D5C70-352C-4515-9FFD-EF200DC3615A}">
      <dgm:prSet/>
      <dgm:spPr/>
      <dgm:t>
        <a:bodyPr/>
        <a:lstStyle/>
        <a:p>
          <a:endParaRPr lang="en-GB"/>
        </a:p>
      </dgm:t>
    </dgm:pt>
    <dgm:pt modelId="{3D3FE23C-DC08-40A2-A274-E0672C0422FF}" type="sibTrans" cxnId="{911D5C70-352C-4515-9FFD-EF200DC3615A}">
      <dgm:prSet/>
      <dgm:spPr/>
      <dgm:t>
        <a:bodyPr/>
        <a:lstStyle/>
        <a:p>
          <a:endParaRPr lang="en-GB"/>
        </a:p>
      </dgm:t>
    </dgm:pt>
    <dgm:pt modelId="{653498C9-97BF-48E1-BDDC-E1A1255DF9FC}">
      <dgm:prSet/>
      <dgm:spPr/>
      <dgm:t>
        <a:bodyPr/>
        <a:lstStyle/>
        <a:p>
          <a:endParaRPr lang="en-GB"/>
        </a:p>
      </dgm:t>
    </dgm:pt>
    <dgm:pt modelId="{D15E578F-8DFE-44C6-BB3A-A8CC61BF7D24}" type="parTrans" cxnId="{400C3C0C-942E-4687-89FF-D628D3887A6F}">
      <dgm:prSet/>
      <dgm:spPr/>
      <dgm:t>
        <a:bodyPr/>
        <a:lstStyle/>
        <a:p>
          <a:endParaRPr lang="en-GB"/>
        </a:p>
      </dgm:t>
    </dgm:pt>
    <dgm:pt modelId="{1FACEF0C-8C42-4653-88F6-66C4E8976EEE}" type="sibTrans" cxnId="{400C3C0C-942E-4687-89FF-D628D3887A6F}">
      <dgm:prSet/>
      <dgm:spPr/>
      <dgm:t>
        <a:bodyPr/>
        <a:lstStyle/>
        <a:p>
          <a:endParaRPr lang="en-GB"/>
        </a:p>
      </dgm:t>
    </dgm:pt>
    <dgm:pt modelId="{17FBEB86-34BC-467C-8430-9D1C79B754E9}" type="pres">
      <dgm:prSet presAssocID="{A1D52155-A2EC-4E29-B675-3A44AC82FB8F}" presName="composite" presStyleCnt="0">
        <dgm:presLayoutVars>
          <dgm:chMax val="1"/>
          <dgm:dir/>
          <dgm:resizeHandles val="exact"/>
        </dgm:presLayoutVars>
      </dgm:prSet>
      <dgm:spPr/>
      <dgm:t>
        <a:bodyPr/>
        <a:lstStyle/>
        <a:p>
          <a:endParaRPr lang="en-GB"/>
        </a:p>
      </dgm:t>
    </dgm:pt>
    <dgm:pt modelId="{6EDE2A00-57F3-482C-8F80-1264E1B52E17}" type="pres">
      <dgm:prSet presAssocID="{A1D52155-A2EC-4E29-B675-3A44AC82FB8F}" presName="radial" presStyleCnt="0">
        <dgm:presLayoutVars>
          <dgm:animLvl val="ctr"/>
        </dgm:presLayoutVars>
      </dgm:prSet>
      <dgm:spPr/>
    </dgm:pt>
    <dgm:pt modelId="{EC4C9883-4EA8-414B-AC3B-92DCCF66C686}" type="pres">
      <dgm:prSet presAssocID="{6C61CBC1-FF8A-46FE-B987-484C9E8E8EA8}" presName="centerShape" presStyleLbl="vennNode1" presStyleIdx="0" presStyleCnt="4" custScaleX="96226" custScaleY="96345"/>
      <dgm:spPr/>
      <dgm:t>
        <a:bodyPr/>
        <a:lstStyle/>
        <a:p>
          <a:endParaRPr lang="en-GB"/>
        </a:p>
      </dgm:t>
    </dgm:pt>
    <dgm:pt modelId="{36EA4962-B933-4DEF-90ED-F83EDBB23EA5}" type="pres">
      <dgm:prSet presAssocID="{0C9F88EE-656A-4A1F-A6BC-CF92B3DFD6AE}" presName="node" presStyleLbl="vennNode1" presStyleIdx="1" presStyleCnt="4" custScaleX="163247" custScaleY="140250">
        <dgm:presLayoutVars>
          <dgm:bulletEnabled val="1"/>
        </dgm:presLayoutVars>
      </dgm:prSet>
      <dgm:spPr/>
      <dgm:t>
        <a:bodyPr/>
        <a:lstStyle/>
        <a:p>
          <a:endParaRPr lang="en-GB"/>
        </a:p>
      </dgm:t>
    </dgm:pt>
    <dgm:pt modelId="{9DD48F72-B6DD-469C-9127-D1E97E24D824}" type="pres">
      <dgm:prSet presAssocID="{D74E6003-5706-4870-B423-B74F6CB78FD3}" presName="node" presStyleLbl="vennNode1" presStyleIdx="2" presStyleCnt="4" custScaleX="153579" custScaleY="142226">
        <dgm:presLayoutVars>
          <dgm:bulletEnabled val="1"/>
        </dgm:presLayoutVars>
      </dgm:prSet>
      <dgm:spPr/>
      <dgm:t>
        <a:bodyPr/>
        <a:lstStyle/>
        <a:p>
          <a:endParaRPr lang="en-GB"/>
        </a:p>
      </dgm:t>
    </dgm:pt>
    <dgm:pt modelId="{ECAE8A60-C3A4-4996-AE62-1D6657C71841}" type="pres">
      <dgm:prSet presAssocID="{E4F89A2A-0F73-4C52-AD6D-43B405548CD1}" presName="node" presStyleLbl="vennNode1" presStyleIdx="3" presStyleCnt="4" custScaleX="155007" custScaleY="147654">
        <dgm:presLayoutVars>
          <dgm:bulletEnabled val="1"/>
        </dgm:presLayoutVars>
      </dgm:prSet>
      <dgm:spPr/>
      <dgm:t>
        <a:bodyPr/>
        <a:lstStyle/>
        <a:p>
          <a:endParaRPr lang="en-GB"/>
        </a:p>
      </dgm:t>
    </dgm:pt>
  </dgm:ptLst>
  <dgm:cxnLst>
    <dgm:cxn modelId="{911D5C70-352C-4515-9FFD-EF200DC3615A}" srcId="{6C61CBC1-FF8A-46FE-B987-484C9E8E8EA8}" destId="{E4F89A2A-0F73-4C52-AD6D-43B405548CD1}" srcOrd="2" destOrd="0" parTransId="{70D1E902-C6FB-46C9-B10F-FC55BF9DBE5C}" sibTransId="{3D3FE23C-DC08-40A2-A274-E0672C0422FF}"/>
    <dgm:cxn modelId="{2FF00F09-4491-405B-936E-54B656299F06}" type="presOf" srcId="{6C61CBC1-FF8A-46FE-B987-484C9E8E8EA8}" destId="{EC4C9883-4EA8-414B-AC3B-92DCCF66C686}" srcOrd="0" destOrd="0" presId="urn:microsoft.com/office/officeart/2005/8/layout/radial3"/>
    <dgm:cxn modelId="{544B828E-8504-46B1-8BD4-3A975FA70A5A}" type="presOf" srcId="{0C9F88EE-656A-4A1F-A6BC-CF92B3DFD6AE}" destId="{36EA4962-B933-4DEF-90ED-F83EDBB23EA5}" srcOrd="0" destOrd="0" presId="urn:microsoft.com/office/officeart/2005/8/layout/radial3"/>
    <dgm:cxn modelId="{53748EA0-6F69-4827-B21C-CBB2BAACB272}" srcId="{6C61CBC1-FF8A-46FE-B987-484C9E8E8EA8}" destId="{D74E6003-5706-4870-B423-B74F6CB78FD3}" srcOrd="1" destOrd="0" parTransId="{A8402DCC-3B3A-49D4-BBDF-07A16E967517}" sibTransId="{BFD7A1DB-2026-420F-A9CB-2492DA780593}"/>
    <dgm:cxn modelId="{0532C85F-0D77-4663-8560-AD9BA6CD6EE5}" type="presOf" srcId="{D74E6003-5706-4870-B423-B74F6CB78FD3}" destId="{9DD48F72-B6DD-469C-9127-D1E97E24D824}" srcOrd="0" destOrd="0" presId="urn:microsoft.com/office/officeart/2005/8/layout/radial3"/>
    <dgm:cxn modelId="{994ADBC8-BF7D-42FB-8322-271FAFB558D6}" type="presOf" srcId="{A1D52155-A2EC-4E29-B675-3A44AC82FB8F}" destId="{17FBEB86-34BC-467C-8430-9D1C79B754E9}" srcOrd="0" destOrd="0" presId="urn:microsoft.com/office/officeart/2005/8/layout/radial3"/>
    <dgm:cxn modelId="{400C3C0C-942E-4687-89FF-D628D3887A6F}" srcId="{A1D52155-A2EC-4E29-B675-3A44AC82FB8F}" destId="{653498C9-97BF-48E1-BDDC-E1A1255DF9FC}" srcOrd="1" destOrd="0" parTransId="{D15E578F-8DFE-44C6-BB3A-A8CC61BF7D24}" sibTransId="{1FACEF0C-8C42-4653-88F6-66C4E8976EEE}"/>
    <dgm:cxn modelId="{3A47E24A-361F-4E7A-8954-4C5831679CA9}" type="presOf" srcId="{E4F89A2A-0F73-4C52-AD6D-43B405548CD1}" destId="{ECAE8A60-C3A4-4996-AE62-1D6657C71841}" srcOrd="0" destOrd="0" presId="urn:microsoft.com/office/officeart/2005/8/layout/radial3"/>
    <dgm:cxn modelId="{78EBD2A5-5663-40D1-89AB-34571969F50D}" srcId="{A1D52155-A2EC-4E29-B675-3A44AC82FB8F}" destId="{6C61CBC1-FF8A-46FE-B987-484C9E8E8EA8}" srcOrd="0" destOrd="0" parTransId="{1F4CB7C6-D14A-4CB5-8C07-BBDA39A3426D}" sibTransId="{3F0F3390-73C4-4A52-AAAC-D6AE71C9EDBE}"/>
    <dgm:cxn modelId="{BE61297C-F5E5-45B1-A2BC-F438EC88DDCA}" srcId="{6C61CBC1-FF8A-46FE-B987-484C9E8E8EA8}" destId="{0C9F88EE-656A-4A1F-A6BC-CF92B3DFD6AE}" srcOrd="0" destOrd="0" parTransId="{4424808C-FC92-48F6-9EDA-5B75DAAD91B0}" sibTransId="{C1D2BBFF-B6E3-4A95-B1B9-76D8D5BE645B}"/>
    <dgm:cxn modelId="{DE2234E3-B9C0-41CA-9D21-432F09343EF0}" type="presParOf" srcId="{17FBEB86-34BC-467C-8430-9D1C79B754E9}" destId="{6EDE2A00-57F3-482C-8F80-1264E1B52E17}" srcOrd="0" destOrd="0" presId="urn:microsoft.com/office/officeart/2005/8/layout/radial3"/>
    <dgm:cxn modelId="{35E55204-36DE-446C-A5B7-B8B85DCB6D51}" type="presParOf" srcId="{6EDE2A00-57F3-482C-8F80-1264E1B52E17}" destId="{EC4C9883-4EA8-414B-AC3B-92DCCF66C686}" srcOrd="0" destOrd="0" presId="urn:microsoft.com/office/officeart/2005/8/layout/radial3"/>
    <dgm:cxn modelId="{5DDC1178-1463-4261-A988-DDC57A61F802}" type="presParOf" srcId="{6EDE2A00-57F3-482C-8F80-1264E1B52E17}" destId="{36EA4962-B933-4DEF-90ED-F83EDBB23EA5}" srcOrd="1" destOrd="0" presId="urn:microsoft.com/office/officeart/2005/8/layout/radial3"/>
    <dgm:cxn modelId="{A8F18DA3-D433-4AE8-9C6D-C3657831F168}" type="presParOf" srcId="{6EDE2A00-57F3-482C-8F80-1264E1B52E17}" destId="{9DD48F72-B6DD-469C-9127-D1E97E24D824}" srcOrd="2" destOrd="0" presId="urn:microsoft.com/office/officeart/2005/8/layout/radial3"/>
    <dgm:cxn modelId="{0E0920E5-00D7-426A-854D-512DC89587EF}" type="presParOf" srcId="{6EDE2A00-57F3-482C-8F80-1264E1B52E17}" destId="{ECAE8A60-C3A4-4996-AE62-1D6657C71841}"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C9883-4EA8-414B-AC3B-92DCCF66C686}">
      <dsp:nvSpPr>
        <dsp:cNvPr id="0" name=""/>
        <dsp:cNvSpPr/>
      </dsp:nvSpPr>
      <dsp:spPr>
        <a:xfrm>
          <a:off x="2378428" y="1566371"/>
          <a:ext cx="3103529" cy="31073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a:t>Person with dementia living and dying in</a:t>
          </a:r>
        </a:p>
        <a:p>
          <a:pPr lvl="0" algn="ctr" defTabSz="622300">
            <a:lnSpc>
              <a:spcPct val="90000"/>
            </a:lnSpc>
            <a:spcBef>
              <a:spcPct val="0"/>
            </a:spcBef>
            <a:spcAft>
              <a:spcPct val="35000"/>
            </a:spcAft>
          </a:pPr>
          <a:r>
            <a:rPr lang="en-GB" sz="1400" b="1" kern="1200"/>
            <a:t>  a care home  </a:t>
          </a:r>
        </a:p>
      </dsp:txBody>
      <dsp:txXfrm>
        <a:off x="2832929" y="2021434"/>
        <a:ext cx="2194527" cy="2197241"/>
      </dsp:txXfrm>
    </dsp:sp>
    <dsp:sp modelId="{36EA4962-B933-4DEF-90ED-F83EDBB23EA5}">
      <dsp:nvSpPr>
        <dsp:cNvPr id="0" name=""/>
        <dsp:cNvSpPr/>
      </dsp:nvSpPr>
      <dsp:spPr>
        <a:xfrm>
          <a:off x="2613911" y="-109125"/>
          <a:ext cx="2632562" cy="22617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a:t>Relational Uncertainty</a:t>
          </a:r>
        </a:p>
        <a:p>
          <a:pPr lvl="0" algn="ctr" defTabSz="444500">
            <a:lnSpc>
              <a:spcPct val="90000"/>
            </a:lnSpc>
            <a:spcBef>
              <a:spcPct val="0"/>
            </a:spcBef>
            <a:spcAft>
              <a:spcPct val="35000"/>
            </a:spcAft>
          </a:pPr>
          <a:r>
            <a:rPr lang="en-GB" sz="900" b="1" kern="1200"/>
            <a:t>Staff to staff working relationships</a:t>
          </a:r>
        </a:p>
        <a:p>
          <a:pPr lvl="0" algn="ctr" defTabSz="444500">
            <a:lnSpc>
              <a:spcPct val="90000"/>
            </a:lnSpc>
            <a:spcBef>
              <a:spcPct val="0"/>
            </a:spcBef>
            <a:spcAft>
              <a:spcPct val="35000"/>
            </a:spcAft>
          </a:pPr>
          <a:r>
            <a:rPr lang="en-GB" sz="900" b="1" kern="1200"/>
            <a:t>Care home staff and resident relationships</a:t>
          </a:r>
        </a:p>
        <a:p>
          <a:pPr lvl="0" algn="ctr" defTabSz="444500">
            <a:lnSpc>
              <a:spcPct val="90000"/>
            </a:lnSpc>
            <a:spcBef>
              <a:spcPct val="0"/>
            </a:spcBef>
            <a:spcAft>
              <a:spcPct val="35000"/>
            </a:spcAft>
          </a:pPr>
          <a:r>
            <a:rPr lang="en-GB" sz="900" b="1" kern="1200"/>
            <a:t>Visiting health care professionals</a:t>
          </a:r>
        </a:p>
        <a:p>
          <a:pPr lvl="0" algn="ctr" defTabSz="444500">
            <a:lnSpc>
              <a:spcPct val="90000"/>
            </a:lnSpc>
            <a:spcBef>
              <a:spcPct val="0"/>
            </a:spcBef>
            <a:spcAft>
              <a:spcPct val="35000"/>
            </a:spcAft>
          </a:pPr>
          <a:r>
            <a:rPr lang="en-GB" sz="900" b="1" kern="1200"/>
            <a:t>Family and friends involvement (and who is included)</a:t>
          </a:r>
        </a:p>
        <a:p>
          <a:pPr lvl="0" algn="ctr" defTabSz="444500">
            <a:lnSpc>
              <a:spcPct val="90000"/>
            </a:lnSpc>
            <a:spcBef>
              <a:spcPct val="0"/>
            </a:spcBef>
            <a:spcAft>
              <a:spcPct val="35000"/>
            </a:spcAft>
          </a:pPr>
          <a:r>
            <a:rPr lang="en-GB" sz="900" b="1" kern="1200"/>
            <a:t>Regulators’ validation of end of life decisions </a:t>
          </a:r>
        </a:p>
      </dsp:txBody>
      <dsp:txXfrm>
        <a:off x="2999441" y="222094"/>
        <a:ext cx="1861502" cy="1599268"/>
      </dsp:txXfrm>
    </dsp:sp>
    <dsp:sp modelId="{9DD48F72-B6DD-469C-9127-D1E97E24D824}">
      <dsp:nvSpPr>
        <dsp:cNvPr id="0" name=""/>
        <dsp:cNvSpPr/>
      </dsp:nvSpPr>
      <dsp:spPr>
        <a:xfrm>
          <a:off x="4509070" y="3022432"/>
          <a:ext cx="2476653" cy="2293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a:t>Service Uncertainty </a:t>
          </a:r>
        </a:p>
        <a:p>
          <a:pPr lvl="0" algn="ctr" defTabSz="444500">
            <a:lnSpc>
              <a:spcPct val="90000"/>
            </a:lnSpc>
            <a:spcBef>
              <a:spcPct val="0"/>
            </a:spcBef>
            <a:spcAft>
              <a:spcPct val="35000"/>
            </a:spcAft>
          </a:pPr>
          <a:r>
            <a:rPr lang="en-GB" sz="900" b="1" kern="1200"/>
            <a:t>Workforce availability and skill level</a:t>
          </a:r>
        </a:p>
        <a:p>
          <a:pPr lvl="0" algn="ctr" defTabSz="444500">
            <a:lnSpc>
              <a:spcPct val="90000"/>
            </a:lnSpc>
            <a:spcBef>
              <a:spcPct val="0"/>
            </a:spcBef>
            <a:spcAft>
              <a:spcPct val="35000"/>
            </a:spcAft>
          </a:pPr>
          <a:r>
            <a:rPr lang="en-GB" sz="900" b="1" kern="1200"/>
            <a:t>Sustainability of open ended palliative care support</a:t>
          </a:r>
        </a:p>
        <a:p>
          <a:pPr lvl="0" algn="ctr" defTabSz="444500">
            <a:lnSpc>
              <a:spcPct val="90000"/>
            </a:lnSpc>
            <a:spcBef>
              <a:spcPct val="0"/>
            </a:spcBef>
            <a:spcAft>
              <a:spcPct val="35000"/>
            </a:spcAft>
          </a:pPr>
          <a:r>
            <a:rPr lang="en-GB" sz="900" b="1" kern="1200"/>
            <a:t>Funding to provide end of life care</a:t>
          </a:r>
        </a:p>
        <a:p>
          <a:pPr lvl="0" algn="ctr" defTabSz="444500">
            <a:lnSpc>
              <a:spcPct val="90000"/>
            </a:lnSpc>
            <a:spcBef>
              <a:spcPct val="0"/>
            </a:spcBef>
            <a:spcAft>
              <a:spcPct val="35000"/>
            </a:spcAft>
          </a:pPr>
          <a:r>
            <a:rPr lang="en-GB" sz="900" b="1" kern="1200"/>
            <a:t>Service responsiveness</a:t>
          </a:r>
        </a:p>
        <a:p>
          <a:pPr lvl="0" algn="ctr" defTabSz="444500">
            <a:lnSpc>
              <a:spcPct val="90000"/>
            </a:lnSpc>
            <a:spcBef>
              <a:spcPct val="0"/>
            </a:spcBef>
            <a:spcAft>
              <a:spcPct val="35000"/>
            </a:spcAft>
          </a:pPr>
          <a:r>
            <a:rPr lang="en-GB" sz="900" b="1" kern="1200"/>
            <a:t>Equipment</a:t>
          </a:r>
        </a:p>
      </dsp:txBody>
      <dsp:txXfrm>
        <a:off x="4871767" y="3358318"/>
        <a:ext cx="1751259" cy="1621800"/>
      </dsp:txXfrm>
    </dsp:sp>
    <dsp:sp modelId="{ECAE8A60-C3A4-4996-AE62-1D6657C71841}">
      <dsp:nvSpPr>
        <dsp:cNvPr id="0" name=""/>
        <dsp:cNvSpPr/>
      </dsp:nvSpPr>
      <dsp:spPr>
        <a:xfrm>
          <a:off x="863147" y="2978665"/>
          <a:ext cx="2499681" cy="2381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a:t>Treatment Uncertainty</a:t>
          </a:r>
        </a:p>
        <a:p>
          <a:pPr lvl="0" algn="ctr" defTabSz="444500">
            <a:lnSpc>
              <a:spcPct val="90000"/>
            </a:lnSpc>
            <a:spcBef>
              <a:spcPct val="0"/>
            </a:spcBef>
            <a:spcAft>
              <a:spcPct val="35000"/>
            </a:spcAft>
          </a:pPr>
          <a:r>
            <a:rPr lang="en-GB" sz="900" b="1" kern="1200"/>
            <a:t>Prognostication</a:t>
          </a:r>
        </a:p>
        <a:p>
          <a:pPr lvl="0" algn="ctr" defTabSz="444500">
            <a:lnSpc>
              <a:spcPct val="90000"/>
            </a:lnSpc>
            <a:spcBef>
              <a:spcPct val="0"/>
            </a:spcBef>
            <a:spcAft>
              <a:spcPct val="35000"/>
            </a:spcAft>
          </a:pPr>
          <a:r>
            <a:rPr lang="en-GB" sz="900" b="1" kern="1200"/>
            <a:t>Symptom management</a:t>
          </a:r>
        </a:p>
        <a:p>
          <a:pPr lvl="0" algn="ctr" defTabSz="444500">
            <a:lnSpc>
              <a:spcPct val="90000"/>
            </a:lnSpc>
            <a:spcBef>
              <a:spcPct val="0"/>
            </a:spcBef>
            <a:spcAft>
              <a:spcPct val="35000"/>
            </a:spcAft>
          </a:pPr>
          <a:r>
            <a:rPr lang="en-GB" sz="900" b="1" kern="1200"/>
            <a:t>Person with dementia’s wishes considered over time</a:t>
          </a:r>
        </a:p>
        <a:p>
          <a:pPr lvl="0" algn="ctr" defTabSz="444500">
            <a:lnSpc>
              <a:spcPct val="90000"/>
            </a:lnSpc>
            <a:spcBef>
              <a:spcPct val="0"/>
            </a:spcBef>
            <a:spcAft>
              <a:spcPct val="35000"/>
            </a:spcAft>
          </a:pPr>
          <a:r>
            <a:rPr lang="en-GB" sz="900" b="1" kern="1200"/>
            <a:t>How quality of life is defined by residents, staff and health professionals</a:t>
          </a:r>
        </a:p>
        <a:p>
          <a:pPr lvl="0" algn="ctr" defTabSz="444500">
            <a:lnSpc>
              <a:spcPct val="90000"/>
            </a:lnSpc>
            <a:spcBef>
              <a:spcPct val="0"/>
            </a:spcBef>
            <a:spcAft>
              <a:spcPct val="35000"/>
            </a:spcAft>
          </a:pPr>
          <a:r>
            <a:rPr lang="en-GB" sz="900" b="1" kern="1200"/>
            <a:t>Decision how long to persist with  interventions and location of care </a:t>
          </a:r>
        </a:p>
      </dsp:txBody>
      <dsp:txXfrm>
        <a:off x="1229217" y="3327370"/>
        <a:ext cx="1767541" cy="168369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BFDBA377-EC07-4166-805E-6CE835B5C5D2}" type="datetimeFigureOut">
              <a:rPr lang="en-GB" smtClean="0"/>
              <a:t>24/06/2016</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97C66DEC-DE03-4B12-B19A-AD29DCD808A2}" type="slidenum">
              <a:rPr lang="en-GB" smtClean="0"/>
              <a:t>‹#›</a:t>
            </a:fld>
            <a:endParaRPr lang="en-GB"/>
          </a:p>
        </p:txBody>
      </p:sp>
    </p:spTree>
    <p:extLst>
      <p:ext uri="{BB962C8B-B14F-4D97-AF65-F5344CB8AC3E}">
        <p14:creationId xmlns:p14="http://schemas.microsoft.com/office/powerpoint/2010/main" val="261151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666808A-FE34-475F-970B-127BD5F7C9DA}" type="datetimeFigureOut">
              <a:rPr lang="en-GB" smtClean="0"/>
              <a:pPr/>
              <a:t>24/06/2016</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39919BE-205A-44DD-A965-3B5B0043FCDA}" type="slidenum">
              <a:rPr lang="en-GB" smtClean="0"/>
              <a:pPr/>
              <a:t>‹#›</a:t>
            </a:fld>
            <a:endParaRPr lang="en-GB" dirty="0"/>
          </a:p>
        </p:txBody>
      </p:sp>
    </p:spTree>
    <p:extLst>
      <p:ext uri="{BB962C8B-B14F-4D97-AF65-F5344CB8AC3E}">
        <p14:creationId xmlns:p14="http://schemas.microsoft.com/office/powerpoint/2010/main" val="236160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474962-DD22-4809-B476-A5A980812C77}" type="slidenum">
              <a:rPr lang="en-GB" smtClean="0">
                <a:solidFill>
                  <a:prstClr val="black"/>
                </a:solidFill>
              </a:rPr>
              <a:pPr/>
              <a:t>1</a:t>
            </a:fld>
            <a:endParaRPr lang="en-GB" dirty="0" smtClean="0">
              <a:solidFill>
                <a:prstClr val="black"/>
              </a:solidFill>
            </a:endParaRPr>
          </a:p>
        </p:txBody>
      </p:sp>
    </p:spTree>
    <p:extLst>
      <p:ext uri="{BB962C8B-B14F-4D97-AF65-F5344CB8AC3E}">
        <p14:creationId xmlns:p14="http://schemas.microsoft.com/office/powerpoint/2010/main" val="142900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6586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NB include the reference to relational uncertainty in terms of regulator and NICE</a:t>
            </a:r>
            <a:endParaRPr lang="en-GB" sz="2000"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033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Service uncertainty refers to how the organisation and delivery of services can influence decisions about place of care, resource allocation and continuity of care</a:t>
            </a:r>
            <a:endParaRPr lang="en-GB" dirty="0" smtClean="0"/>
          </a:p>
          <a:p>
            <a:r>
              <a:rPr lang="en-GB" b="1"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8818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3382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3936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This patient also had </a:t>
            </a:r>
            <a:r>
              <a:rPr lang="en-GB" dirty="0" err="1" smtClean="0"/>
              <a:t>COPD,hypertension</a:t>
            </a:r>
            <a:r>
              <a:rPr lang="en-GB" dirty="0" smtClean="0"/>
              <a:t>, fewer services involved and more continuity but still had hospital admissions and whilst the CM liaised with other services her involvement restricted face to face contact with only one encounter with the GP and social worker</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122" charset="-128"/>
              </a:defRPr>
            </a:lvl1pPr>
            <a:lvl2pPr marL="742950" indent="-285750" eaLnBrk="0" hangingPunct="0">
              <a:defRPr>
                <a:solidFill>
                  <a:schemeClr val="tx1"/>
                </a:solidFill>
                <a:latin typeface="Arial" pitchFamily="34" charset="0"/>
                <a:ea typeface="ヒラギノ角ゴ Pro W3" pitchFamily="122" charset="-128"/>
              </a:defRPr>
            </a:lvl2pPr>
            <a:lvl3pPr marL="1143000" indent="-228600" eaLnBrk="0" hangingPunct="0">
              <a:defRPr>
                <a:solidFill>
                  <a:schemeClr val="tx1"/>
                </a:solidFill>
                <a:latin typeface="Arial" pitchFamily="34" charset="0"/>
                <a:ea typeface="ヒラギノ角ゴ Pro W3" pitchFamily="122" charset="-128"/>
              </a:defRPr>
            </a:lvl3pPr>
            <a:lvl4pPr marL="1600200" indent="-228600" eaLnBrk="0" hangingPunct="0">
              <a:defRPr>
                <a:solidFill>
                  <a:schemeClr val="tx1"/>
                </a:solidFill>
                <a:latin typeface="Arial" pitchFamily="34" charset="0"/>
                <a:ea typeface="ヒラギノ角ゴ Pro W3" pitchFamily="122" charset="-128"/>
              </a:defRPr>
            </a:lvl4pPr>
            <a:lvl5pPr marL="2057400" indent="-228600" eaLnBrk="0" hangingPunct="0">
              <a:defRPr>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9pPr>
          </a:lstStyle>
          <a:p>
            <a:pPr eaLnBrk="1" hangingPunct="1"/>
            <a:fld id="{FADF23F1-8A5E-4637-848A-A36A882EE80D}" type="slidenum">
              <a:rPr lang="en-GB" smtClean="0">
                <a:solidFill>
                  <a:prstClr val="black"/>
                </a:solidFill>
              </a:rPr>
              <a:pPr eaLnBrk="1" hangingPunct="1"/>
              <a:t>4</a:t>
            </a:fld>
            <a:endParaRPr lang="en-GB" smtClean="0">
              <a:solidFill>
                <a:prstClr val="black"/>
              </a:solidFill>
            </a:endParaRPr>
          </a:p>
        </p:txBody>
      </p:sp>
    </p:spTree>
    <p:extLst>
      <p:ext uri="{BB962C8B-B14F-4D97-AF65-F5344CB8AC3E}">
        <p14:creationId xmlns:p14="http://schemas.microsoft.com/office/powerpoint/2010/main" val="183506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This </a:t>
            </a:r>
            <a:r>
              <a:rPr lang="en-GB" dirty="0" err="1" smtClean="0"/>
              <a:t>woamn</a:t>
            </a:r>
            <a:r>
              <a:rPr lang="en-GB" dirty="0" smtClean="0"/>
              <a:t> also had COPD and other </a:t>
            </a:r>
            <a:r>
              <a:rPr lang="en-GB" dirty="0" err="1" smtClean="0"/>
              <a:t>morbidiites</a:t>
            </a:r>
            <a:r>
              <a:rPr lang="en-GB" dirty="0" smtClean="0"/>
              <a:t> and as you can see a much messier pattern of involvement also with hospitalisations, but the pattern changes and becomes less frenetic, but still  hospitalisations despite the regular involvement of a case manager working with other members of the </a:t>
            </a:r>
            <a:r>
              <a:rPr lang="en-GB" dirty="0" err="1" smtClean="0"/>
              <a:t>teaam</a:t>
            </a:r>
            <a:endParaRPr lang="en-GB"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122" charset="-128"/>
              </a:defRPr>
            </a:lvl1pPr>
            <a:lvl2pPr marL="742950" indent="-285750" eaLnBrk="0" hangingPunct="0">
              <a:defRPr>
                <a:solidFill>
                  <a:schemeClr val="tx1"/>
                </a:solidFill>
                <a:latin typeface="Arial" pitchFamily="34" charset="0"/>
                <a:ea typeface="ヒラギノ角ゴ Pro W3" pitchFamily="122" charset="-128"/>
              </a:defRPr>
            </a:lvl2pPr>
            <a:lvl3pPr marL="1143000" indent="-228600" eaLnBrk="0" hangingPunct="0">
              <a:defRPr>
                <a:solidFill>
                  <a:schemeClr val="tx1"/>
                </a:solidFill>
                <a:latin typeface="Arial" pitchFamily="34" charset="0"/>
                <a:ea typeface="ヒラギノ角ゴ Pro W3" pitchFamily="122" charset="-128"/>
              </a:defRPr>
            </a:lvl3pPr>
            <a:lvl4pPr marL="1600200" indent="-228600" eaLnBrk="0" hangingPunct="0">
              <a:defRPr>
                <a:solidFill>
                  <a:schemeClr val="tx1"/>
                </a:solidFill>
                <a:latin typeface="Arial" pitchFamily="34" charset="0"/>
                <a:ea typeface="ヒラギノ角ゴ Pro W3" pitchFamily="122" charset="-128"/>
              </a:defRPr>
            </a:lvl4pPr>
            <a:lvl5pPr marL="2057400" indent="-228600" eaLnBrk="0" hangingPunct="0">
              <a:defRPr>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2" charset="-128"/>
              </a:defRPr>
            </a:lvl9pPr>
          </a:lstStyle>
          <a:p>
            <a:pPr eaLnBrk="1" hangingPunct="1"/>
            <a:fld id="{650B3C89-322B-48B7-8240-5C926267E2E2}" type="slidenum">
              <a:rPr lang="en-GB" smtClean="0">
                <a:solidFill>
                  <a:prstClr val="black"/>
                </a:solidFill>
              </a:rPr>
              <a:pPr eaLnBrk="1" hangingPunct="1"/>
              <a:t>5</a:t>
            </a:fld>
            <a:endParaRPr lang="en-GB" smtClean="0">
              <a:solidFill>
                <a:prstClr val="black"/>
              </a:solidFill>
            </a:endParaRPr>
          </a:p>
        </p:txBody>
      </p:sp>
    </p:spTree>
    <p:extLst>
      <p:ext uri="{BB962C8B-B14F-4D97-AF65-F5344CB8AC3E}">
        <p14:creationId xmlns:p14="http://schemas.microsoft.com/office/powerpoint/2010/main" val="318089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6704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4663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1000"/>
              </a:spcAft>
            </a:pPr>
            <a:r>
              <a:rPr lang="en-GB" sz="1200" dirty="0" smtClean="0">
                <a:effectLst/>
                <a:latin typeface="Arial"/>
                <a:ea typeface="Calibri"/>
                <a:cs typeface="Times New Roman"/>
              </a:rPr>
              <a:t>This paper is based on a secondary data analysis of the transcripts and a review of the resource use data from the three standalone studies. These data were considered at a series of meetings during 2013-14 to debate the presence of uncertainty as an underlying and defining feature in the data. </a:t>
            </a:r>
            <a:endParaRPr lang="en-GB" sz="1100" dirty="0" smtClean="0">
              <a:effectLst/>
              <a:latin typeface="Verdana"/>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25595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Mitchells</a:t>
            </a:r>
            <a:r>
              <a:rPr lang="en-GB" baseline="0" dirty="0" smtClean="0"/>
              <a:t> retrospective work on people that died with advanced dementia and pneumonia found 60% died within 6m which of course means that there were 40% who didn’t</a:t>
            </a:r>
            <a:endParaRPr lang="en-GB" dirty="0"/>
          </a:p>
        </p:txBody>
      </p:sp>
      <p:sp>
        <p:nvSpPr>
          <p:cNvPr id="4" name="Slide Number Placeholder 3"/>
          <p:cNvSpPr>
            <a:spLocks noGrp="1"/>
          </p:cNvSpPr>
          <p:nvPr>
            <p:ph type="sldNum" sz="quarter" idx="10"/>
          </p:nvPr>
        </p:nvSpPr>
        <p:spPr/>
        <p:txBody>
          <a:bodyPr/>
          <a:lstStyle/>
          <a:p>
            <a:fld id="{EC9A1A69-F83E-4EA9-ADB4-8534A800C65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7021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person</a:t>
            </a:r>
            <a:r>
              <a:rPr lang="en-GB" baseline="0" dirty="0" smtClean="0"/>
              <a:t> had been four years in the care home and was known to be prone to chest infections and UTIs it was only in hindsight that the staff realised that this time it was significantly different.</a:t>
            </a:r>
            <a:endParaRPr lang="en-GB" dirty="0"/>
          </a:p>
        </p:txBody>
      </p:sp>
      <p:sp>
        <p:nvSpPr>
          <p:cNvPr id="4" name="Slide Number Placeholder 3"/>
          <p:cNvSpPr>
            <a:spLocks noGrp="1"/>
          </p:cNvSpPr>
          <p:nvPr>
            <p:ph type="sldNum" sz="quarter" idx="10"/>
          </p:nvPr>
        </p:nvSpPr>
        <p:spPr/>
        <p:txBody>
          <a:bodyPr/>
          <a:lstStyle/>
          <a:p>
            <a:pPr>
              <a:defRPr/>
            </a:pPr>
            <a:fld id="{D2326336-AF97-45DE-BC15-88555D1EE6D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84338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Results</a:t>
            </a:r>
            <a:r>
              <a:rPr lang="en-GB" baseline="0" dirty="0" smtClean="0"/>
              <a:t> from phase one analyses</a:t>
            </a:r>
            <a:endParaRPr lang="en-GB" dirty="0"/>
          </a:p>
        </p:txBody>
      </p:sp>
      <p:sp>
        <p:nvSpPr>
          <p:cNvPr id="4" name="Slide Number Placeholder 3"/>
          <p:cNvSpPr>
            <a:spLocks noGrp="1"/>
          </p:cNvSpPr>
          <p:nvPr>
            <p:ph type="sldNum" sz="quarter" idx="10"/>
          </p:nvPr>
        </p:nvSpPr>
        <p:spPr/>
        <p:txBody>
          <a:bodyPr/>
          <a:lstStyle/>
          <a:p>
            <a:fld id="{63CC2043-658C-4270-AFDA-1E518997ECD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3406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90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592" y="2348880"/>
            <a:ext cx="5696745" cy="1219370"/>
          </a:xfrm>
          <a:prstGeom prst="rect">
            <a:avLst/>
          </a:prstGeom>
        </p:spPr>
      </p:pic>
    </p:spTree>
    <p:extLst>
      <p:ext uri="{BB962C8B-B14F-4D97-AF65-F5344CB8AC3E}">
        <p14:creationId xmlns:p14="http://schemas.microsoft.com/office/powerpoint/2010/main" val="63397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700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6873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20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45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319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5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072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00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94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8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773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65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88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1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03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3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07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3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9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62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85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4C752-C141-467C-9D37-6A41977D101C}" type="datetimeFigureOut">
              <a:rPr lang="en-GB" smtClean="0"/>
              <a:pPr/>
              <a:t>24/06/2016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89A82A-53BB-4E89-9B81-D56A21FA6EC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4C752-C141-467C-9D37-6A41977D101C}" type="datetimeFigureOut">
              <a:rPr lang="en-GB" smtClean="0"/>
              <a:pPr/>
              <a:t>24/06/2016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9A82A-53BB-4E89-9B81-D56A21FA6EC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4BC97-0151-4481-A47F-11FC3ADA2F85}" type="datetimeFigureOut">
              <a:rPr lang="en-GB" smtClean="0">
                <a:solidFill>
                  <a:prstClr val="black">
                    <a:tint val="75000"/>
                  </a:prstClr>
                </a:solidFill>
              </a:rPr>
              <a:pPr/>
              <a:t>24/06/2016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994B9-3B0C-47DA-8DFB-0224F56C87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132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3349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researchprofiles.herts.ac.uk/portal/en/persons/claire-goodman(77079296-0427-4053-bb1d-b46245a9ebb0).html"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eprints.kingston.ac.uk/24650/" TargetMode="Externa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prints.kingston.ac.uk/2465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Untitled-2.jpg"/>
          <p:cNvPicPr>
            <a:picLocks noChangeAspect="1"/>
          </p:cNvPicPr>
          <p:nvPr/>
        </p:nvPicPr>
        <p:blipFill>
          <a:blip r:embed="rId3" cstate="print"/>
          <a:srcRect/>
          <a:stretch>
            <a:fillRect/>
          </a:stretch>
        </p:blipFill>
        <p:spPr bwMode="auto">
          <a:xfrm>
            <a:off x="0" y="1"/>
            <a:ext cx="9144000" cy="4367584"/>
          </a:xfrm>
          <a:prstGeom prst="rect">
            <a:avLst/>
          </a:prstGeom>
          <a:noFill/>
          <a:ln w="9525">
            <a:noFill/>
            <a:miter lim="800000"/>
            <a:headEnd/>
            <a:tailEnd/>
          </a:ln>
        </p:spPr>
      </p:pic>
      <p:pic>
        <p:nvPicPr>
          <p:cNvPr id="13315" name="Picture 5" descr="Untitled-1.jpg"/>
          <p:cNvPicPr>
            <a:picLocks noChangeAspect="1"/>
          </p:cNvPicPr>
          <p:nvPr/>
        </p:nvPicPr>
        <p:blipFill>
          <a:blip r:embed="rId4" cstate="print"/>
          <a:srcRect/>
          <a:stretch>
            <a:fillRect/>
          </a:stretch>
        </p:blipFill>
        <p:spPr bwMode="auto">
          <a:xfrm>
            <a:off x="0" y="476672"/>
            <a:ext cx="1783169" cy="405952"/>
          </a:xfrm>
          <a:prstGeom prst="rect">
            <a:avLst/>
          </a:prstGeom>
          <a:noFill/>
          <a:ln w="9525">
            <a:noFill/>
            <a:miter lim="800000"/>
            <a:headEnd/>
            <a:tailEnd/>
          </a:ln>
        </p:spPr>
      </p:pic>
      <p:sp>
        <p:nvSpPr>
          <p:cNvPr id="7" name="Rectangle 6"/>
          <p:cNvSpPr/>
          <p:nvPr/>
        </p:nvSpPr>
        <p:spPr>
          <a:xfrm>
            <a:off x="217294" y="4534572"/>
            <a:ext cx="8709411" cy="2239935"/>
          </a:xfrm>
          <a:prstGeom prst="rect">
            <a:avLst/>
          </a:prstGeom>
          <a:solidFill>
            <a:srgbClr val="18BAE7"/>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80165" tIns="40083" rIns="80165" bIns="40083" anchor="ctr"/>
          <a:lstStyle/>
          <a:p>
            <a:pPr algn="ctr" defTabSz="457144">
              <a:defRPr/>
            </a:pPr>
            <a:endParaRPr lang="en-US" dirty="0">
              <a:solidFill>
                <a:srgbClr val="91C849"/>
              </a:solidFill>
            </a:endParaRPr>
          </a:p>
        </p:txBody>
      </p:sp>
      <p:sp>
        <p:nvSpPr>
          <p:cNvPr id="8" name="Title 1"/>
          <p:cNvSpPr txBox="1">
            <a:spLocks/>
          </p:cNvSpPr>
          <p:nvPr/>
        </p:nvSpPr>
        <p:spPr>
          <a:xfrm>
            <a:off x="335448" y="4534572"/>
            <a:ext cx="8230007" cy="866607"/>
          </a:xfrm>
          <a:prstGeom prst="rect">
            <a:avLst/>
          </a:prstGeom>
        </p:spPr>
        <p:txBody>
          <a:bodyPr lIns="91428" tIns="45715" rIns="91428" bIns="45715"/>
          <a:lstStyle/>
          <a:p>
            <a:pPr>
              <a:lnSpc>
                <a:spcPct val="115000"/>
              </a:lnSpc>
              <a:spcAft>
                <a:spcPts val="1000"/>
              </a:spcAft>
            </a:pPr>
            <a:r>
              <a:rPr lang="en-GB" sz="2400" dirty="0">
                <a:solidFill>
                  <a:srgbClr val="000000"/>
                </a:solidFill>
                <a:latin typeface="Arial" panose="020B0604020202020204" pitchFamily="34" charset="0"/>
              </a:rPr>
              <a:t>Research with the oldest old and those living and dying with dementia in care homes</a:t>
            </a:r>
            <a:r>
              <a:rPr lang="en-US" sz="2300" dirty="0">
                <a:solidFill>
                  <a:srgbClr val="C5DF9F"/>
                </a:solidFill>
                <a:latin typeface="Arial MT Lt"/>
                <a:cs typeface="Arial MT Lt"/>
              </a:rPr>
              <a:t/>
            </a:r>
            <a:br>
              <a:rPr lang="en-US" sz="2300" dirty="0">
                <a:solidFill>
                  <a:srgbClr val="C5DF9F"/>
                </a:solidFill>
                <a:latin typeface="Arial MT Lt"/>
                <a:cs typeface="Arial MT Lt"/>
              </a:rPr>
            </a:br>
            <a:endParaRPr lang="en-US" sz="2300" dirty="0">
              <a:solidFill>
                <a:prstClr val="white"/>
              </a:solidFill>
              <a:latin typeface="Arial MT Lt"/>
              <a:cs typeface="Arial MT Lt"/>
            </a:endParaRPr>
          </a:p>
        </p:txBody>
      </p:sp>
      <p:sp>
        <p:nvSpPr>
          <p:cNvPr id="13318" name="TextBox 12"/>
          <p:cNvSpPr txBox="1">
            <a:spLocks noChangeArrowheads="1"/>
          </p:cNvSpPr>
          <p:nvPr/>
        </p:nvSpPr>
        <p:spPr bwMode="auto">
          <a:xfrm>
            <a:off x="310557" y="5401179"/>
            <a:ext cx="5316672" cy="357948"/>
          </a:xfrm>
          <a:prstGeom prst="rect">
            <a:avLst/>
          </a:prstGeom>
          <a:noFill/>
          <a:ln w="9525">
            <a:noFill/>
            <a:miter lim="800000"/>
            <a:headEnd/>
            <a:tailEnd/>
          </a:ln>
        </p:spPr>
        <p:txBody>
          <a:bodyPr wrap="square" lIns="80165" tIns="40083" rIns="80165" bIns="40083">
            <a:spAutoFit/>
          </a:bodyPr>
          <a:lstStyle/>
          <a:p>
            <a:r>
              <a:rPr lang="en-US" b="1" dirty="0" smtClean="0">
                <a:solidFill>
                  <a:prstClr val="white"/>
                </a:solidFill>
              </a:rPr>
              <a:t>Claire Goodman</a:t>
            </a:r>
          </a:p>
        </p:txBody>
      </p:sp>
    </p:spTree>
    <p:extLst>
      <p:ext uri="{BB962C8B-B14F-4D97-AF65-F5344CB8AC3E}">
        <p14:creationId xmlns:p14="http://schemas.microsoft.com/office/powerpoint/2010/main" val="327979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67544" y="3284984"/>
            <a:ext cx="8172400" cy="409575"/>
          </a:xfrm>
          <a:prstGeom prst="rect">
            <a:avLst/>
          </a:prstGeom>
          <a:noFill/>
          <a:ln w="9525">
            <a:noFill/>
            <a:miter lim="800000"/>
            <a:headEnd/>
            <a:tailEnd/>
          </a:ln>
        </p:spPr>
      </p:pic>
      <p:sp>
        <p:nvSpPr>
          <p:cNvPr id="11" name="TextBox 10"/>
          <p:cNvSpPr txBox="1"/>
          <p:nvPr/>
        </p:nvSpPr>
        <p:spPr>
          <a:xfrm>
            <a:off x="-11163" y="3675906"/>
            <a:ext cx="610419" cy="600164"/>
          </a:xfrm>
          <a:prstGeom prst="rect">
            <a:avLst/>
          </a:prstGeom>
          <a:noFill/>
        </p:spPr>
        <p:txBody>
          <a:bodyPr wrap="square" rtlCol="0">
            <a:spAutoFit/>
          </a:bodyPr>
          <a:lstStyle/>
          <a:p>
            <a:r>
              <a:rPr lang="en-GB" sz="1100" dirty="0" smtClean="0">
                <a:solidFill>
                  <a:prstClr val="white">
                    <a:lumMod val="50000"/>
                  </a:prstClr>
                </a:solidFill>
                <a:latin typeface="Arial" pitchFamily="34" charset="0"/>
                <a:cs typeface="Arial" pitchFamily="34" charset="0"/>
              </a:rPr>
              <a:t>Days before death</a:t>
            </a:r>
            <a:endParaRPr lang="en-GB" sz="1100" dirty="0">
              <a:solidFill>
                <a:prstClr val="white">
                  <a:lumMod val="50000"/>
                </a:prstClr>
              </a:solidFill>
              <a:latin typeface="Arial" pitchFamily="34" charset="0"/>
              <a:cs typeface="Arial" pitchFamily="34" charset="0"/>
            </a:endParaRPr>
          </a:p>
        </p:txBody>
      </p:sp>
      <p:sp>
        <p:nvSpPr>
          <p:cNvPr id="12" name="TextBox 11"/>
          <p:cNvSpPr txBox="1"/>
          <p:nvPr/>
        </p:nvSpPr>
        <p:spPr>
          <a:xfrm>
            <a:off x="827584" y="3645024"/>
            <a:ext cx="504056" cy="276999"/>
          </a:xfrm>
          <a:prstGeom prst="rect">
            <a:avLst/>
          </a:prstGeom>
          <a:noFill/>
        </p:spPr>
        <p:txBody>
          <a:bodyPr wrap="square" rtlCol="0">
            <a:spAutoFit/>
          </a:bodyPr>
          <a:lstStyle/>
          <a:p>
            <a:r>
              <a:rPr lang="en-GB" sz="1200" dirty="0" smtClean="0">
                <a:solidFill>
                  <a:prstClr val="white">
                    <a:lumMod val="50000"/>
                  </a:prstClr>
                </a:solidFill>
              </a:rPr>
              <a:t>28</a:t>
            </a:r>
            <a:endParaRPr lang="en-GB" sz="1200" dirty="0">
              <a:solidFill>
                <a:prstClr val="white">
                  <a:lumMod val="50000"/>
                </a:prstClr>
              </a:solidFill>
            </a:endParaRPr>
          </a:p>
        </p:txBody>
      </p:sp>
      <p:sp>
        <p:nvSpPr>
          <p:cNvPr id="14" name="TextBox 13"/>
          <p:cNvSpPr txBox="1"/>
          <p:nvPr/>
        </p:nvSpPr>
        <p:spPr>
          <a:xfrm>
            <a:off x="1907704" y="3645024"/>
            <a:ext cx="504056" cy="276999"/>
          </a:xfrm>
          <a:prstGeom prst="rect">
            <a:avLst/>
          </a:prstGeom>
          <a:noFill/>
        </p:spPr>
        <p:txBody>
          <a:bodyPr wrap="square" rtlCol="0">
            <a:spAutoFit/>
          </a:bodyPr>
          <a:lstStyle/>
          <a:p>
            <a:r>
              <a:rPr lang="en-GB" sz="1200" dirty="0" smtClean="0">
                <a:solidFill>
                  <a:prstClr val="white">
                    <a:lumMod val="50000"/>
                  </a:prstClr>
                </a:solidFill>
              </a:rPr>
              <a:t>24</a:t>
            </a:r>
            <a:endParaRPr lang="en-GB" sz="1200" dirty="0">
              <a:solidFill>
                <a:prstClr val="white">
                  <a:lumMod val="50000"/>
                </a:prstClr>
              </a:solidFill>
            </a:endParaRPr>
          </a:p>
        </p:txBody>
      </p:sp>
      <p:sp>
        <p:nvSpPr>
          <p:cNvPr id="15" name="TextBox 14"/>
          <p:cNvSpPr txBox="1"/>
          <p:nvPr/>
        </p:nvSpPr>
        <p:spPr>
          <a:xfrm>
            <a:off x="1331640" y="3645024"/>
            <a:ext cx="432048" cy="276999"/>
          </a:xfrm>
          <a:prstGeom prst="rect">
            <a:avLst/>
          </a:prstGeom>
          <a:noFill/>
        </p:spPr>
        <p:txBody>
          <a:bodyPr wrap="square" rtlCol="0">
            <a:spAutoFit/>
          </a:bodyPr>
          <a:lstStyle/>
          <a:p>
            <a:r>
              <a:rPr lang="en-GB" sz="1200" dirty="0" smtClean="0">
                <a:solidFill>
                  <a:prstClr val="white">
                    <a:lumMod val="50000"/>
                  </a:prstClr>
                </a:solidFill>
              </a:rPr>
              <a:t>26</a:t>
            </a:r>
            <a:endParaRPr lang="en-GB" sz="1200" dirty="0">
              <a:solidFill>
                <a:prstClr val="white">
                  <a:lumMod val="50000"/>
                </a:prstClr>
              </a:solidFill>
            </a:endParaRPr>
          </a:p>
        </p:txBody>
      </p:sp>
      <p:sp>
        <p:nvSpPr>
          <p:cNvPr id="16" name="TextBox 15"/>
          <p:cNvSpPr txBox="1"/>
          <p:nvPr/>
        </p:nvSpPr>
        <p:spPr>
          <a:xfrm>
            <a:off x="2987824" y="3645024"/>
            <a:ext cx="504056" cy="276999"/>
          </a:xfrm>
          <a:prstGeom prst="rect">
            <a:avLst/>
          </a:prstGeom>
          <a:noFill/>
        </p:spPr>
        <p:txBody>
          <a:bodyPr wrap="square" rtlCol="0">
            <a:spAutoFit/>
          </a:bodyPr>
          <a:lstStyle/>
          <a:p>
            <a:r>
              <a:rPr lang="en-GB" sz="1200" dirty="0" smtClean="0">
                <a:solidFill>
                  <a:prstClr val="white">
                    <a:lumMod val="50000"/>
                  </a:prstClr>
                </a:solidFill>
              </a:rPr>
              <a:t>20</a:t>
            </a:r>
            <a:endParaRPr lang="en-GB" sz="1200" dirty="0">
              <a:solidFill>
                <a:prstClr val="white">
                  <a:lumMod val="50000"/>
                </a:prstClr>
              </a:solidFill>
            </a:endParaRPr>
          </a:p>
        </p:txBody>
      </p:sp>
      <p:sp>
        <p:nvSpPr>
          <p:cNvPr id="17" name="TextBox 16"/>
          <p:cNvSpPr txBox="1"/>
          <p:nvPr/>
        </p:nvSpPr>
        <p:spPr>
          <a:xfrm>
            <a:off x="2411760" y="3645024"/>
            <a:ext cx="432048" cy="276999"/>
          </a:xfrm>
          <a:prstGeom prst="rect">
            <a:avLst/>
          </a:prstGeom>
          <a:noFill/>
        </p:spPr>
        <p:txBody>
          <a:bodyPr wrap="square" rtlCol="0">
            <a:spAutoFit/>
          </a:bodyPr>
          <a:lstStyle/>
          <a:p>
            <a:r>
              <a:rPr lang="en-GB" sz="1200" dirty="0" smtClean="0">
                <a:solidFill>
                  <a:prstClr val="white">
                    <a:lumMod val="50000"/>
                  </a:prstClr>
                </a:solidFill>
              </a:rPr>
              <a:t>22</a:t>
            </a:r>
            <a:endParaRPr lang="en-GB" sz="1200" dirty="0">
              <a:solidFill>
                <a:prstClr val="white">
                  <a:lumMod val="50000"/>
                </a:prstClr>
              </a:solidFill>
            </a:endParaRPr>
          </a:p>
        </p:txBody>
      </p:sp>
      <p:sp>
        <p:nvSpPr>
          <p:cNvPr id="18" name="TextBox 17"/>
          <p:cNvSpPr txBox="1"/>
          <p:nvPr/>
        </p:nvSpPr>
        <p:spPr>
          <a:xfrm>
            <a:off x="4067944" y="3645024"/>
            <a:ext cx="504056" cy="276999"/>
          </a:xfrm>
          <a:prstGeom prst="rect">
            <a:avLst/>
          </a:prstGeom>
          <a:noFill/>
        </p:spPr>
        <p:txBody>
          <a:bodyPr wrap="square" rtlCol="0">
            <a:spAutoFit/>
          </a:bodyPr>
          <a:lstStyle/>
          <a:p>
            <a:r>
              <a:rPr lang="en-GB" sz="1200" dirty="0" smtClean="0">
                <a:solidFill>
                  <a:prstClr val="white">
                    <a:lumMod val="50000"/>
                  </a:prstClr>
                </a:solidFill>
              </a:rPr>
              <a:t>16</a:t>
            </a:r>
            <a:endParaRPr lang="en-GB" sz="1200" dirty="0">
              <a:solidFill>
                <a:prstClr val="white">
                  <a:lumMod val="50000"/>
                </a:prstClr>
              </a:solidFill>
            </a:endParaRPr>
          </a:p>
        </p:txBody>
      </p:sp>
      <p:sp>
        <p:nvSpPr>
          <p:cNvPr id="19" name="TextBox 18"/>
          <p:cNvSpPr txBox="1"/>
          <p:nvPr/>
        </p:nvSpPr>
        <p:spPr>
          <a:xfrm>
            <a:off x="3491880" y="3645024"/>
            <a:ext cx="504056" cy="276999"/>
          </a:xfrm>
          <a:prstGeom prst="rect">
            <a:avLst/>
          </a:prstGeom>
          <a:noFill/>
        </p:spPr>
        <p:txBody>
          <a:bodyPr wrap="square" rtlCol="0">
            <a:spAutoFit/>
          </a:bodyPr>
          <a:lstStyle/>
          <a:p>
            <a:r>
              <a:rPr lang="en-GB" sz="1200" dirty="0" smtClean="0">
                <a:solidFill>
                  <a:prstClr val="white">
                    <a:lumMod val="50000"/>
                  </a:prstClr>
                </a:solidFill>
              </a:rPr>
              <a:t>18</a:t>
            </a:r>
            <a:endParaRPr lang="en-GB" sz="1200" dirty="0">
              <a:solidFill>
                <a:prstClr val="white">
                  <a:lumMod val="50000"/>
                </a:prstClr>
              </a:solidFill>
            </a:endParaRPr>
          </a:p>
        </p:txBody>
      </p:sp>
      <p:sp>
        <p:nvSpPr>
          <p:cNvPr id="20" name="TextBox 19"/>
          <p:cNvSpPr txBox="1"/>
          <p:nvPr/>
        </p:nvSpPr>
        <p:spPr>
          <a:xfrm>
            <a:off x="5148064" y="3645024"/>
            <a:ext cx="504056" cy="276999"/>
          </a:xfrm>
          <a:prstGeom prst="rect">
            <a:avLst/>
          </a:prstGeom>
          <a:noFill/>
        </p:spPr>
        <p:txBody>
          <a:bodyPr wrap="square" rtlCol="0">
            <a:spAutoFit/>
          </a:bodyPr>
          <a:lstStyle/>
          <a:p>
            <a:r>
              <a:rPr lang="en-GB" sz="1200" dirty="0" smtClean="0">
                <a:solidFill>
                  <a:prstClr val="white">
                    <a:lumMod val="50000"/>
                  </a:prstClr>
                </a:solidFill>
              </a:rPr>
              <a:t>12</a:t>
            </a:r>
            <a:endParaRPr lang="en-GB" sz="1200" dirty="0">
              <a:solidFill>
                <a:prstClr val="white">
                  <a:lumMod val="50000"/>
                </a:prstClr>
              </a:solidFill>
            </a:endParaRPr>
          </a:p>
        </p:txBody>
      </p:sp>
      <p:sp>
        <p:nvSpPr>
          <p:cNvPr id="21" name="TextBox 20"/>
          <p:cNvSpPr txBox="1"/>
          <p:nvPr/>
        </p:nvSpPr>
        <p:spPr>
          <a:xfrm>
            <a:off x="4644008" y="3645024"/>
            <a:ext cx="504056" cy="276999"/>
          </a:xfrm>
          <a:prstGeom prst="rect">
            <a:avLst/>
          </a:prstGeom>
          <a:noFill/>
        </p:spPr>
        <p:txBody>
          <a:bodyPr wrap="square" rtlCol="0">
            <a:spAutoFit/>
          </a:bodyPr>
          <a:lstStyle/>
          <a:p>
            <a:r>
              <a:rPr lang="en-GB" sz="1200" dirty="0" smtClean="0">
                <a:solidFill>
                  <a:prstClr val="white">
                    <a:lumMod val="50000"/>
                  </a:prstClr>
                </a:solidFill>
              </a:rPr>
              <a:t>14</a:t>
            </a:r>
            <a:endParaRPr lang="en-GB" sz="1200" dirty="0">
              <a:solidFill>
                <a:prstClr val="white">
                  <a:lumMod val="50000"/>
                </a:prstClr>
              </a:solidFill>
            </a:endParaRPr>
          </a:p>
        </p:txBody>
      </p:sp>
      <p:sp>
        <p:nvSpPr>
          <p:cNvPr id="22" name="TextBox 21"/>
          <p:cNvSpPr txBox="1"/>
          <p:nvPr/>
        </p:nvSpPr>
        <p:spPr>
          <a:xfrm>
            <a:off x="6300192" y="3645024"/>
            <a:ext cx="504056" cy="276999"/>
          </a:xfrm>
          <a:prstGeom prst="rect">
            <a:avLst/>
          </a:prstGeom>
          <a:noFill/>
        </p:spPr>
        <p:txBody>
          <a:bodyPr wrap="square" rtlCol="0">
            <a:spAutoFit/>
          </a:bodyPr>
          <a:lstStyle/>
          <a:p>
            <a:r>
              <a:rPr lang="en-GB" sz="1200" dirty="0" smtClean="0">
                <a:solidFill>
                  <a:prstClr val="white">
                    <a:lumMod val="50000"/>
                  </a:prstClr>
                </a:solidFill>
              </a:rPr>
              <a:t>8</a:t>
            </a:r>
            <a:endParaRPr lang="en-GB" sz="1200" dirty="0">
              <a:solidFill>
                <a:prstClr val="white">
                  <a:lumMod val="50000"/>
                </a:prstClr>
              </a:solidFill>
            </a:endParaRPr>
          </a:p>
        </p:txBody>
      </p:sp>
      <p:sp>
        <p:nvSpPr>
          <p:cNvPr id="23" name="TextBox 22"/>
          <p:cNvSpPr txBox="1"/>
          <p:nvPr/>
        </p:nvSpPr>
        <p:spPr>
          <a:xfrm>
            <a:off x="5724128" y="3645024"/>
            <a:ext cx="504056" cy="276999"/>
          </a:xfrm>
          <a:prstGeom prst="rect">
            <a:avLst/>
          </a:prstGeom>
          <a:noFill/>
        </p:spPr>
        <p:txBody>
          <a:bodyPr wrap="square" rtlCol="0">
            <a:spAutoFit/>
          </a:bodyPr>
          <a:lstStyle/>
          <a:p>
            <a:r>
              <a:rPr lang="en-GB" sz="1200" dirty="0" smtClean="0">
                <a:solidFill>
                  <a:prstClr val="white">
                    <a:lumMod val="50000"/>
                  </a:prstClr>
                </a:solidFill>
              </a:rPr>
              <a:t>10</a:t>
            </a:r>
            <a:endParaRPr lang="en-GB" sz="1200" dirty="0">
              <a:solidFill>
                <a:prstClr val="white">
                  <a:lumMod val="50000"/>
                </a:prstClr>
              </a:solidFill>
            </a:endParaRPr>
          </a:p>
        </p:txBody>
      </p:sp>
      <p:sp>
        <p:nvSpPr>
          <p:cNvPr id="24" name="TextBox 23"/>
          <p:cNvSpPr txBox="1"/>
          <p:nvPr/>
        </p:nvSpPr>
        <p:spPr>
          <a:xfrm>
            <a:off x="7380312" y="3645024"/>
            <a:ext cx="288032" cy="276999"/>
          </a:xfrm>
          <a:prstGeom prst="rect">
            <a:avLst/>
          </a:prstGeom>
          <a:noFill/>
        </p:spPr>
        <p:txBody>
          <a:bodyPr wrap="square" rtlCol="0">
            <a:spAutoFit/>
          </a:bodyPr>
          <a:lstStyle/>
          <a:p>
            <a:r>
              <a:rPr lang="en-GB" sz="1200" dirty="0" smtClean="0">
                <a:solidFill>
                  <a:prstClr val="white">
                    <a:lumMod val="50000"/>
                  </a:prstClr>
                </a:solidFill>
              </a:rPr>
              <a:t>4</a:t>
            </a:r>
            <a:endParaRPr lang="en-GB" sz="1200" dirty="0">
              <a:solidFill>
                <a:prstClr val="white">
                  <a:lumMod val="50000"/>
                </a:prstClr>
              </a:solidFill>
            </a:endParaRPr>
          </a:p>
        </p:txBody>
      </p:sp>
      <p:sp>
        <p:nvSpPr>
          <p:cNvPr id="25" name="TextBox 24"/>
          <p:cNvSpPr txBox="1"/>
          <p:nvPr/>
        </p:nvSpPr>
        <p:spPr>
          <a:xfrm>
            <a:off x="6876256" y="3645024"/>
            <a:ext cx="360040" cy="276999"/>
          </a:xfrm>
          <a:prstGeom prst="rect">
            <a:avLst/>
          </a:prstGeom>
          <a:noFill/>
        </p:spPr>
        <p:txBody>
          <a:bodyPr wrap="square" rtlCol="0">
            <a:spAutoFit/>
          </a:bodyPr>
          <a:lstStyle/>
          <a:p>
            <a:r>
              <a:rPr lang="en-GB" sz="1200" dirty="0" smtClean="0">
                <a:solidFill>
                  <a:prstClr val="white">
                    <a:lumMod val="50000"/>
                  </a:prstClr>
                </a:solidFill>
              </a:rPr>
              <a:t>6</a:t>
            </a:r>
            <a:endParaRPr lang="en-GB" sz="1200" dirty="0">
              <a:solidFill>
                <a:prstClr val="white">
                  <a:lumMod val="50000"/>
                </a:prstClr>
              </a:solidFill>
            </a:endParaRPr>
          </a:p>
        </p:txBody>
      </p:sp>
      <p:sp>
        <p:nvSpPr>
          <p:cNvPr id="27" name="TextBox 26"/>
          <p:cNvSpPr txBox="1"/>
          <p:nvPr/>
        </p:nvSpPr>
        <p:spPr>
          <a:xfrm>
            <a:off x="7956376" y="3645024"/>
            <a:ext cx="288032" cy="276999"/>
          </a:xfrm>
          <a:prstGeom prst="rect">
            <a:avLst/>
          </a:prstGeom>
          <a:noFill/>
        </p:spPr>
        <p:txBody>
          <a:bodyPr wrap="square" rtlCol="0">
            <a:spAutoFit/>
          </a:bodyPr>
          <a:lstStyle/>
          <a:p>
            <a:r>
              <a:rPr lang="en-GB" sz="1200" dirty="0" smtClean="0">
                <a:solidFill>
                  <a:prstClr val="white">
                    <a:lumMod val="50000"/>
                  </a:prstClr>
                </a:solidFill>
              </a:rPr>
              <a:t>2</a:t>
            </a:r>
            <a:endParaRPr lang="en-GB" sz="1200" dirty="0">
              <a:solidFill>
                <a:prstClr val="white">
                  <a:lumMod val="50000"/>
                </a:prstClr>
              </a:solidFill>
            </a:endParaRPr>
          </a:p>
        </p:txBody>
      </p:sp>
      <p:sp>
        <p:nvSpPr>
          <p:cNvPr id="31" name="TextBox 30"/>
          <p:cNvSpPr txBox="1"/>
          <p:nvPr/>
        </p:nvSpPr>
        <p:spPr>
          <a:xfrm>
            <a:off x="5436096" y="0"/>
            <a:ext cx="3707904" cy="1754326"/>
          </a:xfrm>
          <a:prstGeom prst="rect">
            <a:avLst/>
          </a:prstGeom>
          <a:noFill/>
        </p:spPr>
        <p:txBody>
          <a:bodyPr wrap="square" rtlCol="0">
            <a:spAutoFit/>
          </a:bodyPr>
          <a:lstStyle/>
          <a:p>
            <a:pPr algn="r"/>
            <a:r>
              <a:rPr lang="en-GB" sz="1200" b="1" dirty="0" smtClean="0">
                <a:solidFill>
                  <a:prstClr val="black"/>
                </a:solidFill>
              </a:rPr>
              <a:t>: </a:t>
            </a:r>
          </a:p>
          <a:p>
            <a:pPr algn="r"/>
            <a:endParaRPr lang="en-GB" sz="1200" b="1" dirty="0" smtClean="0">
              <a:solidFill>
                <a:prstClr val="black"/>
              </a:solidFill>
            </a:endParaRPr>
          </a:p>
          <a:p>
            <a:pPr algn="r"/>
            <a:endParaRPr lang="en-GB" sz="1200" b="1" dirty="0" smtClean="0">
              <a:solidFill>
                <a:prstClr val="black"/>
              </a:solidFill>
            </a:endParaRPr>
          </a:p>
          <a:p>
            <a:pPr algn="r"/>
            <a:endParaRPr lang="en-GB" sz="1200" b="1" dirty="0" smtClean="0">
              <a:solidFill>
                <a:prstClr val="black"/>
              </a:solidFill>
            </a:endParaRPr>
          </a:p>
          <a:p>
            <a:pPr algn="r"/>
            <a:endParaRPr lang="en-GB" sz="1200" b="1" dirty="0" smtClean="0">
              <a:solidFill>
                <a:prstClr val="black"/>
              </a:solidFill>
            </a:endParaRPr>
          </a:p>
          <a:p>
            <a:pPr algn="r"/>
            <a:endParaRPr lang="en-GB" sz="1200" b="1" dirty="0" smtClean="0">
              <a:solidFill>
                <a:prstClr val="black"/>
              </a:solidFill>
            </a:endParaRPr>
          </a:p>
          <a:p>
            <a:pPr algn="r"/>
            <a:endParaRPr lang="en-GB" sz="1200" b="1" dirty="0" smtClean="0">
              <a:solidFill>
                <a:prstClr val="black"/>
              </a:solidFill>
            </a:endParaRPr>
          </a:p>
          <a:p>
            <a:pPr algn="r"/>
            <a:r>
              <a:rPr lang="en-GB" sz="1200" b="1" dirty="0" smtClean="0">
                <a:solidFill>
                  <a:prstClr val="black"/>
                </a:solidFill>
              </a:rPr>
              <a:t>prone to chest infections and UTIs</a:t>
            </a:r>
            <a:r>
              <a:rPr lang="en-GB" sz="1200" dirty="0" smtClean="0">
                <a:solidFill>
                  <a:prstClr val="black"/>
                </a:solidFill>
              </a:rPr>
              <a:t>”</a:t>
            </a:r>
          </a:p>
          <a:p>
            <a:pPr algn="r"/>
            <a:r>
              <a:rPr lang="en-GB" sz="1200" b="1" dirty="0" smtClean="0">
                <a:solidFill>
                  <a:prstClr val="black"/>
                </a:solidFill>
              </a:rPr>
              <a:t>ACP </a:t>
            </a:r>
            <a:r>
              <a:rPr lang="en-GB" sz="1200" b="1" smtClean="0">
                <a:solidFill>
                  <a:prstClr val="black"/>
                </a:solidFill>
              </a:rPr>
              <a:t>4 yrs in CH:</a:t>
            </a:r>
            <a:endParaRPr lang="en-GB" sz="1200" b="1" dirty="0" smtClean="0">
              <a:solidFill>
                <a:prstClr val="black"/>
              </a:solidFill>
            </a:endParaRPr>
          </a:p>
        </p:txBody>
      </p:sp>
      <p:sp>
        <p:nvSpPr>
          <p:cNvPr id="51" name="TextBox 50"/>
          <p:cNvSpPr txBox="1"/>
          <p:nvPr/>
        </p:nvSpPr>
        <p:spPr>
          <a:xfrm>
            <a:off x="7703840" y="3933056"/>
            <a:ext cx="1440160" cy="1569660"/>
          </a:xfrm>
          <a:prstGeom prst="rect">
            <a:avLst/>
          </a:prstGeom>
          <a:noFill/>
        </p:spPr>
        <p:txBody>
          <a:bodyPr wrap="square" rtlCol="0">
            <a:spAutoFit/>
          </a:bodyPr>
          <a:lstStyle/>
          <a:p>
            <a:pPr algn="ctr"/>
            <a:r>
              <a:rPr lang="en-US" sz="1200" b="1" dirty="0" smtClean="0">
                <a:solidFill>
                  <a:prstClr val="black"/>
                </a:solidFill>
              </a:rPr>
              <a:t>Final entry in care notes:</a:t>
            </a:r>
          </a:p>
          <a:p>
            <a:pPr algn="ctr"/>
            <a:r>
              <a:rPr lang="en-GB" sz="1200" b="1" dirty="0" smtClean="0">
                <a:solidFill>
                  <a:prstClr val="black"/>
                </a:solidFill>
              </a:rPr>
              <a:t>“Resident’s relatives </a:t>
            </a:r>
          </a:p>
          <a:p>
            <a:pPr algn="ctr"/>
            <a:r>
              <a:rPr lang="en-GB" sz="1200" b="1" dirty="0" smtClean="0">
                <a:solidFill>
                  <a:prstClr val="black"/>
                </a:solidFill>
              </a:rPr>
              <a:t>called to arrange</a:t>
            </a:r>
          </a:p>
          <a:p>
            <a:pPr algn="ctr"/>
            <a:r>
              <a:rPr lang="en-GB" sz="1200" b="1" dirty="0" smtClean="0">
                <a:solidFill>
                  <a:prstClr val="black"/>
                </a:solidFill>
              </a:rPr>
              <a:t>collection of possessions”</a:t>
            </a:r>
          </a:p>
          <a:p>
            <a:pPr algn="ctr"/>
            <a:r>
              <a:rPr lang="en-GB" sz="1200" b="1" dirty="0" smtClean="0">
                <a:solidFill>
                  <a:prstClr val="black"/>
                </a:solidFill>
              </a:rPr>
              <a:t>No further detail”</a:t>
            </a:r>
            <a:endParaRPr lang="en-GB" sz="1200" b="1" dirty="0">
              <a:solidFill>
                <a:prstClr val="black"/>
              </a:solidFill>
            </a:endParaRPr>
          </a:p>
        </p:txBody>
      </p:sp>
      <p:pic>
        <p:nvPicPr>
          <p:cNvPr id="59" name="Picture 2"/>
          <p:cNvPicPr>
            <a:picLocks noChangeAspect="1" noChangeArrowheads="1"/>
          </p:cNvPicPr>
          <p:nvPr/>
        </p:nvPicPr>
        <p:blipFill>
          <a:blip r:embed="rId4" cstate="print"/>
          <a:srcRect/>
          <a:stretch>
            <a:fillRect/>
          </a:stretch>
        </p:blipFill>
        <p:spPr bwMode="auto">
          <a:xfrm>
            <a:off x="3995936" y="3284984"/>
            <a:ext cx="4666878" cy="361950"/>
          </a:xfrm>
          <a:prstGeom prst="rect">
            <a:avLst/>
          </a:prstGeom>
          <a:noFill/>
          <a:ln w="9525">
            <a:noFill/>
            <a:miter lim="800000"/>
            <a:headEnd/>
            <a:tailEnd/>
          </a:ln>
        </p:spPr>
      </p:pic>
      <p:pic>
        <p:nvPicPr>
          <p:cNvPr id="67" name="Picture 66" descr="X Milestone.png"/>
          <p:cNvPicPr>
            <a:picLocks noChangeAspect="1"/>
          </p:cNvPicPr>
          <p:nvPr/>
        </p:nvPicPr>
        <p:blipFill>
          <a:blip r:embed="rId5" cstate="print"/>
          <a:stretch>
            <a:fillRect/>
          </a:stretch>
        </p:blipFill>
        <p:spPr>
          <a:xfrm>
            <a:off x="1432113" y="3371506"/>
            <a:ext cx="225533" cy="219438"/>
          </a:xfrm>
          <a:prstGeom prst="rect">
            <a:avLst/>
          </a:prstGeom>
        </p:spPr>
      </p:pic>
      <p:pic>
        <p:nvPicPr>
          <p:cNvPr id="68" name="Picture 67" descr="X Milestone.png"/>
          <p:cNvPicPr>
            <a:picLocks noChangeAspect="1"/>
          </p:cNvPicPr>
          <p:nvPr/>
        </p:nvPicPr>
        <p:blipFill>
          <a:blip r:embed="rId5" cstate="print"/>
          <a:stretch>
            <a:fillRect/>
          </a:stretch>
        </p:blipFill>
        <p:spPr>
          <a:xfrm>
            <a:off x="3637023" y="3356992"/>
            <a:ext cx="225533" cy="219438"/>
          </a:xfrm>
          <a:prstGeom prst="rect">
            <a:avLst/>
          </a:prstGeom>
        </p:spPr>
      </p:pic>
      <p:sp>
        <p:nvSpPr>
          <p:cNvPr id="70" name="TextBox 69"/>
          <p:cNvSpPr txBox="1"/>
          <p:nvPr/>
        </p:nvSpPr>
        <p:spPr>
          <a:xfrm>
            <a:off x="1324669" y="1284709"/>
            <a:ext cx="532521" cy="307777"/>
          </a:xfrm>
          <a:prstGeom prst="rect">
            <a:avLst/>
          </a:prstGeom>
          <a:noFill/>
        </p:spPr>
        <p:txBody>
          <a:bodyPr wrap="square" rtlCol="0">
            <a:spAutoFit/>
          </a:bodyPr>
          <a:lstStyle/>
          <a:p>
            <a:r>
              <a:rPr lang="en-GB" sz="1400" b="1" dirty="0" smtClean="0">
                <a:solidFill>
                  <a:srgbClr val="FF0000"/>
                </a:solidFill>
              </a:rPr>
              <a:t>999</a:t>
            </a:r>
            <a:endParaRPr lang="en-GB" sz="1400" b="1" dirty="0">
              <a:solidFill>
                <a:srgbClr val="FF0000"/>
              </a:solidFill>
            </a:endParaRPr>
          </a:p>
        </p:txBody>
      </p:sp>
      <p:sp>
        <p:nvSpPr>
          <p:cNvPr id="71" name="TextBox 70"/>
          <p:cNvSpPr txBox="1"/>
          <p:nvPr/>
        </p:nvSpPr>
        <p:spPr>
          <a:xfrm>
            <a:off x="3549005" y="2059657"/>
            <a:ext cx="576064" cy="307777"/>
          </a:xfrm>
          <a:prstGeom prst="rect">
            <a:avLst/>
          </a:prstGeom>
          <a:noFill/>
        </p:spPr>
        <p:txBody>
          <a:bodyPr wrap="square" rtlCol="0">
            <a:spAutoFit/>
          </a:bodyPr>
          <a:lstStyle/>
          <a:p>
            <a:r>
              <a:rPr lang="en-GB" sz="1400" b="1" dirty="0" smtClean="0">
                <a:solidFill>
                  <a:srgbClr val="FF0000"/>
                </a:solidFill>
              </a:rPr>
              <a:t>999</a:t>
            </a:r>
            <a:endParaRPr lang="en-GB" sz="1400" b="1" dirty="0">
              <a:solidFill>
                <a:srgbClr val="FF0000"/>
              </a:solidFill>
            </a:endParaRPr>
          </a:p>
        </p:txBody>
      </p:sp>
      <p:sp>
        <p:nvSpPr>
          <p:cNvPr id="72" name="TextBox 71"/>
          <p:cNvSpPr txBox="1"/>
          <p:nvPr/>
        </p:nvSpPr>
        <p:spPr>
          <a:xfrm>
            <a:off x="754385" y="1512962"/>
            <a:ext cx="1656184" cy="1015663"/>
          </a:xfrm>
          <a:prstGeom prst="rect">
            <a:avLst/>
          </a:prstGeom>
          <a:noFill/>
        </p:spPr>
        <p:txBody>
          <a:bodyPr wrap="square" rtlCol="0">
            <a:spAutoFit/>
          </a:bodyPr>
          <a:lstStyle/>
          <a:p>
            <a:pPr algn="ctr"/>
            <a:r>
              <a:rPr lang="en-GB" sz="1200" b="1" dirty="0" smtClean="0">
                <a:solidFill>
                  <a:prstClr val="black"/>
                </a:solidFill>
              </a:rPr>
              <a:t>A&amp;E: 3 week chest infection, not responding to ABX</a:t>
            </a:r>
          </a:p>
          <a:p>
            <a:pPr algn="ctr"/>
            <a:r>
              <a:rPr lang="en-GB" sz="1200" b="1" dirty="0" smtClean="0">
                <a:solidFill>
                  <a:prstClr val="black"/>
                </a:solidFill>
              </a:rPr>
              <a:t>Discharged same day w/o discharge letter</a:t>
            </a:r>
          </a:p>
        </p:txBody>
      </p:sp>
      <p:sp>
        <p:nvSpPr>
          <p:cNvPr id="75" name="TextBox 74"/>
          <p:cNvSpPr txBox="1"/>
          <p:nvPr/>
        </p:nvSpPr>
        <p:spPr>
          <a:xfrm>
            <a:off x="3533240" y="2226940"/>
            <a:ext cx="1354201" cy="461665"/>
          </a:xfrm>
          <a:prstGeom prst="rect">
            <a:avLst/>
          </a:prstGeom>
          <a:noFill/>
        </p:spPr>
        <p:txBody>
          <a:bodyPr wrap="square" rtlCol="0">
            <a:spAutoFit/>
          </a:bodyPr>
          <a:lstStyle/>
          <a:p>
            <a:r>
              <a:rPr lang="en-GB" sz="1200" b="1" dirty="0" smtClean="0">
                <a:solidFill>
                  <a:prstClr val="black"/>
                </a:solidFill>
              </a:rPr>
              <a:t>A&amp;E: Breathing difficulties</a:t>
            </a:r>
          </a:p>
        </p:txBody>
      </p:sp>
      <p:cxnSp>
        <p:nvCxnSpPr>
          <p:cNvPr id="77" name="Straight Connector 76"/>
          <p:cNvCxnSpPr/>
          <p:nvPr/>
        </p:nvCxnSpPr>
        <p:spPr>
          <a:xfrm flipV="1">
            <a:off x="1543504" y="2447925"/>
            <a:ext cx="9071" cy="98742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759203" y="2636912"/>
            <a:ext cx="20709" cy="83200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621486" y="3540607"/>
            <a:ext cx="16700" cy="45082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rot="10800000">
            <a:off x="137542" y="6538342"/>
            <a:ext cx="141493" cy="16215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7" name="Isosceles Triangle 96"/>
          <p:cNvSpPr/>
          <p:nvPr/>
        </p:nvSpPr>
        <p:spPr>
          <a:xfrm rot="10800000">
            <a:off x="8570540" y="3429000"/>
            <a:ext cx="141493" cy="16215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8" name="Isosceles Triangle 97"/>
          <p:cNvSpPr/>
          <p:nvPr/>
        </p:nvSpPr>
        <p:spPr>
          <a:xfrm>
            <a:off x="2819003" y="3361903"/>
            <a:ext cx="193193" cy="1840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9" name="Isosceles Triangle 98"/>
          <p:cNvSpPr/>
          <p:nvPr/>
        </p:nvSpPr>
        <p:spPr>
          <a:xfrm>
            <a:off x="113159" y="5966842"/>
            <a:ext cx="193193" cy="1840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Isosceles Triangle 99"/>
          <p:cNvSpPr/>
          <p:nvPr/>
        </p:nvSpPr>
        <p:spPr>
          <a:xfrm>
            <a:off x="3376042" y="3361184"/>
            <a:ext cx="193193" cy="1840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Isosceles Triangle 45"/>
          <p:cNvSpPr/>
          <p:nvPr/>
        </p:nvSpPr>
        <p:spPr>
          <a:xfrm>
            <a:off x="2295178" y="3400772"/>
            <a:ext cx="141493" cy="162159"/>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Isosceles Triangle 47"/>
          <p:cNvSpPr/>
          <p:nvPr/>
        </p:nvSpPr>
        <p:spPr>
          <a:xfrm rot="10800000">
            <a:off x="3934966" y="3435821"/>
            <a:ext cx="141493" cy="16215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Isosceles Triangle 48"/>
          <p:cNvSpPr/>
          <p:nvPr/>
        </p:nvSpPr>
        <p:spPr>
          <a:xfrm rot="10800000">
            <a:off x="4743425" y="3450704"/>
            <a:ext cx="141493" cy="16215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Isosceles Triangle 49"/>
          <p:cNvSpPr/>
          <p:nvPr/>
        </p:nvSpPr>
        <p:spPr>
          <a:xfrm rot="10800000">
            <a:off x="7480895" y="3448050"/>
            <a:ext cx="141493" cy="16215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6444208" y="5517232"/>
            <a:ext cx="2160240" cy="1200329"/>
          </a:xfrm>
          <a:prstGeom prst="rect">
            <a:avLst/>
          </a:prstGeom>
          <a:noFill/>
        </p:spPr>
        <p:txBody>
          <a:bodyPr wrap="square" rtlCol="0">
            <a:spAutoFit/>
          </a:bodyPr>
          <a:lstStyle/>
          <a:p>
            <a:pPr algn="ctr"/>
            <a:r>
              <a:rPr lang="en-GB" sz="1200" b="1" dirty="0" smtClean="0">
                <a:solidFill>
                  <a:prstClr val="black"/>
                </a:solidFill>
              </a:rPr>
              <a:t>T/c to Hospital</a:t>
            </a:r>
          </a:p>
          <a:p>
            <a:pPr algn="ctr"/>
            <a:r>
              <a:rPr lang="en-GB" sz="1200" b="1" dirty="0" smtClean="0">
                <a:solidFill>
                  <a:prstClr val="black"/>
                </a:solidFill>
              </a:rPr>
              <a:t>“Resident still chesty, on ABX</a:t>
            </a:r>
          </a:p>
          <a:p>
            <a:pPr algn="ctr"/>
            <a:r>
              <a:rPr lang="en-GB" sz="1200" b="1" dirty="0" smtClean="0">
                <a:solidFill>
                  <a:prstClr val="black"/>
                </a:solidFill>
              </a:rPr>
              <a:t>Not mobilising, eating</a:t>
            </a:r>
          </a:p>
          <a:p>
            <a:pPr algn="ctr"/>
            <a:r>
              <a:rPr lang="en-GB" sz="1200" b="1" dirty="0" smtClean="0">
                <a:solidFill>
                  <a:prstClr val="black"/>
                </a:solidFill>
              </a:rPr>
              <a:t>Will inform CHS of any change,</a:t>
            </a:r>
          </a:p>
          <a:p>
            <a:pPr algn="ctr"/>
            <a:r>
              <a:rPr lang="en-GB" sz="1200" b="1" dirty="0" smtClean="0">
                <a:solidFill>
                  <a:prstClr val="black"/>
                </a:solidFill>
              </a:rPr>
              <a:t>Call when better &amp; ready for discharge”</a:t>
            </a:r>
            <a:endParaRPr lang="en-GB" sz="1200" b="1" dirty="0">
              <a:solidFill>
                <a:prstClr val="black"/>
              </a:solidFill>
            </a:endParaRPr>
          </a:p>
        </p:txBody>
      </p:sp>
      <p:cxnSp>
        <p:nvCxnSpPr>
          <p:cNvPr id="53" name="Straight Connector 52"/>
          <p:cNvCxnSpPr>
            <a:stCxn id="52" idx="0"/>
          </p:cNvCxnSpPr>
          <p:nvPr/>
        </p:nvCxnSpPr>
        <p:spPr>
          <a:xfrm flipV="1">
            <a:off x="7524328" y="3626744"/>
            <a:ext cx="17123" cy="189048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23928" y="4077072"/>
            <a:ext cx="2520280" cy="1200329"/>
          </a:xfrm>
          <a:prstGeom prst="rect">
            <a:avLst/>
          </a:prstGeom>
          <a:noFill/>
        </p:spPr>
        <p:txBody>
          <a:bodyPr wrap="square" rtlCol="0">
            <a:spAutoFit/>
          </a:bodyPr>
          <a:lstStyle/>
          <a:p>
            <a:pPr algn="ctr"/>
            <a:r>
              <a:rPr lang="en-GB" sz="1200" b="1" dirty="0" smtClean="0">
                <a:solidFill>
                  <a:prstClr val="black"/>
                </a:solidFill>
              </a:rPr>
              <a:t>T/c to Hospital</a:t>
            </a:r>
          </a:p>
          <a:p>
            <a:pPr algn="ctr"/>
            <a:r>
              <a:rPr lang="en-GB" sz="1200" b="1" dirty="0" smtClean="0">
                <a:solidFill>
                  <a:prstClr val="black"/>
                </a:solidFill>
              </a:rPr>
              <a:t>“Resident still chesty, </a:t>
            </a:r>
          </a:p>
          <a:p>
            <a:pPr algn="ctr"/>
            <a:r>
              <a:rPr lang="en-GB" sz="1200" b="1" dirty="0" smtClean="0">
                <a:solidFill>
                  <a:prstClr val="black"/>
                </a:solidFill>
              </a:rPr>
              <a:t>Not mobilising, 3 people to get her out of bed</a:t>
            </a:r>
          </a:p>
          <a:p>
            <a:pPr algn="ctr"/>
            <a:r>
              <a:rPr lang="en-GB" sz="1200" b="1" dirty="0" smtClean="0">
                <a:solidFill>
                  <a:prstClr val="black"/>
                </a:solidFill>
              </a:rPr>
              <a:t>Waiting to see GP &amp; </a:t>
            </a:r>
          </a:p>
          <a:p>
            <a:pPr algn="ctr"/>
            <a:r>
              <a:rPr lang="en-GB" sz="1200" b="1" dirty="0" smtClean="0">
                <a:solidFill>
                  <a:prstClr val="black"/>
                </a:solidFill>
              </a:rPr>
              <a:t>Physiotherapist”</a:t>
            </a:r>
            <a:endParaRPr lang="en-GB" sz="1200" b="1" dirty="0">
              <a:solidFill>
                <a:prstClr val="black"/>
              </a:solidFill>
            </a:endParaRPr>
          </a:p>
        </p:txBody>
      </p:sp>
      <p:cxnSp>
        <p:nvCxnSpPr>
          <p:cNvPr id="57" name="Straight Connector 56"/>
          <p:cNvCxnSpPr/>
          <p:nvPr/>
        </p:nvCxnSpPr>
        <p:spPr>
          <a:xfrm flipH="1" flipV="1">
            <a:off x="4816582" y="3616847"/>
            <a:ext cx="11874" cy="5166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990975" y="3627911"/>
            <a:ext cx="15982" cy="175371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542928" y="5329808"/>
            <a:ext cx="1728192" cy="461665"/>
          </a:xfrm>
          <a:prstGeom prst="rect">
            <a:avLst/>
          </a:prstGeom>
          <a:noFill/>
        </p:spPr>
        <p:txBody>
          <a:bodyPr wrap="square" rtlCol="0">
            <a:spAutoFit/>
          </a:bodyPr>
          <a:lstStyle/>
          <a:p>
            <a:r>
              <a:rPr lang="en-GB" sz="1200" b="1" dirty="0" smtClean="0">
                <a:solidFill>
                  <a:prstClr val="black"/>
                </a:solidFill>
              </a:rPr>
              <a:t>T/c to Hospital</a:t>
            </a:r>
          </a:p>
          <a:p>
            <a:r>
              <a:rPr lang="en-GB" sz="1200" b="1" dirty="0" smtClean="0">
                <a:solidFill>
                  <a:prstClr val="black"/>
                </a:solidFill>
              </a:rPr>
              <a:t>“Suspected Pneumonia”</a:t>
            </a:r>
            <a:endParaRPr lang="en-GB" sz="1200" b="1" dirty="0">
              <a:solidFill>
                <a:prstClr val="black"/>
              </a:solidFill>
            </a:endParaRPr>
          </a:p>
        </p:txBody>
      </p:sp>
      <p:cxnSp>
        <p:nvCxnSpPr>
          <p:cNvPr id="65" name="Straight Connector 64"/>
          <p:cNvCxnSpPr/>
          <p:nvPr/>
        </p:nvCxnSpPr>
        <p:spPr>
          <a:xfrm flipV="1">
            <a:off x="4007810" y="3114675"/>
            <a:ext cx="2215" cy="18288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90950" y="2645668"/>
            <a:ext cx="936104" cy="461665"/>
          </a:xfrm>
          <a:prstGeom prst="rect">
            <a:avLst/>
          </a:prstGeom>
          <a:noFill/>
        </p:spPr>
        <p:txBody>
          <a:bodyPr wrap="square" rtlCol="0">
            <a:spAutoFit/>
          </a:bodyPr>
          <a:lstStyle/>
          <a:p>
            <a:r>
              <a:rPr lang="en-GB" sz="1200" b="1" dirty="0" smtClean="0">
                <a:solidFill>
                  <a:prstClr val="black"/>
                </a:solidFill>
              </a:rPr>
              <a:t>Admitted to hospital</a:t>
            </a:r>
            <a:endParaRPr lang="en-GB" sz="1200" b="1" dirty="0">
              <a:solidFill>
                <a:prstClr val="black"/>
              </a:solidFill>
            </a:endParaRPr>
          </a:p>
        </p:txBody>
      </p:sp>
      <p:cxnSp>
        <p:nvCxnSpPr>
          <p:cNvPr id="73" name="Straight Connector 72"/>
          <p:cNvCxnSpPr/>
          <p:nvPr/>
        </p:nvCxnSpPr>
        <p:spPr>
          <a:xfrm flipV="1">
            <a:off x="2370584" y="790575"/>
            <a:ext cx="1141" cy="2622799"/>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14436" y="26243"/>
            <a:ext cx="2768724" cy="830997"/>
          </a:xfrm>
          <a:prstGeom prst="rect">
            <a:avLst/>
          </a:prstGeom>
          <a:noFill/>
        </p:spPr>
        <p:txBody>
          <a:bodyPr wrap="square" rtlCol="0">
            <a:spAutoFit/>
          </a:bodyPr>
          <a:lstStyle/>
          <a:p>
            <a:pPr algn="r"/>
            <a:r>
              <a:rPr lang="en-GB" sz="1200" b="1" dirty="0" smtClean="0">
                <a:solidFill>
                  <a:srgbClr val="FF0000"/>
                </a:solidFill>
              </a:rPr>
              <a:t>GP visit</a:t>
            </a:r>
            <a:r>
              <a:rPr lang="en-GB" sz="1200" b="1" dirty="0" smtClean="0">
                <a:solidFill>
                  <a:prstClr val="black"/>
                </a:solidFill>
              </a:rPr>
              <a:t>: Continue ABX</a:t>
            </a:r>
          </a:p>
          <a:p>
            <a:pPr algn="r"/>
            <a:r>
              <a:rPr lang="en-GB" sz="1200" b="1" dirty="0" smtClean="0">
                <a:solidFill>
                  <a:prstClr val="black"/>
                </a:solidFill>
              </a:rPr>
              <a:t>Repeat chest X-ray in 6 weeks</a:t>
            </a:r>
          </a:p>
          <a:p>
            <a:pPr algn="r"/>
            <a:r>
              <a:rPr lang="en-GB" sz="1200" b="1" dirty="0" smtClean="0">
                <a:solidFill>
                  <a:prstClr val="black"/>
                </a:solidFill>
              </a:rPr>
              <a:t>Hospitalisation will be necessary</a:t>
            </a:r>
          </a:p>
          <a:p>
            <a:pPr algn="r"/>
            <a:r>
              <a:rPr lang="en-GB" sz="1200" b="1" dirty="0" smtClean="0">
                <a:solidFill>
                  <a:prstClr val="black"/>
                </a:solidFill>
              </a:rPr>
              <a:t>if not responding to ABX</a:t>
            </a:r>
            <a:endParaRPr lang="en-GB" sz="1200" b="1" dirty="0">
              <a:solidFill>
                <a:prstClr val="black"/>
              </a:solidFill>
            </a:endParaRPr>
          </a:p>
        </p:txBody>
      </p:sp>
      <p:sp>
        <p:nvSpPr>
          <p:cNvPr id="93" name="Isosceles Triangle 92"/>
          <p:cNvSpPr/>
          <p:nvPr/>
        </p:nvSpPr>
        <p:spPr>
          <a:xfrm>
            <a:off x="2574826" y="3400425"/>
            <a:ext cx="141493" cy="162159"/>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84" name="Straight Connector 83"/>
          <p:cNvCxnSpPr/>
          <p:nvPr/>
        </p:nvCxnSpPr>
        <p:spPr>
          <a:xfrm flipV="1">
            <a:off x="3463305" y="1781175"/>
            <a:ext cx="3795" cy="1591351"/>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2914650" y="3105150"/>
            <a:ext cx="0" cy="240314"/>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647950" y="1428750"/>
            <a:ext cx="28575" cy="198464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533675" y="842045"/>
            <a:ext cx="1944216" cy="646331"/>
          </a:xfrm>
          <a:prstGeom prst="rect">
            <a:avLst/>
          </a:prstGeom>
          <a:noFill/>
        </p:spPr>
        <p:txBody>
          <a:bodyPr wrap="square" rtlCol="0">
            <a:spAutoFit/>
          </a:bodyPr>
          <a:lstStyle/>
          <a:p>
            <a:r>
              <a:rPr lang="en-GB" sz="1200" b="1" dirty="0" smtClean="0">
                <a:solidFill>
                  <a:srgbClr val="FF0000"/>
                </a:solidFill>
              </a:rPr>
              <a:t>Radiology Dpt. Hospital</a:t>
            </a:r>
            <a:endParaRPr lang="en-GB" sz="1200" b="1" dirty="0" smtClean="0">
              <a:solidFill>
                <a:prstClr val="black"/>
              </a:solidFill>
            </a:endParaRPr>
          </a:p>
          <a:p>
            <a:r>
              <a:rPr lang="en-GB" sz="1200" b="1" dirty="0" smtClean="0">
                <a:solidFill>
                  <a:prstClr val="black"/>
                </a:solidFill>
              </a:rPr>
              <a:t>Receives referral for X-ray</a:t>
            </a:r>
          </a:p>
          <a:p>
            <a:r>
              <a:rPr lang="en-GB" sz="1200" b="1" dirty="0" smtClean="0">
                <a:solidFill>
                  <a:srgbClr val="FF0000"/>
                </a:solidFill>
              </a:rPr>
              <a:t>GP</a:t>
            </a:r>
            <a:r>
              <a:rPr lang="en-GB" sz="1200" b="1" dirty="0" smtClean="0">
                <a:solidFill>
                  <a:prstClr val="black"/>
                </a:solidFill>
              </a:rPr>
              <a:t> will send out letter</a:t>
            </a:r>
          </a:p>
        </p:txBody>
      </p:sp>
      <p:sp>
        <p:nvSpPr>
          <p:cNvPr id="102" name="TextBox 101"/>
          <p:cNvSpPr txBox="1"/>
          <p:nvPr/>
        </p:nvSpPr>
        <p:spPr>
          <a:xfrm>
            <a:off x="2652514" y="1728242"/>
            <a:ext cx="936104" cy="1384995"/>
          </a:xfrm>
          <a:prstGeom prst="rect">
            <a:avLst/>
          </a:prstGeom>
          <a:noFill/>
        </p:spPr>
        <p:txBody>
          <a:bodyPr wrap="square" rtlCol="0">
            <a:spAutoFit/>
          </a:bodyPr>
          <a:lstStyle/>
          <a:p>
            <a:r>
              <a:rPr lang="en-GB" sz="1200" b="1" dirty="0" smtClean="0">
                <a:solidFill>
                  <a:srgbClr val="FF0000"/>
                </a:solidFill>
              </a:rPr>
              <a:t>DN</a:t>
            </a:r>
            <a:r>
              <a:rPr lang="en-GB" sz="1200" dirty="0" smtClean="0">
                <a:solidFill>
                  <a:prstClr val="black"/>
                </a:solidFill>
              </a:rPr>
              <a:t>: </a:t>
            </a:r>
            <a:r>
              <a:rPr lang="en-GB" sz="1200" b="1" dirty="0" smtClean="0">
                <a:solidFill>
                  <a:prstClr val="black"/>
                </a:solidFill>
              </a:rPr>
              <a:t>Dressing pressure sore</a:t>
            </a:r>
          </a:p>
          <a:p>
            <a:r>
              <a:rPr lang="en-GB" sz="1200" b="1" dirty="0" smtClean="0">
                <a:solidFill>
                  <a:prstClr val="black"/>
                </a:solidFill>
              </a:rPr>
              <a:t>Orders pressure mattress</a:t>
            </a:r>
            <a:endParaRPr lang="en-GB" sz="1200" b="1" dirty="0">
              <a:solidFill>
                <a:prstClr val="black"/>
              </a:solidFill>
            </a:endParaRPr>
          </a:p>
        </p:txBody>
      </p:sp>
      <p:pic>
        <p:nvPicPr>
          <p:cNvPr id="104" name="Picture 103" descr="X Milestone.png"/>
          <p:cNvPicPr>
            <a:picLocks noChangeAspect="1"/>
          </p:cNvPicPr>
          <p:nvPr/>
        </p:nvPicPr>
        <p:blipFill>
          <a:blip r:embed="rId5" cstate="print"/>
          <a:stretch>
            <a:fillRect/>
          </a:stretch>
        </p:blipFill>
        <p:spPr>
          <a:xfrm>
            <a:off x="78929" y="5389984"/>
            <a:ext cx="225533" cy="219438"/>
          </a:xfrm>
          <a:prstGeom prst="rect">
            <a:avLst/>
          </a:prstGeom>
        </p:spPr>
      </p:pic>
      <p:sp>
        <p:nvSpPr>
          <p:cNvPr id="105" name="Isosceles Triangle 104"/>
          <p:cNvSpPr/>
          <p:nvPr/>
        </p:nvSpPr>
        <p:spPr>
          <a:xfrm>
            <a:off x="125735" y="5676106"/>
            <a:ext cx="141493" cy="162159"/>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TextBox 105"/>
          <p:cNvSpPr txBox="1"/>
          <p:nvPr/>
        </p:nvSpPr>
        <p:spPr>
          <a:xfrm>
            <a:off x="3131021" y="1524322"/>
            <a:ext cx="1398290" cy="276999"/>
          </a:xfrm>
          <a:prstGeom prst="rect">
            <a:avLst/>
          </a:prstGeom>
          <a:noFill/>
        </p:spPr>
        <p:txBody>
          <a:bodyPr wrap="square" rtlCol="0">
            <a:spAutoFit/>
          </a:bodyPr>
          <a:lstStyle/>
          <a:p>
            <a:r>
              <a:rPr lang="en-GB" sz="1200" b="1" dirty="0" smtClean="0">
                <a:solidFill>
                  <a:srgbClr val="FF0000"/>
                </a:solidFill>
              </a:rPr>
              <a:t>DN</a:t>
            </a:r>
            <a:r>
              <a:rPr lang="en-GB" sz="1200" dirty="0" smtClean="0">
                <a:solidFill>
                  <a:prstClr val="black"/>
                </a:solidFill>
              </a:rPr>
              <a:t>: </a:t>
            </a:r>
            <a:r>
              <a:rPr lang="en-GB" sz="1200" b="1" dirty="0" smtClean="0">
                <a:solidFill>
                  <a:prstClr val="black"/>
                </a:solidFill>
              </a:rPr>
              <a:t>Re-dress heel</a:t>
            </a:r>
            <a:endParaRPr lang="en-GB" sz="1200" b="1" dirty="0">
              <a:solidFill>
                <a:prstClr val="black"/>
              </a:solidFill>
            </a:endParaRPr>
          </a:p>
        </p:txBody>
      </p:sp>
      <p:sp>
        <p:nvSpPr>
          <p:cNvPr id="109" name="Left Brace 108"/>
          <p:cNvSpPr/>
          <p:nvPr/>
        </p:nvSpPr>
        <p:spPr>
          <a:xfrm rot="-5400000">
            <a:off x="1918557" y="2201628"/>
            <a:ext cx="640457" cy="3542479"/>
          </a:xfrm>
          <a:prstGeom prst="leftBrace">
            <a:avLst>
              <a:gd name="adj1" fmla="val 8333"/>
              <a:gd name="adj2" fmla="val 502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13" name="TextBox 112"/>
          <p:cNvSpPr txBox="1"/>
          <p:nvPr/>
        </p:nvSpPr>
        <p:spPr>
          <a:xfrm>
            <a:off x="572319" y="4263033"/>
            <a:ext cx="3372891" cy="830997"/>
          </a:xfrm>
          <a:prstGeom prst="rect">
            <a:avLst/>
          </a:prstGeom>
          <a:noFill/>
        </p:spPr>
        <p:txBody>
          <a:bodyPr wrap="square" rtlCol="0">
            <a:spAutoFit/>
          </a:bodyPr>
          <a:lstStyle/>
          <a:p>
            <a:pPr algn="ctr"/>
            <a:r>
              <a:rPr lang="en-GB" sz="1200" b="1" dirty="0" smtClean="0">
                <a:solidFill>
                  <a:prstClr val="black"/>
                </a:solidFill>
              </a:rPr>
              <a:t>(care notes)</a:t>
            </a:r>
          </a:p>
          <a:p>
            <a:pPr algn="ctr"/>
            <a:r>
              <a:rPr lang="en-GB" sz="1200" b="1" dirty="0" smtClean="0">
                <a:solidFill>
                  <a:prstClr val="black"/>
                </a:solidFill>
              </a:rPr>
              <a:t>Losing weight, food supplements prescribed</a:t>
            </a:r>
          </a:p>
          <a:p>
            <a:pPr algn="ctr"/>
            <a:r>
              <a:rPr lang="en-GB" sz="1200" b="1" dirty="0" smtClean="0">
                <a:solidFill>
                  <a:prstClr val="black"/>
                </a:solidFill>
              </a:rPr>
              <a:t>Poor mobility, unable to bear weight, increased risk of falling, Getting tired more easily</a:t>
            </a:r>
            <a:endParaRPr lang="en-GB" sz="1200" b="1" dirty="0">
              <a:solidFill>
                <a:prstClr val="black"/>
              </a:solidFill>
            </a:endParaRPr>
          </a:p>
        </p:txBody>
      </p:sp>
      <p:sp>
        <p:nvSpPr>
          <p:cNvPr id="114" name="TextBox 113"/>
          <p:cNvSpPr txBox="1"/>
          <p:nvPr/>
        </p:nvSpPr>
        <p:spPr>
          <a:xfrm>
            <a:off x="339527" y="5354166"/>
            <a:ext cx="2160240" cy="276999"/>
          </a:xfrm>
          <a:prstGeom prst="rect">
            <a:avLst/>
          </a:prstGeom>
          <a:noFill/>
        </p:spPr>
        <p:txBody>
          <a:bodyPr wrap="square" rtlCol="0">
            <a:spAutoFit/>
          </a:bodyPr>
          <a:lstStyle/>
          <a:p>
            <a:r>
              <a:rPr lang="en-GB" sz="1200" dirty="0" smtClean="0">
                <a:solidFill>
                  <a:prstClr val="black"/>
                </a:solidFill>
              </a:rPr>
              <a:t>Emergency services</a:t>
            </a:r>
            <a:endParaRPr lang="en-GB" sz="1200" dirty="0">
              <a:solidFill>
                <a:prstClr val="black"/>
              </a:solidFill>
            </a:endParaRPr>
          </a:p>
        </p:txBody>
      </p:sp>
      <p:sp>
        <p:nvSpPr>
          <p:cNvPr id="116" name="TextBox 115"/>
          <p:cNvSpPr txBox="1"/>
          <p:nvPr/>
        </p:nvSpPr>
        <p:spPr>
          <a:xfrm>
            <a:off x="332953" y="5613698"/>
            <a:ext cx="2160240" cy="276999"/>
          </a:xfrm>
          <a:prstGeom prst="rect">
            <a:avLst/>
          </a:prstGeom>
          <a:noFill/>
        </p:spPr>
        <p:txBody>
          <a:bodyPr wrap="square" rtlCol="0">
            <a:spAutoFit/>
          </a:bodyPr>
          <a:lstStyle/>
          <a:p>
            <a:r>
              <a:rPr lang="en-GB" sz="1200" dirty="0" smtClean="0">
                <a:solidFill>
                  <a:prstClr val="black"/>
                </a:solidFill>
              </a:rPr>
              <a:t>General Practitioner</a:t>
            </a:r>
            <a:endParaRPr lang="en-GB" sz="1200" dirty="0">
              <a:solidFill>
                <a:prstClr val="black"/>
              </a:solidFill>
            </a:endParaRPr>
          </a:p>
        </p:txBody>
      </p:sp>
      <p:sp>
        <p:nvSpPr>
          <p:cNvPr id="117" name="TextBox 116"/>
          <p:cNvSpPr txBox="1"/>
          <p:nvPr/>
        </p:nvSpPr>
        <p:spPr>
          <a:xfrm>
            <a:off x="395536" y="5911180"/>
            <a:ext cx="2160240" cy="276999"/>
          </a:xfrm>
          <a:prstGeom prst="rect">
            <a:avLst/>
          </a:prstGeom>
          <a:noFill/>
        </p:spPr>
        <p:txBody>
          <a:bodyPr wrap="square" rtlCol="0">
            <a:spAutoFit/>
          </a:bodyPr>
          <a:lstStyle/>
          <a:p>
            <a:r>
              <a:rPr lang="en-GB" sz="1200" dirty="0" smtClean="0">
                <a:solidFill>
                  <a:prstClr val="black"/>
                </a:solidFill>
              </a:rPr>
              <a:t>District Nursing</a:t>
            </a:r>
            <a:endParaRPr lang="en-GB" sz="1200" dirty="0">
              <a:solidFill>
                <a:prstClr val="black"/>
              </a:solidFill>
            </a:endParaRPr>
          </a:p>
        </p:txBody>
      </p:sp>
      <p:sp>
        <p:nvSpPr>
          <p:cNvPr id="118" name="TextBox 117"/>
          <p:cNvSpPr txBox="1"/>
          <p:nvPr/>
        </p:nvSpPr>
        <p:spPr>
          <a:xfrm>
            <a:off x="377627" y="6211416"/>
            <a:ext cx="2160240" cy="276999"/>
          </a:xfrm>
          <a:prstGeom prst="rect">
            <a:avLst/>
          </a:prstGeom>
          <a:noFill/>
        </p:spPr>
        <p:txBody>
          <a:bodyPr wrap="square" rtlCol="0">
            <a:spAutoFit/>
          </a:bodyPr>
          <a:lstStyle/>
          <a:p>
            <a:r>
              <a:rPr lang="en-GB" sz="1200" dirty="0" smtClean="0">
                <a:solidFill>
                  <a:prstClr val="black"/>
                </a:solidFill>
              </a:rPr>
              <a:t>Physiotherapist</a:t>
            </a:r>
            <a:endParaRPr lang="en-GB" sz="1200" dirty="0">
              <a:solidFill>
                <a:prstClr val="black"/>
              </a:solidFill>
            </a:endParaRPr>
          </a:p>
        </p:txBody>
      </p:sp>
      <p:sp>
        <p:nvSpPr>
          <p:cNvPr id="119" name="TextBox 118"/>
          <p:cNvSpPr txBox="1"/>
          <p:nvPr/>
        </p:nvSpPr>
        <p:spPr>
          <a:xfrm>
            <a:off x="395536" y="6491436"/>
            <a:ext cx="2160240" cy="276999"/>
          </a:xfrm>
          <a:prstGeom prst="rect">
            <a:avLst/>
          </a:prstGeom>
          <a:noFill/>
        </p:spPr>
        <p:txBody>
          <a:bodyPr wrap="square" rtlCol="0">
            <a:spAutoFit/>
          </a:bodyPr>
          <a:lstStyle/>
          <a:p>
            <a:r>
              <a:rPr lang="en-GB" sz="1200" dirty="0" smtClean="0">
                <a:solidFill>
                  <a:prstClr val="black"/>
                </a:solidFill>
              </a:rPr>
              <a:t>Care Home </a:t>
            </a:r>
            <a:endParaRPr lang="en-GB" sz="1200" dirty="0">
              <a:solidFill>
                <a:prstClr val="black"/>
              </a:solidFill>
            </a:endParaRPr>
          </a:p>
        </p:txBody>
      </p:sp>
      <p:sp>
        <p:nvSpPr>
          <p:cNvPr id="120" name="Isosceles Triangle 119"/>
          <p:cNvSpPr/>
          <p:nvPr/>
        </p:nvSpPr>
        <p:spPr>
          <a:xfrm rot="10800000">
            <a:off x="5843017" y="3452242"/>
            <a:ext cx="141493" cy="16215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Isosceles Triangle 120"/>
          <p:cNvSpPr/>
          <p:nvPr/>
        </p:nvSpPr>
        <p:spPr>
          <a:xfrm rot="10800000">
            <a:off x="130324" y="6278885"/>
            <a:ext cx="141493" cy="16215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2" name="Straight Connector 121"/>
          <p:cNvCxnSpPr/>
          <p:nvPr/>
        </p:nvCxnSpPr>
        <p:spPr>
          <a:xfrm flipV="1">
            <a:off x="5913884" y="2867025"/>
            <a:ext cx="10666" cy="623225"/>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724847" y="2303140"/>
            <a:ext cx="2520280" cy="646331"/>
          </a:xfrm>
          <a:prstGeom prst="rect">
            <a:avLst/>
          </a:prstGeom>
          <a:noFill/>
        </p:spPr>
        <p:txBody>
          <a:bodyPr wrap="square" rtlCol="0">
            <a:spAutoFit/>
          </a:bodyPr>
          <a:lstStyle/>
          <a:p>
            <a:pPr algn="ctr"/>
            <a:r>
              <a:rPr lang="en-GB" sz="1200" b="1" dirty="0" smtClean="0">
                <a:solidFill>
                  <a:prstClr val="black"/>
                </a:solidFill>
              </a:rPr>
              <a:t>T/c from </a:t>
            </a:r>
            <a:r>
              <a:rPr lang="en-GB" sz="1200" b="1" dirty="0" smtClean="0">
                <a:solidFill>
                  <a:srgbClr val="FF0000"/>
                </a:solidFill>
              </a:rPr>
              <a:t>Hospital-based Physiotherapist</a:t>
            </a:r>
          </a:p>
          <a:p>
            <a:pPr algn="ctr"/>
            <a:r>
              <a:rPr lang="en-GB" sz="1200" b="1" dirty="0" smtClean="0">
                <a:solidFill>
                  <a:prstClr val="black"/>
                </a:solidFill>
              </a:rPr>
              <a:t> re resident’s mobility</a:t>
            </a:r>
            <a:endParaRPr lang="en-GB" sz="1200" b="1" dirty="0">
              <a:solidFill>
                <a:prstClr val="black"/>
              </a:solidFill>
            </a:endParaRPr>
          </a:p>
        </p:txBody>
      </p:sp>
      <p:sp>
        <p:nvSpPr>
          <p:cNvPr id="74" name="TextBox 73"/>
          <p:cNvSpPr txBox="1"/>
          <p:nvPr/>
        </p:nvSpPr>
        <p:spPr>
          <a:xfrm>
            <a:off x="7343800" y="1844824"/>
            <a:ext cx="1800200" cy="276999"/>
          </a:xfrm>
          <a:prstGeom prst="rect">
            <a:avLst/>
          </a:prstGeom>
          <a:noFill/>
        </p:spPr>
        <p:txBody>
          <a:bodyPr wrap="square" rtlCol="0">
            <a:spAutoFit/>
          </a:bodyPr>
          <a:lstStyle/>
          <a:p>
            <a:pPr algn="r"/>
            <a:r>
              <a:rPr lang="en-GB" sz="1200" b="1" dirty="0" smtClean="0">
                <a:solidFill>
                  <a:srgbClr val="FF0000"/>
                </a:solidFill>
              </a:rPr>
              <a:t>Place of death: Hospital</a:t>
            </a:r>
            <a:endParaRPr lang="en-GB" sz="1200" b="1" dirty="0">
              <a:solidFill>
                <a:srgbClr val="FF0000"/>
              </a:solidFill>
            </a:endParaRPr>
          </a:p>
        </p:txBody>
      </p:sp>
      <p:sp>
        <p:nvSpPr>
          <p:cNvPr id="3" name="TextBox 2"/>
          <p:cNvSpPr txBox="1"/>
          <p:nvPr/>
        </p:nvSpPr>
        <p:spPr>
          <a:xfrm>
            <a:off x="2051720" y="6538342"/>
            <a:ext cx="3606130" cy="276999"/>
          </a:xfrm>
          <a:prstGeom prst="rect">
            <a:avLst/>
          </a:prstGeom>
          <a:noFill/>
        </p:spPr>
        <p:txBody>
          <a:bodyPr wrap="square" rtlCol="0">
            <a:spAutoFit/>
          </a:bodyPr>
          <a:lstStyle/>
          <a:p>
            <a:pPr lvl="0">
              <a:spcBef>
                <a:spcPct val="20000"/>
              </a:spcBef>
            </a:pPr>
            <a:r>
              <a:rPr lang="en-GB" altLang="en-US" sz="1000" dirty="0" smtClean="0">
                <a:solidFill>
                  <a:prstClr val="black"/>
                </a:solidFill>
                <a:cs typeface="Arial" pitchFamily="34" charset="0"/>
              </a:rPr>
              <a:t>Visio from </a:t>
            </a:r>
            <a:r>
              <a:rPr lang="en-GB" altLang="en-US" sz="1000" dirty="0" err="1" smtClean="0">
                <a:solidFill>
                  <a:prstClr val="black"/>
                </a:solidFill>
                <a:cs typeface="Arial" pitchFamily="34" charset="0"/>
              </a:rPr>
              <a:t>Evidem</a:t>
            </a:r>
            <a:r>
              <a:rPr lang="en-GB" altLang="en-US" sz="1000" dirty="0" smtClean="0">
                <a:solidFill>
                  <a:prstClr val="black"/>
                </a:solidFill>
                <a:cs typeface="Arial" pitchFamily="34" charset="0"/>
              </a:rPr>
              <a:t> </a:t>
            </a:r>
            <a:r>
              <a:rPr lang="en-GB" altLang="en-US" sz="1000" dirty="0">
                <a:solidFill>
                  <a:prstClr val="black"/>
                </a:solidFill>
                <a:cs typeface="Arial" pitchFamily="34" charset="0"/>
              </a:rPr>
              <a:t>EOL (RP-PG-0606-1005</a:t>
            </a:r>
            <a:r>
              <a:rPr lang="en-GB" altLang="en-US" sz="1200" dirty="0">
                <a:solidFill>
                  <a:prstClr val="black"/>
                </a:solidFill>
                <a:cs typeface="Arial" pitchFamily="34" charset="0"/>
              </a:rPr>
              <a:t>)</a:t>
            </a:r>
            <a:endParaRPr lang="en-GB" altLang="en-US" dirty="0">
              <a:solidFill>
                <a:prstClr val="black"/>
              </a:solidFill>
              <a:cs typeface="Arial" pitchFamily="34" charset="0"/>
            </a:endParaRPr>
          </a:p>
        </p:txBody>
      </p:sp>
    </p:spTree>
    <p:extLst>
      <p:ext uri="{BB962C8B-B14F-4D97-AF65-F5344CB8AC3E}">
        <p14:creationId xmlns:p14="http://schemas.microsoft.com/office/powerpoint/2010/main" val="131110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1" grpId="0"/>
      <p:bldP spid="71" grpId="0"/>
      <p:bldP spid="72" grpId="0"/>
      <p:bldP spid="75" grpId="0"/>
      <p:bldP spid="97" grpId="0" animBg="1"/>
      <p:bldP spid="98" grpId="0" animBg="1"/>
      <p:bldP spid="100" grpId="0" animBg="1"/>
      <p:bldP spid="46" grpId="0" animBg="1"/>
      <p:bldP spid="49" grpId="0" animBg="1"/>
      <p:bldP spid="50" grpId="0" animBg="1"/>
      <p:bldP spid="52" grpId="0"/>
      <p:bldP spid="56" grpId="0"/>
      <p:bldP spid="62" grpId="0"/>
      <p:bldP spid="69" grpId="0"/>
      <p:bldP spid="69" grpId="1"/>
      <p:bldP spid="76" grpId="0"/>
      <p:bldP spid="93" grpId="0" animBg="1"/>
      <p:bldP spid="101" grpId="0"/>
      <p:bldP spid="102" grpId="0"/>
      <p:bldP spid="106" grpId="0"/>
      <p:bldP spid="109" grpId="0" animBg="1"/>
      <p:bldP spid="113" grpId="0"/>
      <p:bldP spid="120" grpId="0" animBg="1"/>
      <p:bldP spid="124"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908720"/>
            <a:ext cx="8229600" cy="144016"/>
          </a:xfrm>
        </p:spPr>
        <p:txBody>
          <a:bodyPr>
            <a:normAutofit fontScale="90000"/>
          </a:bodyPr>
          <a:lstStyle/>
          <a:p>
            <a:endParaRPr lang="en-GB" dirty="0" smtClean="0"/>
          </a:p>
        </p:txBody>
      </p:sp>
      <p:sp>
        <p:nvSpPr>
          <p:cNvPr id="14339" name="Content Placeholder 2"/>
          <p:cNvSpPr>
            <a:spLocks noGrp="1"/>
          </p:cNvSpPr>
          <p:nvPr>
            <p:ph idx="1"/>
          </p:nvPr>
        </p:nvSpPr>
        <p:spPr>
          <a:xfrm>
            <a:off x="457200" y="1484784"/>
            <a:ext cx="8229600" cy="5068416"/>
          </a:xfrm>
        </p:spPr>
        <p:txBody>
          <a:bodyPr>
            <a:normAutofit/>
          </a:bodyPr>
          <a:lstStyle/>
          <a:p>
            <a:pPr marL="0" indent="0">
              <a:buNone/>
            </a:pPr>
            <a:r>
              <a:rPr lang="en-GB" sz="2800" b="1" dirty="0" smtClean="0">
                <a:solidFill>
                  <a:schemeClr val="tx2"/>
                </a:solidFill>
              </a:rPr>
              <a:t>Treatment uncertainty</a:t>
            </a:r>
          </a:p>
          <a:p>
            <a:pPr lvl="1"/>
            <a:r>
              <a:rPr lang="en-GB" dirty="0" smtClean="0"/>
              <a:t>Intervention or palliation</a:t>
            </a:r>
          </a:p>
          <a:p>
            <a:pPr lvl="1"/>
            <a:r>
              <a:rPr lang="en-GB" dirty="0" smtClean="0"/>
              <a:t>Defining quality of life</a:t>
            </a:r>
          </a:p>
          <a:p>
            <a:pPr marL="0" lvl="1" indent="0">
              <a:buNone/>
            </a:pPr>
            <a:r>
              <a:rPr lang="en-GB" b="1" dirty="0">
                <a:solidFill>
                  <a:schemeClr val="tx2"/>
                </a:solidFill>
              </a:rPr>
              <a:t>Relational uncertainty</a:t>
            </a:r>
          </a:p>
          <a:p>
            <a:pPr lvl="1"/>
            <a:r>
              <a:rPr lang="en-GB" dirty="0"/>
              <a:t>Role responsibility, accountability and liability</a:t>
            </a:r>
          </a:p>
          <a:p>
            <a:pPr lvl="1"/>
            <a:r>
              <a:rPr lang="en-GB" dirty="0"/>
              <a:t>Involvement of GP, secondary care, family, care home staff and resident</a:t>
            </a:r>
          </a:p>
          <a:p>
            <a:pPr marL="0" lvl="1" indent="0">
              <a:buNone/>
            </a:pPr>
            <a:r>
              <a:rPr lang="en-GB" b="1" dirty="0" smtClean="0">
                <a:solidFill>
                  <a:schemeClr val="tx2"/>
                </a:solidFill>
              </a:rPr>
              <a:t>Service uncertainty</a:t>
            </a:r>
          </a:p>
          <a:p>
            <a:pPr lvl="1"/>
            <a:r>
              <a:rPr lang="en-GB" dirty="0" smtClean="0"/>
              <a:t>Capacity and resources</a:t>
            </a:r>
          </a:p>
          <a:p>
            <a:pPr lvl="1"/>
            <a:r>
              <a:rPr lang="en-GB" dirty="0" smtClean="0"/>
              <a:t>Divide between public and private provision</a:t>
            </a:r>
          </a:p>
          <a:p>
            <a:pPr marL="0" lvl="1" indent="0">
              <a:buNone/>
            </a:pPr>
            <a:endParaRPr lang="en-GB"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412776"/>
            <a:ext cx="2401266" cy="1802763"/>
          </a:xfrm>
          <a:prstGeom prst="rect">
            <a:avLst/>
          </a:prstGeom>
        </p:spPr>
      </p:pic>
    </p:spTree>
    <p:extLst>
      <p:ext uri="{BB962C8B-B14F-4D97-AF65-F5344CB8AC3E}">
        <p14:creationId xmlns:p14="http://schemas.microsoft.com/office/powerpoint/2010/main" val="33105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80120"/>
          </a:xfrm>
        </p:spPr>
        <p:txBody>
          <a:bodyPr/>
          <a:lstStyle/>
          <a:p>
            <a:r>
              <a:rPr lang="en-GB" dirty="0" smtClean="0"/>
              <a:t>Treatment uncertainty</a:t>
            </a:r>
            <a:endParaRPr lang="en-GB" dirty="0"/>
          </a:p>
        </p:txBody>
      </p:sp>
      <p:sp>
        <p:nvSpPr>
          <p:cNvPr id="3" name="Content Placeholder 2"/>
          <p:cNvSpPr>
            <a:spLocks noGrp="1"/>
          </p:cNvSpPr>
          <p:nvPr>
            <p:ph idx="1"/>
          </p:nvPr>
        </p:nvSpPr>
        <p:spPr>
          <a:xfrm>
            <a:off x="107504" y="2132856"/>
            <a:ext cx="8784976" cy="4464496"/>
          </a:xfrm>
        </p:spPr>
        <p:txBody>
          <a:bodyPr>
            <a:normAutofit fontScale="25000" lnSpcReduction="20000"/>
          </a:bodyPr>
          <a:lstStyle/>
          <a:p>
            <a:pPr marL="0" indent="0">
              <a:spcAft>
                <a:spcPts val="0"/>
              </a:spcAft>
              <a:buNone/>
            </a:pPr>
            <a:r>
              <a:rPr lang="en-GB" dirty="0">
                <a:latin typeface="Arial"/>
                <a:ea typeface="Calibri"/>
                <a:cs typeface="Times New Roman"/>
              </a:rPr>
              <a:t> </a:t>
            </a:r>
            <a:endParaRPr lang="en-GB" dirty="0">
              <a:latin typeface="Verdana"/>
              <a:ea typeface="Calibri"/>
              <a:cs typeface="Times New Roman"/>
            </a:endParaRPr>
          </a:p>
          <a:p>
            <a:pPr marL="0" indent="0" algn="just">
              <a:spcAft>
                <a:spcPts val="0"/>
              </a:spcAft>
              <a:buNone/>
            </a:pPr>
            <a:r>
              <a:rPr lang="en-GB" sz="5600" b="1" dirty="0">
                <a:latin typeface="Arial"/>
                <a:ea typeface="Calibri"/>
                <a:cs typeface="Times New Roman"/>
              </a:rPr>
              <a:t>Care home manager talking about the difficulties of knowing if a resident is approaching the end of life:</a:t>
            </a:r>
            <a:endParaRPr lang="en-GB" sz="5600" dirty="0">
              <a:latin typeface="Verdana"/>
              <a:ea typeface="Calibri"/>
              <a:cs typeface="Times New Roman"/>
            </a:endParaRPr>
          </a:p>
          <a:p>
            <a:pPr marL="0" indent="0" algn="just">
              <a:spcAft>
                <a:spcPts val="0"/>
              </a:spcAft>
              <a:buNone/>
            </a:pPr>
            <a:r>
              <a:rPr lang="en-GB" sz="5600" i="1" dirty="0">
                <a:latin typeface="Arial"/>
                <a:ea typeface="Calibri"/>
                <a:cs typeface="Times New Roman"/>
              </a:rPr>
              <a:t>“I don’t think you could say there is a usual pattern ( ...) Eating and drinking] can be the start of something...it can be, that’s what I mean. It doesn’t mean to say that that’s going to be </a:t>
            </a:r>
            <a:r>
              <a:rPr lang="en-GB" sz="5600" dirty="0">
                <a:latin typeface="Arial"/>
                <a:ea typeface="Calibri"/>
                <a:cs typeface="Times New Roman"/>
              </a:rPr>
              <a:t>Tender Loving Care </a:t>
            </a:r>
            <a:r>
              <a:rPr lang="en-GB" sz="5600" i="1" dirty="0">
                <a:latin typeface="Arial"/>
                <a:ea typeface="Calibri"/>
                <a:cs typeface="Times New Roman"/>
              </a:rPr>
              <a:t>it could just mean that they’re a bit unwell at that particular time” </a:t>
            </a:r>
            <a:r>
              <a:rPr lang="en-GB" sz="5600" dirty="0">
                <a:latin typeface="Arial"/>
                <a:ea typeface="Calibri"/>
                <a:cs typeface="Times New Roman"/>
              </a:rPr>
              <a:t>(EVIDEM </a:t>
            </a:r>
            <a:r>
              <a:rPr lang="en-GB" sz="5600" dirty="0" err="1">
                <a:latin typeface="Arial"/>
                <a:ea typeface="Calibri"/>
                <a:cs typeface="Times New Roman"/>
              </a:rPr>
              <a:t>EoL</a:t>
            </a:r>
            <a:r>
              <a:rPr lang="en-GB" sz="5600" dirty="0" smtClean="0">
                <a:latin typeface="Arial"/>
                <a:ea typeface="Calibri"/>
                <a:cs typeface="Times New Roman"/>
              </a:rPr>
              <a:t>).</a:t>
            </a:r>
          </a:p>
          <a:p>
            <a:pPr marL="0" indent="0" algn="just">
              <a:spcAft>
                <a:spcPts val="0"/>
              </a:spcAft>
              <a:buNone/>
            </a:pPr>
            <a:r>
              <a:rPr lang="en-GB" sz="5600" dirty="0" smtClean="0">
                <a:latin typeface="Arial"/>
                <a:ea typeface="Calibri"/>
                <a:cs typeface="Times New Roman"/>
              </a:rPr>
              <a:t>  </a:t>
            </a:r>
            <a:endParaRPr lang="en-GB" sz="5600" dirty="0">
              <a:latin typeface="Verdana"/>
              <a:ea typeface="Calibri"/>
              <a:cs typeface="Times New Roman"/>
            </a:endParaRPr>
          </a:p>
          <a:p>
            <a:pPr marL="0" indent="0" algn="just">
              <a:spcAft>
                <a:spcPts val="0"/>
              </a:spcAft>
              <a:buNone/>
            </a:pPr>
            <a:r>
              <a:rPr lang="en-GB" sz="4000" dirty="0">
                <a:latin typeface="Arial"/>
                <a:ea typeface="Calibri"/>
                <a:cs typeface="Times New Roman"/>
              </a:rPr>
              <a:t> </a:t>
            </a:r>
            <a:endParaRPr lang="en-GB" sz="4000" dirty="0">
              <a:latin typeface="Verdana"/>
              <a:ea typeface="Calibri"/>
              <a:cs typeface="Times New Roman"/>
            </a:endParaRPr>
          </a:p>
          <a:p>
            <a:pPr marL="0" indent="0" algn="just">
              <a:spcAft>
                <a:spcPts val="0"/>
              </a:spcAft>
              <a:buNone/>
            </a:pPr>
            <a:r>
              <a:rPr lang="en-GB" sz="5600" b="1" dirty="0">
                <a:latin typeface="Arial"/>
                <a:ea typeface="Calibri"/>
                <a:cs typeface="Times New Roman"/>
              </a:rPr>
              <a:t>Treatment uncertainty where GP does not know at what point he should be taking lead in decision making:  </a:t>
            </a:r>
            <a:endParaRPr lang="en-GB" sz="5600" dirty="0">
              <a:latin typeface="Verdana"/>
              <a:ea typeface="Calibri"/>
              <a:cs typeface="Times New Roman"/>
            </a:endParaRPr>
          </a:p>
          <a:p>
            <a:pPr marL="0" indent="0" algn="just">
              <a:spcAft>
                <a:spcPts val="0"/>
              </a:spcAft>
              <a:buNone/>
            </a:pPr>
            <a:r>
              <a:rPr lang="en-GB" sz="5600" i="1" dirty="0">
                <a:latin typeface="Arial"/>
                <a:ea typeface="Calibri"/>
                <a:cs typeface="Times New Roman"/>
              </a:rPr>
              <a:t>“In an ideal world it would be a GP [deciding that an older person with dementia requires EOL care]. Everybody making that decision ….. because it’s undefined isn’t it? An undefined period of death... </a:t>
            </a:r>
            <a:r>
              <a:rPr lang="en-GB" sz="5600" dirty="0">
                <a:latin typeface="Arial"/>
                <a:ea typeface="Calibri"/>
                <a:cs typeface="Times New Roman"/>
              </a:rPr>
              <a:t>(EVIDEM </a:t>
            </a:r>
            <a:r>
              <a:rPr lang="en-GB" sz="5600" dirty="0" err="1">
                <a:latin typeface="Arial"/>
                <a:ea typeface="Calibri"/>
                <a:cs typeface="Times New Roman"/>
              </a:rPr>
              <a:t>EoL</a:t>
            </a:r>
            <a:r>
              <a:rPr lang="en-GB" sz="5600" dirty="0" smtClean="0">
                <a:latin typeface="Arial"/>
                <a:ea typeface="Calibri"/>
                <a:cs typeface="Times New Roman"/>
              </a:rPr>
              <a:t>).</a:t>
            </a:r>
          </a:p>
          <a:p>
            <a:pPr marL="0" indent="0" algn="just">
              <a:spcAft>
                <a:spcPts val="0"/>
              </a:spcAft>
              <a:buNone/>
            </a:pPr>
            <a:endParaRPr lang="en-GB" sz="5600" dirty="0">
              <a:latin typeface="Verdana"/>
              <a:ea typeface="Calibri"/>
              <a:cs typeface="Times New Roman"/>
            </a:endParaRPr>
          </a:p>
          <a:p>
            <a:pPr marL="0" indent="0" algn="just">
              <a:spcAft>
                <a:spcPts val="0"/>
              </a:spcAft>
              <a:buNone/>
            </a:pPr>
            <a:r>
              <a:rPr lang="en-GB" sz="5600" i="1" dirty="0">
                <a:latin typeface="Arial"/>
                <a:ea typeface="Calibri"/>
                <a:cs typeface="Times New Roman"/>
              </a:rPr>
              <a:t> </a:t>
            </a:r>
            <a:r>
              <a:rPr lang="en-GB" sz="5600" b="1" dirty="0" smtClean="0">
                <a:latin typeface="Arial"/>
                <a:ea typeface="Calibri"/>
                <a:cs typeface="Times New Roman"/>
              </a:rPr>
              <a:t>This </a:t>
            </a:r>
            <a:r>
              <a:rPr lang="en-GB" sz="5600" b="1" dirty="0">
                <a:latin typeface="Arial"/>
                <a:ea typeface="Calibri"/>
                <a:cs typeface="Times New Roman"/>
              </a:rPr>
              <a:t>resident questioned the value of advance care </a:t>
            </a:r>
            <a:r>
              <a:rPr lang="en-GB" sz="5600" b="1" dirty="0" smtClean="0">
                <a:latin typeface="Arial"/>
                <a:ea typeface="Calibri"/>
                <a:cs typeface="Times New Roman"/>
              </a:rPr>
              <a:t>planning</a:t>
            </a:r>
            <a:endParaRPr lang="en-GB" sz="5600" dirty="0">
              <a:latin typeface="Verdana"/>
              <a:ea typeface="Calibri"/>
              <a:cs typeface="Times New Roman"/>
            </a:endParaRPr>
          </a:p>
          <a:p>
            <a:pPr marL="0" indent="0" algn="just">
              <a:spcAft>
                <a:spcPts val="0"/>
              </a:spcAft>
              <a:buNone/>
            </a:pPr>
            <a:r>
              <a:rPr lang="en-GB" sz="5600" i="1" dirty="0">
                <a:latin typeface="Arial"/>
                <a:ea typeface="Calibri"/>
                <a:cs typeface="Times New Roman"/>
              </a:rPr>
              <a:t>“I really don’t see that there is an obligation to foresee all the circumstances that might happen to a person, that might make it very difficult when you come to die, that everything will be ready but it isn’t now and it never will be, whatever you supply</a:t>
            </a:r>
            <a:r>
              <a:rPr lang="en-GB" sz="5600" dirty="0">
                <a:latin typeface="Arial"/>
                <a:ea typeface="Calibri"/>
                <a:cs typeface="Times New Roman"/>
              </a:rPr>
              <a:t>” (EPOCH</a:t>
            </a:r>
            <a:r>
              <a:rPr lang="en-GB" sz="5600" dirty="0" smtClean="0">
                <a:latin typeface="Arial"/>
                <a:ea typeface="Calibri"/>
                <a:cs typeface="Times New Roman"/>
              </a:rPr>
              <a:t>).</a:t>
            </a:r>
            <a:endParaRPr lang="en-GB" sz="5600" dirty="0">
              <a:latin typeface="Verdana"/>
              <a:ea typeface="Calibri"/>
              <a:cs typeface="Times New Roman"/>
            </a:endParaRPr>
          </a:p>
          <a:p>
            <a:pPr marL="0" indent="0" algn="just">
              <a:spcAft>
                <a:spcPts val="0"/>
              </a:spcAft>
              <a:buNone/>
            </a:pPr>
            <a:r>
              <a:rPr lang="en-GB" sz="5600" dirty="0">
                <a:latin typeface="Arial"/>
                <a:ea typeface="Calibri"/>
                <a:cs typeface="Times New Roman"/>
              </a:rPr>
              <a:t> </a:t>
            </a:r>
            <a:endParaRPr lang="en-GB" sz="5600" dirty="0">
              <a:latin typeface="Verdana"/>
              <a:ea typeface="Calibri"/>
              <a:cs typeface="Times New Roman"/>
            </a:endParaRPr>
          </a:p>
          <a:p>
            <a:pPr marL="0" indent="0" algn="just">
              <a:spcAft>
                <a:spcPts val="0"/>
              </a:spcAft>
              <a:buNone/>
            </a:pPr>
            <a:r>
              <a:rPr lang="en-GB" sz="5600" b="1" dirty="0">
                <a:latin typeface="Arial"/>
                <a:ea typeface="Calibri"/>
                <a:cs typeface="Times New Roman"/>
              </a:rPr>
              <a:t>Comment by care home staff member referring to treatment uncertainty after completing </a:t>
            </a:r>
            <a:r>
              <a:rPr lang="en-GB" sz="5600" b="1" dirty="0" err="1">
                <a:latin typeface="Arial"/>
                <a:ea typeface="Calibri"/>
                <a:cs typeface="Times New Roman"/>
              </a:rPr>
              <a:t>EoL</a:t>
            </a:r>
            <a:r>
              <a:rPr lang="en-GB" sz="5600" b="1" dirty="0">
                <a:latin typeface="Arial"/>
                <a:ea typeface="Calibri"/>
                <a:cs typeface="Times New Roman"/>
              </a:rPr>
              <a:t> training:</a:t>
            </a:r>
            <a:endParaRPr lang="en-GB" sz="5600" dirty="0">
              <a:latin typeface="Verdana"/>
              <a:ea typeface="Calibri"/>
              <a:cs typeface="Times New Roman"/>
            </a:endParaRPr>
          </a:p>
          <a:p>
            <a:pPr marL="0" indent="0" algn="just">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5600" i="1" dirty="0">
                <a:latin typeface="Arial"/>
                <a:ea typeface="Calibri"/>
                <a:cs typeface="Times New Roman"/>
              </a:rPr>
              <a:t>“…when residents are getting better we always used to think ‘that’s it, they are getting better’… but it’s not.  And it must be an emotional roller-coaster for a relative to hear that their parent has gotten worse, then better, then worse….</a:t>
            </a:r>
            <a:r>
              <a:rPr lang="en-GB" sz="5600" dirty="0">
                <a:latin typeface="Arial"/>
                <a:ea typeface="Calibri"/>
                <a:cs typeface="Times New Roman"/>
              </a:rPr>
              <a:t>”( TTT study</a:t>
            </a:r>
            <a:r>
              <a:rPr lang="en-GB" sz="4400" dirty="0">
                <a:latin typeface="Arial"/>
                <a:ea typeface="Calibri"/>
                <a:cs typeface="Times New Roman"/>
              </a:rPr>
              <a:t>)</a:t>
            </a:r>
            <a:r>
              <a:rPr lang="en-GB" sz="4400" i="1" dirty="0">
                <a:latin typeface="Arial"/>
                <a:ea typeface="Calibri"/>
                <a:cs typeface="Times New Roman"/>
              </a:rPr>
              <a:t>.</a:t>
            </a:r>
            <a:endParaRPr lang="en-GB" sz="4400" dirty="0">
              <a:latin typeface="Verdana"/>
              <a:ea typeface="Calibri"/>
              <a:cs typeface="Times New Roman"/>
            </a:endParaRPr>
          </a:p>
          <a:p>
            <a:endParaRPr lang="en-GB" sz="4000" dirty="0"/>
          </a:p>
        </p:txBody>
      </p:sp>
    </p:spTree>
    <p:extLst>
      <p:ext uri="{BB962C8B-B14F-4D97-AF65-F5344CB8AC3E}">
        <p14:creationId xmlns:p14="http://schemas.microsoft.com/office/powerpoint/2010/main" val="4173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440160"/>
          </a:xfrm>
        </p:spPr>
        <p:txBody>
          <a:bodyPr/>
          <a:lstStyle/>
          <a:p>
            <a:r>
              <a:rPr lang="en-GB" dirty="0" smtClean="0"/>
              <a:t>Relational uncertainty</a:t>
            </a:r>
            <a:endParaRPr lang="en-GB" dirty="0"/>
          </a:p>
        </p:txBody>
      </p:sp>
      <p:sp>
        <p:nvSpPr>
          <p:cNvPr id="3" name="Content Placeholder 2"/>
          <p:cNvSpPr>
            <a:spLocks noGrp="1"/>
          </p:cNvSpPr>
          <p:nvPr>
            <p:ph idx="1"/>
          </p:nvPr>
        </p:nvSpPr>
        <p:spPr>
          <a:xfrm>
            <a:off x="323528" y="1700808"/>
            <a:ext cx="8568952" cy="5040560"/>
          </a:xfrm>
        </p:spPr>
        <p:txBody>
          <a:bodyPr>
            <a:normAutofit fontScale="25000" lnSpcReduction="20000"/>
          </a:bodyPr>
          <a:lstStyle/>
          <a:p>
            <a:pPr marL="0" indent="0">
              <a:buNone/>
            </a:pPr>
            <a:r>
              <a:rPr lang="en-GB" b="1" dirty="0" smtClean="0"/>
              <a:t> </a:t>
            </a:r>
            <a:r>
              <a:rPr lang="en-GB" sz="5600" b="1" dirty="0" smtClean="0"/>
              <a:t>Example </a:t>
            </a:r>
            <a:r>
              <a:rPr lang="en-GB" sz="5600" b="1" dirty="0"/>
              <a:t>of how the relationship between paramedics and care home staff can be affected by different expectations</a:t>
            </a:r>
            <a:r>
              <a:rPr lang="en-GB" b="1" dirty="0"/>
              <a:t>:</a:t>
            </a:r>
            <a:endParaRPr lang="en-GB" dirty="0"/>
          </a:p>
          <a:p>
            <a:pPr marL="0" indent="0">
              <a:buNone/>
            </a:pPr>
            <a:r>
              <a:rPr lang="en-GB" sz="6400" i="1" dirty="0"/>
              <a:t>“… </a:t>
            </a:r>
            <a:r>
              <a:rPr lang="en-GB" sz="6400" i="1" dirty="0" smtClean="0"/>
              <a:t>you </a:t>
            </a:r>
            <a:r>
              <a:rPr lang="en-GB" sz="6400" i="1" dirty="0"/>
              <a:t>might get a conflict, but it depends on the way that the communication is going between the two. It’s quite often key to the decisions that are made as well, and sometimes it starts to get inflamed then it’s easy for us is just to take the patient out and take them to hospital rather than get in to any sort of rows, …. so it can be strained at times, .. it doesn’t happen very often but it does happen occasionally and that’s when it can become very difficult” </a:t>
            </a:r>
            <a:r>
              <a:rPr lang="en-GB" sz="6400" dirty="0"/>
              <a:t>[</a:t>
            </a:r>
            <a:r>
              <a:rPr lang="en-GB" sz="6400" dirty="0" err="1"/>
              <a:t>Evidem</a:t>
            </a:r>
            <a:r>
              <a:rPr lang="en-GB" sz="6400" dirty="0"/>
              <a:t> </a:t>
            </a:r>
            <a:r>
              <a:rPr lang="en-GB" sz="6400" dirty="0" err="1"/>
              <a:t>EoL</a:t>
            </a:r>
            <a:r>
              <a:rPr lang="en-GB" sz="6400" dirty="0"/>
              <a:t>]</a:t>
            </a:r>
            <a:r>
              <a:rPr lang="en-GB" sz="6400" i="1" dirty="0"/>
              <a:t>.</a:t>
            </a:r>
            <a:endParaRPr lang="en-GB" sz="6400" dirty="0"/>
          </a:p>
          <a:p>
            <a:pPr marL="0" indent="0">
              <a:buNone/>
            </a:pPr>
            <a:endParaRPr lang="en-GB" dirty="0" smtClean="0"/>
          </a:p>
          <a:p>
            <a:pPr marL="0" indent="0">
              <a:buNone/>
            </a:pPr>
            <a:endParaRPr lang="en-GB" dirty="0"/>
          </a:p>
          <a:p>
            <a:pPr marL="0" indent="0">
              <a:buNone/>
            </a:pPr>
            <a:r>
              <a:rPr lang="en-GB" sz="6400" b="1" dirty="0"/>
              <a:t>GP providing an example of when good working relationships mean that she can be confident about a patient, but that this changes if she meets with different staff at every visit:</a:t>
            </a:r>
            <a:endParaRPr lang="en-GB" sz="6400" dirty="0"/>
          </a:p>
          <a:p>
            <a:pPr marL="0" indent="0">
              <a:buNone/>
            </a:pPr>
            <a:r>
              <a:rPr lang="en-GB" sz="6400" i="1" dirty="0"/>
              <a:t>“I find that staff are very experienced, they know their patients (…). So I rely on them a lot to tell me about the changes in behaviour and how they perceive the patient. (…). But if you had a different carer every day, you can’t really make that picture [of the resident’s function]” [</a:t>
            </a:r>
            <a:r>
              <a:rPr lang="en-GB" sz="6400" i="1" dirty="0" err="1"/>
              <a:t>Evidem</a:t>
            </a:r>
            <a:r>
              <a:rPr lang="en-GB" sz="6400" i="1" dirty="0"/>
              <a:t> </a:t>
            </a:r>
            <a:r>
              <a:rPr lang="en-GB" sz="6400" i="1" dirty="0" err="1"/>
              <a:t>Eol</a:t>
            </a:r>
            <a:r>
              <a:rPr lang="en-GB" sz="6400" i="1" dirty="0"/>
              <a:t>].</a:t>
            </a:r>
            <a:endParaRPr lang="en-GB" sz="6400" dirty="0"/>
          </a:p>
          <a:p>
            <a:pPr marL="0" indent="0">
              <a:buNone/>
            </a:pPr>
            <a:r>
              <a:rPr lang="en-GB" sz="6400" i="1" dirty="0"/>
              <a:t> </a:t>
            </a:r>
            <a:endParaRPr lang="en-GB" dirty="0" smtClean="0"/>
          </a:p>
          <a:p>
            <a:pPr marL="0" indent="0">
              <a:buNone/>
            </a:pPr>
            <a:r>
              <a:rPr lang="en-GB" sz="5600" b="1" dirty="0" smtClean="0"/>
              <a:t>Care </a:t>
            </a:r>
            <a:r>
              <a:rPr lang="en-GB" sz="5600" b="1" dirty="0"/>
              <a:t>home manager highlighting how family and residents’ wishes shape decision making, and her view that the power to decide is theirs:</a:t>
            </a:r>
            <a:endParaRPr lang="en-GB" sz="5600" dirty="0"/>
          </a:p>
          <a:p>
            <a:pPr marL="0" indent="0">
              <a:buNone/>
            </a:pPr>
            <a:r>
              <a:rPr lang="en-GB" sz="5600" i="1" dirty="0"/>
              <a:t>“[I] do feel that it’s a bit of a fiasco when people decide ‘no, no, I want to still have an intervention’ and it’s chaos towards the end. .... It would be very nice to have a very clear treatment and to have everything crystal clear, but I don’t think that is ever going to happen [...] I mean, we can voice an opinion, but we don’t have the right to make those choices (...) we’re proving very much all the time that we’re giving the power to the residents, and that always involves the relatives as well” [EPOCH</a:t>
            </a:r>
            <a:r>
              <a:rPr lang="en-GB" sz="5600" i="1" dirty="0" smtClean="0"/>
              <a:t>].</a:t>
            </a:r>
            <a:endParaRPr lang="en-GB" sz="5600" dirty="0"/>
          </a:p>
          <a:p>
            <a:pPr marL="0" indent="0">
              <a:buNone/>
            </a:pPr>
            <a:endParaRPr lang="en-GB" sz="5600" dirty="0"/>
          </a:p>
          <a:p>
            <a:pPr marL="0" indent="0">
              <a:buNone/>
            </a:pPr>
            <a:r>
              <a:rPr lang="en-GB" sz="5600" b="1" dirty="0"/>
              <a:t>Care home staff member that has completed training in </a:t>
            </a:r>
            <a:r>
              <a:rPr lang="en-GB" sz="5600" b="1" dirty="0" err="1"/>
              <a:t>EoL</a:t>
            </a:r>
            <a:r>
              <a:rPr lang="en-GB" sz="5600" b="1" dirty="0"/>
              <a:t> care:</a:t>
            </a:r>
            <a:endParaRPr lang="en-GB" sz="5600" dirty="0"/>
          </a:p>
          <a:p>
            <a:pPr marL="0" indent="0">
              <a:buNone/>
            </a:pPr>
            <a:r>
              <a:rPr lang="en-GB" sz="5600" i="1" dirty="0"/>
              <a:t>“In the type of job we do people’s lives are affected, it’s not just the person you are caring for.  It’s all of their families….so we have lots of sensitive things to deal with….” [TTT study].</a:t>
            </a:r>
            <a:endParaRPr lang="en-GB" sz="5600" dirty="0"/>
          </a:p>
        </p:txBody>
      </p:sp>
    </p:spTree>
    <p:extLst>
      <p:ext uri="{BB962C8B-B14F-4D97-AF65-F5344CB8AC3E}">
        <p14:creationId xmlns:p14="http://schemas.microsoft.com/office/powerpoint/2010/main" val="32581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224136"/>
          </a:xfrm>
        </p:spPr>
        <p:txBody>
          <a:bodyPr/>
          <a:lstStyle/>
          <a:p>
            <a:r>
              <a:rPr lang="en-GB" dirty="0" smtClean="0"/>
              <a:t>Service Uncertainty</a:t>
            </a:r>
            <a:endParaRPr lang="en-GB" dirty="0"/>
          </a:p>
        </p:txBody>
      </p:sp>
      <p:sp>
        <p:nvSpPr>
          <p:cNvPr id="3" name="Content Placeholder 2"/>
          <p:cNvSpPr>
            <a:spLocks noGrp="1"/>
          </p:cNvSpPr>
          <p:nvPr>
            <p:ph idx="1"/>
          </p:nvPr>
        </p:nvSpPr>
        <p:spPr>
          <a:xfrm>
            <a:off x="457200" y="1700808"/>
            <a:ext cx="8507288" cy="5040560"/>
          </a:xfrm>
        </p:spPr>
        <p:txBody>
          <a:bodyPr>
            <a:noAutofit/>
          </a:bodyPr>
          <a:lstStyle/>
          <a:p>
            <a:pPr marL="0" indent="0">
              <a:buNone/>
            </a:pPr>
            <a:r>
              <a:rPr lang="en-GB" sz="1600" b="1" dirty="0" smtClean="0"/>
              <a:t>Example </a:t>
            </a:r>
            <a:r>
              <a:rPr lang="en-GB" sz="1600" b="1" dirty="0"/>
              <a:t>of service uncertainty linked to staff changes and the protracted period of dying that overrides good record keeping and shared documentation:</a:t>
            </a:r>
            <a:endParaRPr lang="en-GB" sz="1600" dirty="0"/>
          </a:p>
          <a:p>
            <a:pPr marL="0" indent="0">
              <a:buNone/>
            </a:pPr>
            <a:r>
              <a:rPr lang="en-GB" sz="1600" dirty="0"/>
              <a:t> </a:t>
            </a:r>
            <a:r>
              <a:rPr lang="en-GB" sz="1600" i="1" dirty="0" smtClean="0"/>
              <a:t>“…  </a:t>
            </a:r>
            <a:r>
              <a:rPr lang="en-GB" sz="1600" i="1" dirty="0"/>
              <a:t>she had dementia and she had end stage kidney failure and heart failure … I’d been treating her for probably </a:t>
            </a:r>
            <a:r>
              <a:rPr lang="en-GB" sz="1600" b="1" i="1" dirty="0"/>
              <a:t>three or four years</a:t>
            </a:r>
            <a:r>
              <a:rPr lang="en-GB" sz="1600" i="1" dirty="0"/>
              <a:t> …she started to deteriorate …</a:t>
            </a:r>
            <a:r>
              <a:rPr lang="en-GB" sz="1600" b="1" i="1" dirty="0"/>
              <a:t> </a:t>
            </a:r>
            <a:r>
              <a:rPr lang="en-GB" sz="1600" i="1" dirty="0"/>
              <a:t>… it was written in her notes ‘</a:t>
            </a:r>
            <a:r>
              <a:rPr lang="en-GB" sz="1600" b="1" i="1" dirty="0"/>
              <a:t>this lady is for palliative care only and is not to be transferred to hospital </a:t>
            </a:r>
            <a:r>
              <a:rPr lang="en-GB" sz="1600" i="1" dirty="0"/>
              <a:t>unless she becomes acutely unwell’…… </a:t>
            </a:r>
            <a:r>
              <a:rPr lang="en-GB" sz="1600" b="1" i="1" dirty="0"/>
              <a:t>it was very visible in her summary, in red</a:t>
            </a:r>
            <a:r>
              <a:rPr lang="en-GB" sz="1600" i="1" dirty="0"/>
              <a:t>, unfortunately it was a day that I wasn’t around </a:t>
            </a:r>
            <a:r>
              <a:rPr lang="en-GB" sz="1600" i="1" dirty="0" smtClean="0"/>
              <a:t>.She </a:t>
            </a:r>
            <a:r>
              <a:rPr lang="en-GB" sz="1600" i="1" dirty="0"/>
              <a:t>became acutely short of breath and a telephone call was made to the surgery </a:t>
            </a:r>
            <a:r>
              <a:rPr lang="en-GB" sz="1600" i="1" dirty="0" smtClean="0"/>
              <a:t>…it </a:t>
            </a:r>
            <a:r>
              <a:rPr lang="en-GB" sz="1600" i="1" dirty="0"/>
              <a:t>was taken by one of our registrars who just didn’t see the entry on the notes and said ‘call an ambulance’ and she was taken by ambulance to hospital and died that da</a:t>
            </a:r>
            <a:r>
              <a:rPr lang="en-GB" sz="1600" dirty="0"/>
              <a:t>y” [EVIDEM </a:t>
            </a:r>
            <a:r>
              <a:rPr lang="en-GB" sz="1600" dirty="0" err="1"/>
              <a:t>EoL</a:t>
            </a:r>
            <a:r>
              <a:rPr lang="en-GB" sz="1600" dirty="0" smtClean="0"/>
              <a:t>].</a:t>
            </a:r>
          </a:p>
          <a:p>
            <a:pPr marL="0" indent="0">
              <a:buNone/>
            </a:pPr>
            <a:endParaRPr lang="en-GB" sz="1600" dirty="0"/>
          </a:p>
          <a:p>
            <a:pPr marL="0" indent="0">
              <a:buNone/>
            </a:pPr>
            <a:endParaRPr lang="en-GB" sz="1600" dirty="0"/>
          </a:p>
          <a:p>
            <a:pPr marL="0" indent="0">
              <a:buNone/>
            </a:pPr>
            <a:r>
              <a:rPr lang="en-GB" sz="1600" b="1" dirty="0"/>
              <a:t>Care home manager giving example of where a resident could not be supported in the care home for service reasons: </a:t>
            </a:r>
            <a:endParaRPr lang="en-GB" sz="1600" dirty="0"/>
          </a:p>
          <a:p>
            <a:pPr marL="0" indent="0">
              <a:buNone/>
            </a:pPr>
            <a:r>
              <a:rPr lang="en-GB" sz="1600" dirty="0"/>
              <a:t> </a:t>
            </a:r>
            <a:r>
              <a:rPr lang="en-GB" sz="1600" i="1" dirty="0" smtClean="0"/>
              <a:t>“…, </a:t>
            </a:r>
            <a:r>
              <a:rPr lang="en-GB" sz="1600" i="1" dirty="0"/>
              <a:t>because if I’ve got a ratio of 1 to 8 staff, it’s how much pressure do I put on staff? So, if I’ve got a resident who needs two to three carers, then it’s not actually our criteria...because I can’t up the staff level. It works both ways really, it’s obviously not putting pressure on staff as well as making sure that the person is going to get the best care. [</a:t>
            </a:r>
            <a:r>
              <a:rPr lang="en-GB" sz="1600" dirty="0"/>
              <a:t>EPOCH]</a:t>
            </a:r>
          </a:p>
          <a:p>
            <a:pPr marL="0" indent="0">
              <a:buNone/>
            </a:pPr>
            <a:endParaRPr lang="en-GB" sz="1600" dirty="0"/>
          </a:p>
        </p:txBody>
      </p:sp>
    </p:spTree>
    <p:extLst>
      <p:ext uri="{BB962C8B-B14F-4D97-AF65-F5344CB8AC3E}">
        <p14:creationId xmlns:p14="http://schemas.microsoft.com/office/powerpoint/2010/main" val="35914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 of the Liverpool care pathway</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Recommendation 14</a:t>
            </a:r>
          </a:p>
          <a:p>
            <a:pPr marL="0" indent="0">
              <a:buNone/>
            </a:pPr>
            <a:r>
              <a:rPr lang="en-GB" dirty="0" smtClean="0"/>
              <a:t>Every </a:t>
            </a:r>
            <a:r>
              <a:rPr lang="en-GB" dirty="0"/>
              <a:t>patient </a:t>
            </a:r>
            <a:r>
              <a:rPr lang="en-GB" b="1" dirty="0">
                <a:solidFill>
                  <a:srgbClr val="FF0000"/>
                </a:solidFill>
              </a:rPr>
              <a:t>diagnosed as dying </a:t>
            </a:r>
            <a:r>
              <a:rPr lang="en-GB" dirty="0"/>
              <a:t>should have a </a:t>
            </a:r>
            <a:r>
              <a:rPr lang="en-GB" b="1" dirty="0">
                <a:solidFill>
                  <a:srgbClr val="FF0000"/>
                </a:solidFill>
              </a:rPr>
              <a:t>clearly identified senior responsible clinician</a:t>
            </a:r>
            <a:r>
              <a:rPr lang="en-GB" dirty="0">
                <a:solidFill>
                  <a:srgbClr val="FF0000"/>
                </a:solidFill>
              </a:rPr>
              <a:t> </a:t>
            </a:r>
            <a:r>
              <a:rPr lang="en-GB" b="1" dirty="0">
                <a:solidFill>
                  <a:srgbClr val="FF0000"/>
                </a:solidFill>
              </a:rPr>
              <a:t>accountable</a:t>
            </a:r>
            <a:r>
              <a:rPr lang="en-GB" dirty="0">
                <a:solidFill>
                  <a:srgbClr val="FF0000"/>
                </a:solidFill>
              </a:rPr>
              <a:t> </a:t>
            </a:r>
            <a:r>
              <a:rPr lang="en-GB" dirty="0"/>
              <a:t>for their care during any ‘out of hours’ period. Unless it is unavoidable, urgent, and is clearly in the patient’s best interests, the decision to withdraw or not to start a life-prolonging treatment should be taken in the cool light of day by the senior responsible clinician </a:t>
            </a:r>
            <a:r>
              <a:rPr lang="en-GB" b="1" dirty="0">
                <a:solidFill>
                  <a:srgbClr val="FF0000"/>
                </a:solidFill>
              </a:rPr>
              <a:t>in consultation with the healthcare team.</a:t>
            </a:r>
            <a:r>
              <a:rPr lang="en-GB" dirty="0">
                <a:solidFill>
                  <a:srgbClr val="FF0000"/>
                </a:solidFill>
              </a:rPr>
              <a:t> </a:t>
            </a:r>
            <a:r>
              <a:rPr lang="en-GB" b="1" dirty="0">
                <a:solidFill>
                  <a:srgbClr val="FF0000"/>
                </a:solidFill>
              </a:rPr>
              <a:t>The practice of making such decisions in the middle of the night, at weekends or on Bank Holidays</a:t>
            </a:r>
            <a:r>
              <a:rPr lang="en-GB" dirty="0"/>
              <a:t>, by staff that do not have the requisite training and competence, </a:t>
            </a:r>
            <a:r>
              <a:rPr lang="en-GB" b="1" dirty="0">
                <a:solidFill>
                  <a:srgbClr val="FF0000"/>
                </a:solidFill>
              </a:rPr>
              <a:t>should cease forthwith</a:t>
            </a:r>
            <a:r>
              <a:rPr lang="en-GB" dirty="0"/>
              <a:t>. 	</a:t>
            </a:r>
          </a:p>
          <a:p>
            <a:endParaRPr lang="en-GB" dirty="0"/>
          </a:p>
        </p:txBody>
      </p:sp>
      <p:sp>
        <p:nvSpPr>
          <p:cNvPr id="4" name="TextBox 3"/>
          <p:cNvSpPr txBox="1"/>
          <p:nvPr/>
        </p:nvSpPr>
        <p:spPr>
          <a:xfrm>
            <a:off x="179512" y="6126164"/>
            <a:ext cx="8640960" cy="461665"/>
          </a:xfrm>
          <a:prstGeom prst="rect">
            <a:avLst/>
          </a:prstGeom>
          <a:noFill/>
        </p:spPr>
        <p:txBody>
          <a:bodyPr wrap="square" rtlCol="0">
            <a:spAutoFit/>
          </a:bodyPr>
          <a:lstStyle/>
          <a:p>
            <a:r>
              <a:rPr lang="en-GB" sz="1200" dirty="0" smtClean="0"/>
              <a:t>Independent Review of the Liverpool Care Pathway (2013)</a:t>
            </a:r>
            <a:r>
              <a:rPr lang="en-GB" sz="1200" dirty="0"/>
              <a:t> More Care </a:t>
            </a:r>
            <a:r>
              <a:rPr lang="en-GB" sz="1200" dirty="0" smtClean="0"/>
              <a:t>,less pathway. A review of the Liverpool </a:t>
            </a:r>
            <a:r>
              <a:rPr lang="en-GB" sz="1200" dirty="0"/>
              <a:t>Care Pathway © Crown copyright 2013 2901073</a:t>
            </a:r>
          </a:p>
        </p:txBody>
      </p:sp>
    </p:spTree>
    <p:extLst>
      <p:ext uri="{BB962C8B-B14F-4D97-AF65-F5344CB8AC3E}">
        <p14:creationId xmlns:p14="http://schemas.microsoft.com/office/powerpoint/2010/main" val="135945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pPr marL="0" indent="0">
              <a:buNone/>
            </a:pPr>
            <a:r>
              <a:rPr lang="en-GB" dirty="0"/>
              <a:t> </a:t>
            </a:r>
          </a:p>
          <a:p>
            <a:endParaRPr lang="en-GB" dirty="0"/>
          </a:p>
        </p:txBody>
      </p:sp>
      <p:graphicFrame>
        <p:nvGraphicFramePr>
          <p:cNvPr id="4" name="Diagram 3"/>
          <p:cNvGraphicFramePr/>
          <p:nvPr>
            <p:extLst/>
          </p:nvPr>
        </p:nvGraphicFramePr>
        <p:xfrm>
          <a:off x="755576" y="1340768"/>
          <a:ext cx="7848872" cy="525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356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85014" y="1568121"/>
            <a:ext cx="3241327" cy="4312250"/>
          </a:xfrm>
          <a:prstGeom prst="rect">
            <a:avLst/>
          </a:prstGeom>
        </p:spPr>
      </p:pic>
      <p:sp>
        <p:nvSpPr>
          <p:cNvPr id="7" name="Title 6"/>
          <p:cNvSpPr>
            <a:spLocks noGrp="1"/>
          </p:cNvSpPr>
          <p:nvPr>
            <p:ph type="title"/>
          </p:nvPr>
        </p:nvSpPr>
        <p:spPr/>
        <p:txBody>
          <a:bodyPr/>
          <a:lstStyle/>
          <a:p>
            <a:r>
              <a:rPr lang="en-GB" dirty="0" smtClean="0"/>
              <a:t>Summary</a:t>
            </a:r>
            <a:endParaRPr lang="en-GB" dirty="0"/>
          </a:p>
        </p:txBody>
      </p:sp>
      <p:sp>
        <p:nvSpPr>
          <p:cNvPr id="8" name="Content Placeholder 7"/>
          <p:cNvSpPr>
            <a:spLocks noGrp="1"/>
          </p:cNvSpPr>
          <p:nvPr>
            <p:ph sz="half" idx="1"/>
          </p:nvPr>
        </p:nvSpPr>
        <p:spPr>
          <a:xfrm>
            <a:off x="107504" y="1600200"/>
            <a:ext cx="5688632" cy="4709120"/>
          </a:xfrm>
        </p:spPr>
        <p:txBody>
          <a:bodyPr>
            <a:normAutofit fontScale="55000" lnSpcReduction="20000"/>
          </a:bodyPr>
          <a:lstStyle/>
          <a:p>
            <a:r>
              <a:rPr lang="en-GB" sz="3800" dirty="0"/>
              <a:t>Tracking the care of older people can provide system and organisational awareness linked to their different and often protracted illness and dying </a:t>
            </a:r>
            <a:r>
              <a:rPr lang="en-GB" sz="3800" dirty="0" smtClean="0"/>
              <a:t>trajectories</a:t>
            </a:r>
          </a:p>
          <a:p>
            <a:pPr marL="0" indent="0">
              <a:buNone/>
            </a:pPr>
            <a:endParaRPr lang="en-GB" sz="3800" dirty="0"/>
          </a:p>
          <a:p>
            <a:r>
              <a:rPr lang="en-GB" sz="3800" dirty="0"/>
              <a:t>For people living and dying with dementia need to understand how these three aspects or key elements of end of </a:t>
            </a:r>
            <a:r>
              <a:rPr lang="en-GB" sz="3800" dirty="0" smtClean="0"/>
              <a:t>life care  </a:t>
            </a:r>
            <a:r>
              <a:rPr lang="en-GB" sz="3800" b="1" dirty="0"/>
              <a:t>differentially</a:t>
            </a:r>
            <a:r>
              <a:rPr lang="en-GB" sz="3800" dirty="0"/>
              <a:t> affect decision </a:t>
            </a:r>
            <a:r>
              <a:rPr lang="en-GB" sz="3800" dirty="0" smtClean="0"/>
              <a:t>making </a:t>
            </a:r>
            <a:r>
              <a:rPr lang="en-GB" sz="3800" b="1" dirty="0" smtClean="0"/>
              <a:t>over time  </a:t>
            </a:r>
            <a:r>
              <a:rPr lang="en-GB" sz="3800" dirty="0"/>
              <a:t>in care </a:t>
            </a:r>
            <a:r>
              <a:rPr lang="en-GB" sz="3800" dirty="0" smtClean="0"/>
              <a:t>homes</a:t>
            </a:r>
          </a:p>
          <a:p>
            <a:pPr marL="0" indent="0">
              <a:buNone/>
            </a:pPr>
            <a:endParaRPr lang="en-GB" sz="3800" dirty="0"/>
          </a:p>
          <a:p>
            <a:r>
              <a:rPr lang="en-GB" sz="3800" dirty="0"/>
              <a:t>A model of care that aims for practical certainty and  creates  mechanisms that  recognise and hold  uncertainty  within the intervention</a:t>
            </a:r>
            <a:r>
              <a:rPr lang="en-GB" dirty="0"/>
              <a:t>. </a:t>
            </a:r>
          </a:p>
          <a:p>
            <a:endParaRPr lang="en-GB" dirty="0"/>
          </a:p>
        </p:txBody>
      </p:sp>
      <p:sp>
        <p:nvSpPr>
          <p:cNvPr id="9" name="Content Placeholder 8"/>
          <p:cNvSpPr>
            <a:spLocks noGrp="1"/>
          </p:cNvSpPr>
          <p:nvPr>
            <p:ph sz="half" idx="2"/>
          </p:nvPr>
        </p:nvSpPr>
        <p:spPr>
          <a:xfrm>
            <a:off x="7236296" y="6126163"/>
            <a:ext cx="3456384" cy="4525963"/>
          </a:xfrm>
        </p:spPr>
        <p:txBody>
          <a:bodyPr>
            <a:normAutofit fontScale="55000" lnSpcReduction="20000"/>
          </a:bodyPr>
          <a:lstStyle/>
          <a:p>
            <a:endParaRPr lang="en-GB" dirty="0"/>
          </a:p>
        </p:txBody>
      </p:sp>
    </p:spTree>
    <p:extLst>
      <p:ext uri="{BB962C8B-B14F-4D97-AF65-F5344CB8AC3E}">
        <p14:creationId xmlns:p14="http://schemas.microsoft.com/office/powerpoint/2010/main" val="2632502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a:bodyPr>
          <a:lstStyle/>
          <a:p>
            <a:r>
              <a:rPr lang="en-GB" dirty="0" smtClean="0"/>
              <a:t>References</a:t>
            </a:r>
            <a:endParaRPr lang="en-GB" dirty="0"/>
          </a:p>
        </p:txBody>
      </p:sp>
      <p:sp>
        <p:nvSpPr>
          <p:cNvPr id="3" name="Content Placeholder 2"/>
          <p:cNvSpPr>
            <a:spLocks noGrp="1"/>
          </p:cNvSpPr>
          <p:nvPr>
            <p:ph idx="1"/>
          </p:nvPr>
        </p:nvSpPr>
        <p:spPr>
          <a:xfrm>
            <a:off x="179512" y="1052736"/>
            <a:ext cx="8507288" cy="5805264"/>
          </a:xfrm>
        </p:spPr>
        <p:txBody>
          <a:bodyPr>
            <a:noAutofit/>
          </a:bodyPr>
          <a:lstStyle/>
          <a:p>
            <a:pPr>
              <a:lnSpc>
                <a:spcPct val="120000"/>
              </a:lnSpc>
            </a:pPr>
            <a:r>
              <a:rPr lang="en-US" sz="1000" dirty="0"/>
              <a:t>Amador S. </a:t>
            </a:r>
            <a:r>
              <a:rPr lang="en-US" sz="1000" b="1" dirty="0"/>
              <a:t>Goodman, C</a:t>
            </a:r>
            <a:r>
              <a:rPr lang="en-US" sz="1000" dirty="0"/>
              <a:t> </a:t>
            </a:r>
            <a:r>
              <a:rPr lang="en-GB" sz="1000" dirty="0" err="1"/>
              <a:t>King,D</a:t>
            </a:r>
            <a:r>
              <a:rPr lang="en-GB" sz="1000" dirty="0"/>
              <a:t>. </a:t>
            </a:r>
            <a:r>
              <a:rPr lang="en-GB" sz="1000" dirty="0" err="1"/>
              <a:t>Ng,Y.T</a:t>
            </a:r>
            <a:r>
              <a:rPr lang="en-GB" sz="1000" dirty="0"/>
              <a:t>  </a:t>
            </a:r>
            <a:r>
              <a:rPr lang="en-GB" sz="1000" dirty="0" err="1"/>
              <a:t>Elmore,N</a:t>
            </a:r>
            <a:r>
              <a:rPr lang="en-GB" sz="1000" dirty="0"/>
              <a:t>. </a:t>
            </a:r>
            <a:r>
              <a:rPr lang="en-GB" sz="1000" dirty="0" err="1"/>
              <a:t>Machen,I</a:t>
            </a:r>
            <a:r>
              <a:rPr lang="en-GB" sz="1000" dirty="0"/>
              <a:t>. </a:t>
            </a:r>
            <a:r>
              <a:rPr lang="en-GB" sz="1000" dirty="0" err="1"/>
              <a:t>Knapp,M</a:t>
            </a:r>
            <a:r>
              <a:rPr lang="en-GB" sz="1000" dirty="0"/>
              <a:t>  (2013) Exploring resource use and associated costs in end-of-life care for older people with dementia in residential care homes </a:t>
            </a:r>
            <a:r>
              <a:rPr lang="en-GB" sz="1000" i="1" dirty="0"/>
              <a:t>International Journal of Geriatric Psychiatry Article first published online: 6 DEC 2013 | DOI: 10.1002/gps.4061</a:t>
            </a:r>
            <a:endParaRPr lang="en-GB" sz="1000" dirty="0"/>
          </a:p>
          <a:p>
            <a:pPr>
              <a:lnSpc>
                <a:spcPct val="120000"/>
              </a:lnSpc>
            </a:pPr>
            <a:r>
              <a:rPr lang="en-GB" sz="1000" dirty="0" smtClean="0"/>
              <a:t>Amador</a:t>
            </a:r>
            <a:r>
              <a:rPr lang="en-GB" sz="1000" dirty="0"/>
              <a:t>, S., </a:t>
            </a:r>
            <a:r>
              <a:rPr lang="en-GB" sz="1000" dirty="0" err="1" smtClean="0"/>
              <a:t>Goodman,C</a:t>
            </a:r>
            <a:r>
              <a:rPr lang="en-GB" sz="1000" dirty="0" smtClean="0"/>
              <a:t>.</a:t>
            </a:r>
            <a:r>
              <a:rPr lang="en-GB" sz="1000" dirty="0" smtClean="0">
                <a:hlinkClick r:id="rId2"/>
              </a:rPr>
              <a:t>.</a:t>
            </a:r>
            <a:r>
              <a:rPr lang="en-GB" sz="1000" dirty="0" smtClean="0"/>
              <a:t>, </a:t>
            </a:r>
            <a:r>
              <a:rPr lang="en-GB" sz="1000" dirty="0"/>
              <a:t>King, D., Machen, I., Elmore, N., </a:t>
            </a:r>
            <a:r>
              <a:rPr lang="en-GB" sz="1000" dirty="0" err="1" smtClean="0"/>
              <a:t>Mathie,E</a:t>
            </a:r>
            <a:r>
              <a:rPr lang="en-GB" sz="1000" dirty="0"/>
              <a:t> &amp; </a:t>
            </a:r>
            <a:r>
              <a:rPr lang="en-GB" sz="1000" dirty="0" err="1"/>
              <a:t>Iliffe</a:t>
            </a:r>
            <a:r>
              <a:rPr lang="en-GB" sz="1000" dirty="0"/>
              <a:t>, S. 28 Aug </a:t>
            </a:r>
            <a:r>
              <a:rPr lang="en-GB" sz="1000" dirty="0" smtClean="0"/>
              <a:t>2014 Emergency ambulance service involvement in the support of older people with dementia: an observational study BMC Geriatrics</a:t>
            </a:r>
            <a:r>
              <a:rPr lang="en-GB" sz="1000" u="sng" dirty="0"/>
              <a:t> </a:t>
            </a:r>
            <a:r>
              <a:rPr lang="en-GB" sz="1000" dirty="0"/>
              <a:t> 14, 6 </a:t>
            </a:r>
            <a:r>
              <a:rPr lang="en-GB" sz="1000" dirty="0" smtClean="0"/>
              <a:t>p.95</a:t>
            </a:r>
          </a:p>
          <a:p>
            <a:pPr>
              <a:lnSpc>
                <a:spcPct val="120000"/>
              </a:lnSpc>
            </a:pPr>
            <a:r>
              <a:rPr lang="en-GB" sz="1000" b="0" i="0" dirty="0" err="1" smtClean="0">
                <a:effectLst/>
                <a:latin typeface="+mj-lt"/>
              </a:rPr>
              <a:t>Blom</a:t>
            </a:r>
            <a:r>
              <a:rPr lang="en-GB" sz="1000" b="0" i="0" dirty="0" smtClean="0">
                <a:effectLst/>
                <a:latin typeface="+mj-lt"/>
              </a:rPr>
              <a:t>, J. W., </a:t>
            </a:r>
            <a:r>
              <a:rPr lang="en-GB" sz="1000" b="0" i="0" dirty="0" err="1" smtClean="0">
                <a:effectLst/>
                <a:latin typeface="+mj-lt"/>
              </a:rPr>
              <a:t>Lemmens</a:t>
            </a:r>
            <a:r>
              <a:rPr lang="en-GB" sz="1000" b="0" i="0" dirty="0" smtClean="0">
                <a:effectLst/>
                <a:latin typeface="+mj-lt"/>
              </a:rPr>
              <a:t>, S. P., </a:t>
            </a:r>
            <a:r>
              <a:rPr lang="en-GB" sz="1000" b="0" i="0" dirty="0" err="1" smtClean="0">
                <a:effectLst/>
                <a:latin typeface="+mj-lt"/>
              </a:rPr>
              <a:t>Assendelft</a:t>
            </a:r>
            <a:r>
              <a:rPr lang="en-GB" sz="1000" b="0" i="0" dirty="0" smtClean="0">
                <a:effectLst/>
                <a:latin typeface="+mj-lt"/>
              </a:rPr>
              <a:t>, W. J., </a:t>
            </a:r>
            <a:r>
              <a:rPr lang="en-GB" sz="1000" b="0" i="0" dirty="0" err="1" smtClean="0">
                <a:effectLst/>
                <a:latin typeface="+mj-lt"/>
              </a:rPr>
              <a:t>Eekhof</a:t>
            </a:r>
            <a:r>
              <a:rPr lang="en-GB" sz="1000" b="0" i="0" dirty="0" smtClean="0">
                <a:effectLst/>
                <a:latin typeface="+mj-lt"/>
              </a:rPr>
              <a:t>, J. A., &amp; </a:t>
            </a:r>
            <a:r>
              <a:rPr lang="en-GB" sz="1000" b="0" i="0" dirty="0" err="1" smtClean="0">
                <a:effectLst/>
                <a:latin typeface="+mj-lt"/>
              </a:rPr>
              <a:t>Gussekloo</a:t>
            </a:r>
            <a:r>
              <a:rPr lang="en-GB" sz="1000" b="0" i="0" dirty="0" smtClean="0">
                <a:effectLst/>
                <a:latin typeface="+mj-lt"/>
              </a:rPr>
              <a:t>, J. (2012). Proximity to death is associated with frequency of GP contacts in the oldest old: the Leiden 85-plus study. </a:t>
            </a:r>
            <a:r>
              <a:rPr lang="en-GB" sz="1000" b="0" i="1" dirty="0" smtClean="0">
                <a:effectLst/>
                <a:latin typeface="+mj-lt"/>
              </a:rPr>
              <a:t>Age and Ageing</a:t>
            </a:r>
            <a:r>
              <a:rPr lang="en-GB" sz="1000" b="0" i="0" dirty="0" smtClean="0">
                <a:effectLst/>
                <a:latin typeface="+mj-lt"/>
              </a:rPr>
              <a:t>, </a:t>
            </a:r>
            <a:r>
              <a:rPr lang="en-GB" sz="1000" b="0" i="1" dirty="0" smtClean="0">
                <a:effectLst/>
                <a:latin typeface="+mj-lt"/>
              </a:rPr>
              <a:t>41</a:t>
            </a:r>
            <a:r>
              <a:rPr lang="en-GB" sz="1000" b="0" i="0" dirty="0" smtClean="0">
                <a:effectLst/>
                <a:latin typeface="+mj-lt"/>
              </a:rPr>
              <a:t>(6), 814-817</a:t>
            </a:r>
          </a:p>
          <a:p>
            <a:pPr>
              <a:lnSpc>
                <a:spcPct val="120000"/>
              </a:lnSpc>
            </a:pPr>
            <a:r>
              <a:rPr lang="en-GB" sz="1000" dirty="0" err="1">
                <a:latin typeface="+mj-lt"/>
              </a:rPr>
              <a:t>Bristowe</a:t>
            </a:r>
            <a:r>
              <a:rPr lang="en-GB" sz="1000" dirty="0">
                <a:latin typeface="+mj-lt"/>
              </a:rPr>
              <a:t>, K., Carey, I., Hopper, A., </a:t>
            </a:r>
            <a:r>
              <a:rPr lang="en-GB" sz="1000" dirty="0" err="1">
                <a:latin typeface="+mj-lt"/>
              </a:rPr>
              <a:t>Shouls</a:t>
            </a:r>
            <a:r>
              <a:rPr lang="en-GB" sz="1000" dirty="0">
                <a:latin typeface="+mj-lt"/>
              </a:rPr>
              <a:t>, S., Prentice, W., </a:t>
            </a:r>
            <a:r>
              <a:rPr lang="en-GB" sz="1000" dirty="0" err="1">
                <a:latin typeface="+mj-lt"/>
              </a:rPr>
              <a:t>Caulkin</a:t>
            </a:r>
            <a:r>
              <a:rPr lang="en-GB" sz="1000" dirty="0">
                <a:latin typeface="+mj-lt"/>
              </a:rPr>
              <a:t>, R., ... &amp; </a:t>
            </a:r>
            <a:r>
              <a:rPr lang="en-GB" sz="1000" dirty="0" err="1">
                <a:latin typeface="+mj-lt"/>
              </a:rPr>
              <a:t>Koffman</a:t>
            </a:r>
            <a:r>
              <a:rPr lang="en-GB" sz="1000" dirty="0">
                <a:latin typeface="+mj-lt"/>
              </a:rPr>
              <a:t>, J. (2015). Patient and carer experiences of clinical uncertainty and deterioration, in the face of limited reversibility: A comparative observational study of the AMBER care bundle. </a:t>
            </a:r>
            <a:r>
              <a:rPr lang="en-GB" sz="1000" i="1" dirty="0">
                <a:latin typeface="+mj-lt"/>
              </a:rPr>
              <a:t>Palliative medicine</a:t>
            </a:r>
            <a:r>
              <a:rPr lang="en-GB" sz="1000" dirty="0">
                <a:latin typeface="+mj-lt"/>
              </a:rPr>
              <a:t>, 0269216315578990.</a:t>
            </a:r>
            <a:r>
              <a:rPr lang="en-GB" sz="1000" b="0" i="0" dirty="0" smtClean="0">
                <a:effectLst/>
                <a:latin typeface="+mj-lt"/>
              </a:rPr>
              <a:t>.</a:t>
            </a:r>
          </a:p>
          <a:p>
            <a:pPr>
              <a:lnSpc>
                <a:spcPct val="120000"/>
              </a:lnSpc>
            </a:pPr>
            <a:r>
              <a:rPr lang="en-GB" sz="1000" dirty="0">
                <a:latin typeface="+mj-lt"/>
              </a:rPr>
              <a:t>Broom, A., &amp; Kirby, E. (2013). The end of life and the family: hospice patients’ views on dying as relational. </a:t>
            </a:r>
            <a:r>
              <a:rPr lang="en-GB" sz="1000" i="1" dirty="0">
                <a:latin typeface="+mj-lt"/>
              </a:rPr>
              <a:t>Sociology of health &amp; illness</a:t>
            </a:r>
            <a:r>
              <a:rPr lang="en-GB" sz="1000" dirty="0">
                <a:latin typeface="+mj-lt"/>
              </a:rPr>
              <a:t>, </a:t>
            </a:r>
            <a:r>
              <a:rPr lang="en-GB" sz="1000" i="1" dirty="0">
                <a:latin typeface="+mj-lt"/>
              </a:rPr>
              <a:t>35</a:t>
            </a:r>
            <a:r>
              <a:rPr lang="en-GB" sz="1000" dirty="0">
                <a:latin typeface="+mj-lt"/>
              </a:rPr>
              <a:t>(4), 499-513.</a:t>
            </a:r>
            <a:endParaRPr lang="en-GB" sz="1000" b="0" i="0" dirty="0" smtClean="0">
              <a:effectLst/>
              <a:latin typeface="+mj-lt"/>
            </a:endParaRPr>
          </a:p>
          <a:p>
            <a:pPr>
              <a:lnSpc>
                <a:spcPct val="120000"/>
              </a:lnSpc>
            </a:pPr>
            <a:r>
              <a:rPr lang="en-GB" sz="1000" dirty="0" err="1" smtClean="0">
                <a:latin typeface="+mj-lt"/>
              </a:rPr>
              <a:t>Froggatt</a:t>
            </a:r>
            <a:r>
              <a:rPr lang="en-GB" sz="1000" dirty="0" smtClean="0">
                <a:latin typeface="+mj-lt"/>
              </a:rPr>
              <a:t> K, Hockley J, Parker D, Brazil K (2011) A system </a:t>
            </a:r>
            <a:r>
              <a:rPr lang="en-GB" sz="1000" dirty="0" err="1" smtClean="0">
                <a:latin typeface="+mj-lt"/>
              </a:rPr>
              <a:t>lifeworld</a:t>
            </a:r>
            <a:r>
              <a:rPr lang="en-GB" sz="1000" dirty="0" smtClean="0">
                <a:latin typeface="+mj-lt"/>
              </a:rPr>
              <a:t> perspective on dying in long term care settings for older people: Contested states in contested places. Health and Place 17(1): 263–8 </a:t>
            </a:r>
          </a:p>
          <a:p>
            <a:pPr>
              <a:lnSpc>
                <a:spcPct val="120000"/>
              </a:lnSpc>
            </a:pPr>
            <a:r>
              <a:rPr lang="en-GB" sz="1000" dirty="0" smtClean="0">
                <a:latin typeface="+mj-lt"/>
              </a:rPr>
              <a:t>Goodman C, Amador S, Elmore N et al (2013) Preferences and priorities for ongoing and end-of-life care: A qualitative study of older people with dementia resident in care homes. </a:t>
            </a:r>
            <a:r>
              <a:rPr lang="en-GB" sz="1000" dirty="0" err="1" smtClean="0">
                <a:latin typeface="+mj-lt"/>
              </a:rPr>
              <a:t>Int</a:t>
            </a:r>
            <a:r>
              <a:rPr lang="en-GB" sz="1000" dirty="0" smtClean="0">
                <a:latin typeface="+mj-lt"/>
              </a:rPr>
              <a:t> J </a:t>
            </a:r>
            <a:r>
              <a:rPr lang="en-GB" sz="1000" dirty="0" err="1" smtClean="0">
                <a:latin typeface="+mj-lt"/>
              </a:rPr>
              <a:t>Nurs</a:t>
            </a:r>
            <a:r>
              <a:rPr lang="en-GB" sz="1000" dirty="0" smtClean="0">
                <a:latin typeface="+mj-lt"/>
              </a:rPr>
              <a:t> Stud 50(12): </a:t>
            </a:r>
            <a:r>
              <a:rPr lang="en-GB" sz="1000" dirty="0" smtClean="0">
                <a:latin typeface="+mj-lt"/>
              </a:rPr>
              <a:t>1639–47</a:t>
            </a:r>
          </a:p>
          <a:p>
            <a:pPr>
              <a:lnSpc>
                <a:spcPct val="120000"/>
              </a:lnSpc>
            </a:pPr>
            <a:r>
              <a:rPr lang="en-GB" sz="1000" dirty="0"/>
              <a:t>Goodman, C., Froggatt, K., Amador, S., Mathie, E. and Mayrhofer, A., 2015. End of life care interventions for people with dementia in care homes: addressing uncertainty within a framework for service delivery and evaluation. </a:t>
            </a:r>
            <a:r>
              <a:rPr lang="en-GB" sz="1000" i="1" dirty="0"/>
              <a:t>BMC palliative care</a:t>
            </a:r>
            <a:r>
              <a:rPr lang="en-GB" sz="1000" dirty="0"/>
              <a:t>, </a:t>
            </a:r>
            <a:r>
              <a:rPr lang="en-GB" sz="1000" i="1" dirty="0"/>
              <a:t>14</a:t>
            </a:r>
            <a:r>
              <a:rPr lang="en-GB" sz="1000" dirty="0"/>
              <a:t>(1), </a:t>
            </a:r>
            <a:r>
              <a:rPr lang="en-GB" sz="1000" dirty="0" smtClean="0"/>
              <a:t>.</a:t>
            </a:r>
            <a:r>
              <a:rPr lang="en-GB" sz="1000" dirty="0"/>
              <a:t>1.</a:t>
            </a:r>
            <a:endParaRPr lang="en-GB" sz="1000" dirty="0" smtClean="0">
              <a:latin typeface="+mj-lt"/>
            </a:endParaRPr>
          </a:p>
          <a:p>
            <a:pPr>
              <a:lnSpc>
                <a:spcPct val="120000"/>
              </a:lnSpc>
            </a:pPr>
            <a:r>
              <a:rPr lang="en-GB" sz="1000" dirty="0"/>
              <a:t>Handley, M., Goodman, C., </a:t>
            </a:r>
            <a:r>
              <a:rPr lang="en-GB" sz="1000" dirty="0" err="1"/>
              <a:t>Froggatt</a:t>
            </a:r>
            <a:r>
              <a:rPr lang="en-GB" sz="1000" dirty="0"/>
              <a:t>, K., Mathie, E., Gage, H., Manthorpe, J., ... &amp; </a:t>
            </a:r>
            <a:r>
              <a:rPr lang="en-GB" sz="1000" dirty="0" err="1"/>
              <a:t>Iliffe</a:t>
            </a:r>
            <a:r>
              <a:rPr lang="en-GB" sz="1000" dirty="0"/>
              <a:t>, S. (2014). Living and dying: responsibility for end‐of‐life care in care homes without on‐site nursing provision‐a prospective study. </a:t>
            </a:r>
            <a:r>
              <a:rPr lang="en-GB" sz="1000" i="1" dirty="0"/>
              <a:t>Health &amp; social care in the community</a:t>
            </a:r>
            <a:r>
              <a:rPr lang="en-GB" sz="1000" dirty="0"/>
              <a:t>, </a:t>
            </a:r>
            <a:r>
              <a:rPr lang="en-GB" sz="1000" i="1" dirty="0"/>
              <a:t>22</a:t>
            </a:r>
            <a:r>
              <a:rPr lang="en-GB" sz="1000" dirty="0"/>
              <a:t>(1), 22-29</a:t>
            </a:r>
            <a:r>
              <a:rPr lang="en-GB" sz="1000" dirty="0" smtClean="0"/>
              <a:t>.</a:t>
            </a:r>
          </a:p>
          <a:p>
            <a:pPr>
              <a:lnSpc>
                <a:spcPct val="120000"/>
              </a:lnSpc>
            </a:pPr>
            <a:r>
              <a:rPr lang="en-GB" sz="1000" b="0" i="0" dirty="0" smtClean="0">
                <a:effectLst/>
                <a:latin typeface="+mj-lt"/>
              </a:rPr>
              <a:t>Lund, S., Richardson, A., &amp; May, C. (2015). Barriers to advance care planning at the end of life: an explanatory systematic review of implementation </a:t>
            </a:r>
            <a:r>
              <a:rPr lang="en-GB" sz="1000" b="0" i="0" dirty="0" err="1" smtClean="0">
                <a:effectLst/>
                <a:latin typeface="+mj-lt"/>
              </a:rPr>
              <a:t>studies.</a:t>
            </a:r>
            <a:r>
              <a:rPr lang="en-GB" sz="1000" b="0" i="1" dirty="0" err="1" smtClean="0">
                <a:effectLst/>
                <a:latin typeface="+mj-lt"/>
              </a:rPr>
              <a:t>PloS</a:t>
            </a:r>
            <a:r>
              <a:rPr lang="en-GB" sz="1000" b="0" i="1" dirty="0" smtClean="0">
                <a:effectLst/>
                <a:latin typeface="+mj-lt"/>
              </a:rPr>
              <a:t> one</a:t>
            </a:r>
            <a:r>
              <a:rPr lang="en-GB" sz="1000" b="0" i="0" dirty="0" smtClean="0">
                <a:effectLst/>
                <a:latin typeface="+mj-lt"/>
              </a:rPr>
              <a:t>, </a:t>
            </a:r>
            <a:r>
              <a:rPr lang="en-GB" sz="1000" b="0" i="1" dirty="0" smtClean="0">
                <a:effectLst/>
                <a:latin typeface="+mj-lt"/>
              </a:rPr>
              <a:t>10</a:t>
            </a:r>
            <a:r>
              <a:rPr lang="en-GB" sz="1000" b="0" i="0" dirty="0" smtClean="0">
                <a:effectLst/>
                <a:latin typeface="+mj-lt"/>
              </a:rPr>
              <a:t>(2), e0116629.</a:t>
            </a:r>
            <a:endParaRPr lang="en-GB" sz="1000" dirty="0" smtClean="0">
              <a:latin typeface="+mj-lt"/>
            </a:endParaRPr>
          </a:p>
          <a:p>
            <a:pPr>
              <a:lnSpc>
                <a:spcPct val="120000"/>
              </a:lnSpc>
            </a:pPr>
            <a:r>
              <a:rPr lang="en-GB" sz="1000" dirty="0"/>
              <a:t>Mathie, E., Goodman, C., </a:t>
            </a:r>
            <a:r>
              <a:rPr lang="en-GB" sz="1000" dirty="0" err="1"/>
              <a:t>Crang</a:t>
            </a:r>
            <a:r>
              <a:rPr lang="en-GB" sz="1000" dirty="0"/>
              <a:t>, C., </a:t>
            </a:r>
            <a:r>
              <a:rPr lang="en-GB" sz="1000" dirty="0" err="1"/>
              <a:t>Froggatt</a:t>
            </a:r>
            <a:r>
              <a:rPr lang="en-GB" sz="1000" dirty="0"/>
              <a:t>, K., </a:t>
            </a:r>
            <a:r>
              <a:rPr lang="en-GB" sz="1000" dirty="0" err="1"/>
              <a:t>Iliffe</a:t>
            </a:r>
            <a:r>
              <a:rPr lang="en-GB" sz="1000" dirty="0"/>
              <a:t>, S., Manthorpe, J., &amp; Barclay, S. (2012). An uncertain future: the unchanging views of care home residents about living and dying. </a:t>
            </a:r>
            <a:r>
              <a:rPr lang="en-GB" sz="1000" i="1" dirty="0"/>
              <a:t>Palliative Medicine</a:t>
            </a:r>
            <a:r>
              <a:rPr lang="en-GB" sz="1000" dirty="0"/>
              <a:t>, </a:t>
            </a:r>
            <a:r>
              <a:rPr lang="en-GB" sz="1000" i="1" dirty="0"/>
              <a:t>26</a:t>
            </a:r>
            <a:r>
              <a:rPr lang="en-GB" sz="1000" dirty="0"/>
              <a:t>(5), 734-743</a:t>
            </a:r>
            <a:r>
              <a:rPr lang="en-GB" sz="1000" dirty="0" smtClean="0"/>
              <a:t>.</a:t>
            </a:r>
          </a:p>
          <a:p>
            <a:pPr>
              <a:lnSpc>
                <a:spcPct val="120000"/>
              </a:lnSpc>
            </a:pPr>
            <a:r>
              <a:rPr lang="en-GB" sz="1000" b="0" i="0" dirty="0" smtClean="0">
                <a:effectLst/>
                <a:latin typeface="+mj-lt"/>
              </a:rPr>
              <a:t>Shah, S. M., Carey, I. M., Harris, T., </a:t>
            </a:r>
            <a:r>
              <a:rPr lang="en-GB" sz="1000" b="0" i="0" dirty="0" err="1" smtClean="0">
                <a:effectLst/>
                <a:latin typeface="+mj-lt"/>
              </a:rPr>
              <a:t>DeWilde</a:t>
            </a:r>
            <a:r>
              <a:rPr lang="en-GB" sz="1000" b="0" i="0" dirty="0" smtClean="0">
                <a:effectLst/>
                <a:latin typeface="+mj-lt"/>
              </a:rPr>
              <a:t>, S., &amp; Cook, D. G. (2013). Mortality in older care home residents in England and Wales. </a:t>
            </a:r>
            <a:r>
              <a:rPr lang="en-GB" sz="1000" b="0" i="1" dirty="0" smtClean="0">
                <a:effectLst/>
                <a:latin typeface="+mj-lt"/>
              </a:rPr>
              <a:t>Age and ageing</a:t>
            </a:r>
            <a:r>
              <a:rPr lang="en-GB" sz="1000" b="0" i="0" dirty="0" smtClean="0">
                <a:effectLst/>
                <a:latin typeface="+mj-lt"/>
              </a:rPr>
              <a:t>,</a:t>
            </a:r>
            <a:r>
              <a:rPr lang="en-GB" sz="1000" b="0" i="1" dirty="0" smtClean="0">
                <a:effectLst/>
                <a:latin typeface="+mj-lt"/>
              </a:rPr>
              <a:t>42</a:t>
            </a:r>
            <a:r>
              <a:rPr lang="en-GB" sz="1000" b="0" i="0" dirty="0" smtClean="0">
                <a:effectLst/>
                <a:latin typeface="+mj-lt"/>
              </a:rPr>
              <a:t>(2), 209-215.</a:t>
            </a:r>
          </a:p>
          <a:p>
            <a:pPr>
              <a:lnSpc>
                <a:spcPct val="120000"/>
              </a:lnSpc>
            </a:pPr>
            <a:r>
              <a:rPr lang="en-GB" sz="1000" b="0" i="0" dirty="0" smtClean="0">
                <a:effectLst/>
                <a:latin typeface="+mj-lt"/>
              </a:rPr>
              <a:t>Wilson, F., </a:t>
            </a:r>
            <a:r>
              <a:rPr lang="en-GB" sz="1000" b="0" i="0" dirty="0" err="1" smtClean="0">
                <a:effectLst/>
                <a:latin typeface="+mj-lt"/>
              </a:rPr>
              <a:t>Ingleton</a:t>
            </a:r>
            <a:r>
              <a:rPr lang="en-GB" sz="1000" b="0" i="0" dirty="0" smtClean="0">
                <a:effectLst/>
                <a:latin typeface="+mj-lt"/>
              </a:rPr>
              <a:t>, C., </a:t>
            </a:r>
            <a:r>
              <a:rPr lang="en-GB" sz="1000" b="0" i="0" dirty="0" err="1" smtClean="0">
                <a:effectLst/>
                <a:latin typeface="+mj-lt"/>
              </a:rPr>
              <a:t>Gott</a:t>
            </a:r>
            <a:r>
              <a:rPr lang="en-GB" sz="1000" b="0" i="0" dirty="0" smtClean="0">
                <a:effectLst/>
                <a:latin typeface="+mj-lt"/>
              </a:rPr>
              <a:t>, M., &amp; Gardiner, C. (2014). Autonomy and choice in palliative care: time for a new model? </a:t>
            </a:r>
            <a:r>
              <a:rPr lang="en-GB" sz="1000" b="0" i="1" dirty="0" smtClean="0">
                <a:effectLst/>
                <a:latin typeface="+mj-lt"/>
              </a:rPr>
              <a:t>Journal of </a:t>
            </a:r>
            <a:r>
              <a:rPr lang="en-GB" sz="1000" b="0" i="1" dirty="0" smtClean="0">
                <a:effectLst/>
                <a:latin typeface="+mj-lt"/>
              </a:rPr>
              <a:t>Advanced </a:t>
            </a:r>
            <a:r>
              <a:rPr lang="en-GB" sz="1000" b="0" i="1" dirty="0" smtClean="0">
                <a:effectLst/>
                <a:latin typeface="+mj-lt"/>
              </a:rPr>
              <a:t>nursing</a:t>
            </a:r>
            <a:r>
              <a:rPr lang="en-GB" sz="1000" b="0" i="0" dirty="0" smtClean="0">
                <a:effectLst/>
                <a:latin typeface="+mj-lt"/>
              </a:rPr>
              <a:t>, </a:t>
            </a:r>
            <a:r>
              <a:rPr lang="en-GB" sz="1000" b="0" i="1" dirty="0" smtClean="0">
                <a:effectLst/>
                <a:latin typeface="+mj-lt"/>
              </a:rPr>
              <a:t>70</a:t>
            </a:r>
            <a:r>
              <a:rPr lang="en-GB" sz="1000" b="0" i="0" dirty="0" smtClean="0">
                <a:effectLst/>
                <a:latin typeface="+mj-lt"/>
              </a:rPr>
              <a:t>(5), 1020-1029.</a:t>
            </a:r>
            <a:endParaRPr lang="en-GB" sz="1000" dirty="0">
              <a:latin typeface="+mj-lt"/>
            </a:endParaRPr>
          </a:p>
        </p:txBody>
      </p:sp>
    </p:spTree>
    <p:extLst>
      <p:ext uri="{BB962C8B-B14F-4D97-AF65-F5344CB8AC3E}">
        <p14:creationId xmlns:p14="http://schemas.microsoft.com/office/powerpoint/2010/main" val="79467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lstStyle/>
          <a:p>
            <a:r>
              <a:rPr lang="en-GB" dirty="0" smtClean="0"/>
              <a:t>Acknowledgements</a:t>
            </a:r>
            <a:endParaRPr lang="en-GB" dirty="0"/>
          </a:p>
        </p:txBody>
      </p:sp>
      <p:sp>
        <p:nvSpPr>
          <p:cNvPr id="3" name="Content Placeholder 2"/>
          <p:cNvSpPr>
            <a:spLocks noGrp="1"/>
          </p:cNvSpPr>
          <p:nvPr>
            <p:ph idx="1"/>
          </p:nvPr>
        </p:nvSpPr>
        <p:spPr>
          <a:xfrm>
            <a:off x="457200" y="2276872"/>
            <a:ext cx="8229600" cy="3849291"/>
          </a:xfrm>
        </p:spPr>
        <p:txBody>
          <a:bodyPr>
            <a:normAutofit fontScale="92500" lnSpcReduction="20000"/>
          </a:bodyPr>
          <a:lstStyle/>
          <a:p>
            <a:pPr lvl="0" fontAlgn="base">
              <a:spcAft>
                <a:spcPct val="0"/>
              </a:spcAft>
            </a:pPr>
            <a:r>
              <a:rPr lang="en-GB" altLang="en-US" sz="2400" b="1" dirty="0">
                <a:solidFill>
                  <a:schemeClr val="tx2"/>
                </a:solidFill>
              </a:rPr>
              <a:t>EVIDEM End of Life</a:t>
            </a:r>
            <a:r>
              <a:rPr lang="en-GB" altLang="en-US" sz="2400" dirty="0">
                <a:solidFill>
                  <a:prstClr val="black"/>
                </a:solidFill>
              </a:rPr>
              <a:t>: Sarah </a:t>
            </a:r>
            <a:r>
              <a:rPr lang="en-GB" altLang="en-US" sz="2400" dirty="0" smtClean="0">
                <a:solidFill>
                  <a:prstClr val="black"/>
                </a:solidFill>
              </a:rPr>
              <a:t>Amador UCL, </a:t>
            </a:r>
            <a:r>
              <a:rPr lang="en-GB" altLang="en-US" sz="2400" dirty="0">
                <a:solidFill>
                  <a:prstClr val="black"/>
                </a:solidFill>
              </a:rPr>
              <a:t>Elspeth </a:t>
            </a:r>
            <a:r>
              <a:rPr lang="en-GB" altLang="en-US" sz="2400" dirty="0" err="1">
                <a:solidFill>
                  <a:prstClr val="black"/>
                </a:solidFill>
              </a:rPr>
              <a:t>Mathie,Ina</a:t>
            </a:r>
            <a:r>
              <a:rPr lang="en-GB" altLang="en-US" sz="2400" dirty="0">
                <a:solidFill>
                  <a:prstClr val="black"/>
                </a:solidFill>
              </a:rPr>
              <a:t> Machen </a:t>
            </a:r>
            <a:r>
              <a:rPr lang="en-GB" altLang="en-US" sz="2400" dirty="0" smtClean="0">
                <a:solidFill>
                  <a:prstClr val="black"/>
                </a:solidFill>
              </a:rPr>
              <a:t>UH  </a:t>
            </a:r>
            <a:r>
              <a:rPr lang="en-GB" altLang="en-US" sz="2400" dirty="0">
                <a:solidFill>
                  <a:prstClr val="black"/>
                </a:solidFill>
              </a:rPr>
              <a:t>Natasha </a:t>
            </a:r>
            <a:r>
              <a:rPr lang="en-GB" altLang="en-US" sz="2400" dirty="0" smtClean="0">
                <a:solidFill>
                  <a:prstClr val="black"/>
                </a:solidFill>
              </a:rPr>
              <a:t>Elmore University of Cambridge, </a:t>
            </a:r>
            <a:r>
              <a:rPr lang="en-GB" altLang="en-US" sz="2400" dirty="0">
                <a:solidFill>
                  <a:prstClr val="black"/>
                </a:solidFill>
              </a:rPr>
              <a:t>Caroline Nicholson KCL , Yi Ting and Derek King LSE</a:t>
            </a:r>
          </a:p>
          <a:p>
            <a:r>
              <a:rPr lang="en-GB" sz="2400" b="1" dirty="0" smtClean="0">
                <a:solidFill>
                  <a:schemeClr val="tx2"/>
                </a:solidFill>
              </a:rPr>
              <a:t>EPOCH</a:t>
            </a:r>
            <a:r>
              <a:rPr lang="en-GB" sz="2400" dirty="0" smtClean="0"/>
              <a:t> Elspeth Mathie,  Mel Handley </a:t>
            </a:r>
            <a:r>
              <a:rPr lang="en-GB" sz="2400" dirty="0" err="1" smtClean="0"/>
              <a:t>UHClare</a:t>
            </a:r>
            <a:r>
              <a:rPr lang="en-GB" sz="2400" dirty="0" smtClean="0"/>
              <a:t> </a:t>
            </a:r>
            <a:r>
              <a:rPr lang="en-GB" sz="2400" dirty="0" err="1" smtClean="0"/>
              <a:t>Crang</a:t>
            </a:r>
            <a:r>
              <a:rPr lang="en-GB" sz="2400" dirty="0" smtClean="0"/>
              <a:t>, Stephen Barclay University of Cambridge, Steve </a:t>
            </a:r>
            <a:r>
              <a:rPr lang="en-GB" sz="2400" dirty="0" err="1" smtClean="0"/>
              <a:t>Iliffe</a:t>
            </a:r>
            <a:r>
              <a:rPr lang="en-GB" sz="2400" dirty="0" smtClean="0"/>
              <a:t> UCL, Jill Manthorpe KCL, Katherine </a:t>
            </a:r>
            <a:r>
              <a:rPr lang="en-GB" sz="2400" dirty="0" err="1" smtClean="0"/>
              <a:t>Froggatt</a:t>
            </a:r>
            <a:r>
              <a:rPr lang="en-GB" sz="2400" dirty="0" smtClean="0"/>
              <a:t> University of Lancaster </a:t>
            </a:r>
          </a:p>
          <a:p>
            <a:r>
              <a:rPr lang="en-GB" sz="2400" b="1" dirty="0" smtClean="0">
                <a:solidFill>
                  <a:schemeClr val="tx2"/>
                </a:solidFill>
              </a:rPr>
              <a:t>TRAIN the TRAINER </a:t>
            </a:r>
            <a:r>
              <a:rPr lang="en-GB" sz="2400" dirty="0" smtClean="0"/>
              <a:t>Andrea Mayrhofer Sue Davies Sarah Amador UH</a:t>
            </a:r>
          </a:p>
          <a:p>
            <a:r>
              <a:rPr lang="en-GB" altLang="en-US" sz="2400" b="1" dirty="0" smtClean="0">
                <a:solidFill>
                  <a:schemeClr val="tx2"/>
                </a:solidFill>
              </a:rPr>
              <a:t>TOPIC</a:t>
            </a:r>
            <a:r>
              <a:rPr lang="en-GB" altLang="en-US" sz="2400" dirty="0" smtClean="0"/>
              <a:t>: Vari </a:t>
            </a:r>
            <a:r>
              <a:rPr lang="en-GB" altLang="en-US" sz="2400" dirty="0"/>
              <a:t>Drennan St Georges Medical School and Kingston university Steve </a:t>
            </a:r>
            <a:r>
              <a:rPr lang="en-GB" altLang="en-US" sz="2400" dirty="0" err="1"/>
              <a:t>Iliffe</a:t>
            </a:r>
            <a:r>
              <a:rPr lang="en-GB" altLang="en-US" sz="2400" dirty="0"/>
              <a:t> UCL, Jill Manthorpe KCL, Heather Gage University of Surrey, Fiona </a:t>
            </a:r>
            <a:r>
              <a:rPr lang="en-GB" altLang="en-US" sz="2400" dirty="0" err="1"/>
              <a:t>Scheibl</a:t>
            </a:r>
            <a:r>
              <a:rPr lang="en-GB" altLang="en-US" sz="2400" dirty="0"/>
              <a:t>, Mel Handley ,Daksha Trivedi, Leon </a:t>
            </a:r>
            <a:r>
              <a:rPr lang="en-GB" altLang="en-US" sz="2400" dirty="0" err="1"/>
              <a:t>Poltawski</a:t>
            </a:r>
            <a:r>
              <a:rPr lang="en-GB" altLang="en-US" sz="2400" dirty="0"/>
              <a:t>, Avril Nash  UH, </a:t>
            </a:r>
            <a:r>
              <a:rPr lang="en-GB" altLang="en-US" sz="2400" dirty="0" err="1"/>
              <a:t>Dhrushita</a:t>
            </a:r>
            <a:r>
              <a:rPr lang="en-GB" altLang="en-US" sz="2400" dirty="0"/>
              <a:t> Shah St Georges and Kingston </a:t>
            </a:r>
            <a:r>
              <a:rPr lang="en-GB" altLang="en-US" sz="2400" dirty="0" smtClean="0"/>
              <a:t>University, </a:t>
            </a:r>
            <a:endParaRPr lang="en-GB" altLang="en-US" sz="2400" dirty="0"/>
          </a:p>
          <a:p>
            <a:pPr marL="0" indent="0">
              <a:buNone/>
            </a:pPr>
            <a:endParaRPr lang="en-GB" sz="2400" dirty="0"/>
          </a:p>
        </p:txBody>
      </p:sp>
    </p:spTree>
    <p:extLst>
      <p:ext uri="{BB962C8B-B14F-4D97-AF65-F5344CB8AC3E}">
        <p14:creationId xmlns:p14="http://schemas.microsoft.com/office/powerpoint/2010/main" val="269627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Longitudinal research</a:t>
            </a:r>
            <a:endParaRPr lang="en-GB" dirty="0"/>
          </a:p>
        </p:txBody>
      </p:sp>
      <p:sp>
        <p:nvSpPr>
          <p:cNvPr id="3" name="Content Placeholder 2"/>
          <p:cNvSpPr>
            <a:spLocks noGrp="1"/>
          </p:cNvSpPr>
          <p:nvPr>
            <p:ph idx="1"/>
          </p:nvPr>
        </p:nvSpPr>
        <p:spPr>
          <a:xfrm>
            <a:off x="457200" y="1600200"/>
            <a:ext cx="8229600" cy="4853136"/>
          </a:xfrm>
        </p:spPr>
        <p:txBody>
          <a:bodyPr>
            <a:normAutofit/>
          </a:bodyPr>
          <a:lstStyle/>
          <a:p>
            <a:r>
              <a:rPr lang="en-GB" sz="4000" dirty="0" smtClean="0"/>
              <a:t>Population based understanding of </a:t>
            </a:r>
          </a:p>
          <a:p>
            <a:pPr lvl="1"/>
            <a:r>
              <a:rPr lang="en-GB" sz="3600" dirty="0" smtClean="0"/>
              <a:t>Disease trajectory and cognitive decline</a:t>
            </a:r>
          </a:p>
          <a:p>
            <a:pPr lvl="1"/>
            <a:r>
              <a:rPr lang="en-GB" sz="3600" dirty="0" smtClean="0"/>
              <a:t>Changes in social status</a:t>
            </a:r>
          </a:p>
          <a:p>
            <a:pPr lvl="1"/>
            <a:r>
              <a:rPr lang="en-GB" sz="3600" dirty="0" smtClean="0"/>
              <a:t>Events that predate end of life</a:t>
            </a:r>
          </a:p>
          <a:p>
            <a:pPr marL="457200" lvl="1" indent="0">
              <a:buNone/>
            </a:pPr>
            <a:r>
              <a:rPr lang="en-GB" sz="3600" dirty="0" smtClean="0"/>
              <a:t>e.g. CFAS, ELSA, Whitehall Study</a:t>
            </a:r>
          </a:p>
          <a:p>
            <a:pPr marL="0" indent="0">
              <a:buNone/>
            </a:pPr>
            <a:endParaRPr lang="en-GB" dirty="0" smtClean="0"/>
          </a:p>
          <a:p>
            <a:pPr marL="457200" lvl="1" indent="0">
              <a:buNone/>
            </a:pPr>
            <a:endParaRPr lang="en-GB" dirty="0" smtClean="0"/>
          </a:p>
          <a:p>
            <a:pPr marL="457200" lvl="1" indent="0">
              <a:buNone/>
            </a:pPr>
            <a:endParaRPr lang="en-GB" dirty="0" smtClean="0"/>
          </a:p>
        </p:txBody>
      </p:sp>
      <p:pic>
        <p:nvPicPr>
          <p:cNvPr id="4" name="Picture 3"/>
          <p:cNvPicPr>
            <a:picLocks noChangeAspect="1"/>
          </p:cNvPicPr>
          <p:nvPr/>
        </p:nvPicPr>
        <p:blipFill>
          <a:blip r:embed="rId2"/>
          <a:stretch>
            <a:fillRect/>
          </a:stretch>
        </p:blipFill>
        <p:spPr>
          <a:xfrm>
            <a:off x="7136507" y="4850507"/>
            <a:ext cx="2007493" cy="2007493"/>
          </a:xfrm>
          <a:prstGeom prst="rect">
            <a:avLst/>
          </a:prstGeom>
        </p:spPr>
      </p:pic>
    </p:spTree>
    <p:extLst>
      <p:ext uri="{BB962C8B-B14F-4D97-AF65-F5344CB8AC3E}">
        <p14:creationId xmlns:p14="http://schemas.microsoft.com/office/powerpoint/2010/main" val="2646224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66330"/>
          </a:xfrm>
        </p:spPr>
        <p:txBody>
          <a:bodyPr/>
          <a:lstStyle/>
          <a:p>
            <a:r>
              <a:rPr lang="en-GB" dirty="0" smtClean="0"/>
              <a:t>DISCLAIMER</a:t>
            </a:r>
            <a:endParaRPr lang="en-GB" dirty="0"/>
          </a:p>
        </p:txBody>
      </p:sp>
      <p:sp>
        <p:nvSpPr>
          <p:cNvPr id="3" name="Content Placeholder 2"/>
          <p:cNvSpPr>
            <a:spLocks noGrp="1"/>
          </p:cNvSpPr>
          <p:nvPr>
            <p:ph idx="1"/>
          </p:nvPr>
        </p:nvSpPr>
        <p:spPr>
          <a:xfrm>
            <a:off x="457200" y="2276872"/>
            <a:ext cx="8229600" cy="3849291"/>
          </a:xfrm>
        </p:spPr>
        <p:txBody>
          <a:bodyPr>
            <a:normAutofit/>
          </a:bodyPr>
          <a:lstStyle/>
          <a:p>
            <a:r>
              <a:rPr lang="en-GB" altLang="en-US" b="1" dirty="0" err="1">
                <a:latin typeface="+mj-lt"/>
                <a:cs typeface="Arial" pitchFamily="34" charset="0"/>
              </a:rPr>
              <a:t>Evidem</a:t>
            </a:r>
            <a:r>
              <a:rPr lang="en-GB" altLang="en-US" b="1" dirty="0">
                <a:latin typeface="+mj-lt"/>
                <a:cs typeface="Arial" pitchFamily="34" charset="0"/>
              </a:rPr>
              <a:t> </a:t>
            </a:r>
            <a:r>
              <a:rPr lang="en-GB" altLang="en-US" b="1" dirty="0" smtClean="0">
                <a:latin typeface="+mj-lt"/>
                <a:cs typeface="Arial" pitchFamily="34" charset="0"/>
              </a:rPr>
              <a:t>EOL (RP-PG-0606-1005)</a:t>
            </a:r>
          </a:p>
          <a:p>
            <a:r>
              <a:rPr lang="en-GB" altLang="en-US" b="1" dirty="0" smtClean="0">
                <a:latin typeface="+mj-lt"/>
                <a:cs typeface="Arial" pitchFamily="34" charset="0"/>
              </a:rPr>
              <a:t>EPOCH : (</a:t>
            </a:r>
            <a:r>
              <a:rPr lang="en-GB" b="1" dirty="0" smtClean="0">
                <a:latin typeface="+mj-lt"/>
              </a:rPr>
              <a:t>PB-PG-0906-11387)</a:t>
            </a:r>
          </a:p>
          <a:p>
            <a:r>
              <a:rPr lang="en-GB" altLang="en-US" b="1" dirty="0" smtClean="0">
                <a:latin typeface="+mj-lt"/>
              </a:rPr>
              <a:t>TOPIC</a:t>
            </a:r>
            <a:r>
              <a:rPr lang="en-GB" b="1" dirty="0" smtClean="0">
                <a:latin typeface="+mj-lt"/>
              </a:rPr>
              <a:t>: </a:t>
            </a:r>
            <a:r>
              <a:rPr lang="en-GB" b="1" dirty="0" smtClean="0">
                <a:latin typeface="+mj-lt"/>
              </a:rPr>
              <a:t>HS&amp;DR </a:t>
            </a:r>
            <a:r>
              <a:rPr lang="en-GB" b="1" dirty="0" smtClean="0"/>
              <a:t>08/1819/216</a:t>
            </a:r>
            <a:endParaRPr lang="en-GB" dirty="0" smtClean="0"/>
          </a:p>
          <a:p>
            <a:pPr marL="0" indent="0">
              <a:buNone/>
            </a:pPr>
            <a:r>
              <a:rPr lang="en-GB" altLang="en-US" dirty="0" smtClean="0">
                <a:latin typeface="Arial" pitchFamily="34" charset="0"/>
                <a:cs typeface="Arial" pitchFamily="34" charset="0"/>
              </a:rPr>
              <a:t>The </a:t>
            </a:r>
            <a:r>
              <a:rPr lang="en-GB" altLang="en-US" dirty="0">
                <a:latin typeface="Arial" pitchFamily="34" charset="0"/>
                <a:cs typeface="Arial" pitchFamily="34" charset="0"/>
              </a:rPr>
              <a:t>views expressed in this </a:t>
            </a:r>
            <a:r>
              <a:rPr lang="en-GB" altLang="en-US" dirty="0" smtClean="0">
                <a:latin typeface="Arial" pitchFamily="34" charset="0"/>
                <a:cs typeface="Arial" pitchFamily="34" charset="0"/>
              </a:rPr>
              <a:t>presentation </a:t>
            </a:r>
            <a:r>
              <a:rPr lang="en-GB" altLang="en-US" dirty="0">
                <a:latin typeface="Arial" pitchFamily="34" charset="0"/>
                <a:cs typeface="Arial" pitchFamily="34" charset="0"/>
              </a:rPr>
              <a:t>are those of the author(s) and not necessarily those of the NHS, the NIHR or the Department of Health</a:t>
            </a:r>
          </a:p>
          <a:p>
            <a:endParaRPr lang="en-GB" altLang="en-US"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367236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a:r>
            <a:r>
              <a:rPr lang="en-GB" dirty="0" err="1" smtClean="0"/>
              <a:t>Shortitudinal</a:t>
            </a:r>
            <a:r>
              <a:rPr lang="en-GB" dirty="0" smtClean="0"/>
              <a:t>” (prospective) research over snapshot</a:t>
            </a:r>
            <a:r>
              <a:rPr lang="en-GB" dirty="0"/>
              <a:t/>
            </a:r>
            <a:br>
              <a:rPr lang="en-GB" dirty="0"/>
            </a:br>
            <a:endParaRPr lang="en-GB" dirty="0"/>
          </a:p>
        </p:txBody>
      </p:sp>
      <p:sp>
        <p:nvSpPr>
          <p:cNvPr id="4" name="Content Placeholder 3"/>
          <p:cNvSpPr>
            <a:spLocks noGrp="1"/>
          </p:cNvSpPr>
          <p:nvPr>
            <p:ph sz="half" idx="1"/>
          </p:nvPr>
        </p:nvSpPr>
        <p:spPr/>
        <p:txBody>
          <a:bodyPr/>
          <a:lstStyle/>
          <a:p>
            <a:r>
              <a:rPr lang="en-GB" dirty="0" smtClean="0"/>
              <a:t>Captures key events over time: interested in change</a:t>
            </a:r>
          </a:p>
          <a:p>
            <a:r>
              <a:rPr lang="en-GB" dirty="0" smtClean="0"/>
              <a:t>The individual</a:t>
            </a:r>
          </a:p>
          <a:p>
            <a:r>
              <a:rPr lang="en-GB" dirty="0" smtClean="0"/>
              <a:t>Details the opportunities and constraints experienced by older person and the services they receive </a:t>
            </a:r>
            <a:endParaRPr lang="en-GB" dirty="0"/>
          </a:p>
        </p:txBody>
      </p:sp>
      <p:pic>
        <p:nvPicPr>
          <p:cNvPr id="10" name="Content Placeholder 9"/>
          <p:cNvPicPr>
            <a:picLocks noGrp="1" noChangeAspect="1"/>
          </p:cNvPicPr>
          <p:nvPr>
            <p:ph sz="half" idx="2"/>
          </p:nvPr>
        </p:nvPicPr>
        <p:blipFill>
          <a:blip r:embed="rId2"/>
          <a:stretch>
            <a:fillRect/>
          </a:stretch>
        </p:blipFill>
        <p:spPr>
          <a:xfrm>
            <a:off x="5508104" y="1284126"/>
            <a:ext cx="3178696" cy="2784988"/>
          </a:xfrm>
          <a:prstGeom prst="rect">
            <a:avLst/>
          </a:prstGeom>
        </p:spPr>
      </p:pic>
      <p:sp>
        <p:nvSpPr>
          <p:cNvPr id="12" name="Rectangle 11"/>
          <p:cNvSpPr/>
          <p:nvPr/>
        </p:nvSpPr>
        <p:spPr>
          <a:xfrm>
            <a:off x="4860032" y="4272677"/>
            <a:ext cx="4104456" cy="430887"/>
          </a:xfrm>
          <a:prstGeom prst="rect">
            <a:avLst/>
          </a:prstGeom>
        </p:spPr>
        <p:txBody>
          <a:bodyPr wrap="square">
            <a:spAutoFit/>
          </a:bodyPr>
          <a:lstStyle/>
          <a:p>
            <a:r>
              <a:rPr lang="en-GB" sz="1100" dirty="0" smtClean="0"/>
              <a:t>Freda </a:t>
            </a:r>
            <a:r>
              <a:rPr lang="en-GB" sz="1100" dirty="0" err="1" smtClean="0"/>
              <a:t>Lebefer</a:t>
            </a:r>
            <a:r>
              <a:rPr lang="en-GB" sz="1100" dirty="0" smtClean="0"/>
              <a:t> http</a:t>
            </a:r>
            <a:r>
              <a:rPr lang="en-GB" sz="1100" dirty="0"/>
              <a:t>://articles.philly.com/2015-03-12/entertainment/60013370_1_nurse-painting-rosemont-college</a:t>
            </a:r>
          </a:p>
        </p:txBody>
      </p:sp>
    </p:spTree>
    <p:extLst>
      <p:ext uri="{BB962C8B-B14F-4D97-AF65-F5344CB8AC3E}">
        <p14:creationId xmlns:p14="http://schemas.microsoft.com/office/powerpoint/2010/main" val="3180607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8" name="Object 4"/>
          <p:cNvGraphicFramePr>
            <a:graphicFrameLocks noChangeAspect="1"/>
          </p:cNvGraphicFramePr>
          <p:nvPr>
            <p:extLst>
              <p:ext uri="{D42A27DB-BD31-4B8C-83A1-F6EECF244321}">
                <p14:modId xmlns:p14="http://schemas.microsoft.com/office/powerpoint/2010/main" val="878347239"/>
              </p:ext>
            </p:extLst>
          </p:nvPr>
        </p:nvGraphicFramePr>
        <p:xfrm>
          <a:off x="557213" y="765175"/>
          <a:ext cx="8029575" cy="5502275"/>
        </p:xfrm>
        <a:graphic>
          <a:graphicData uri="http://schemas.openxmlformats.org/presentationml/2006/ole">
            <mc:AlternateContent xmlns:mc="http://schemas.openxmlformats.org/markup-compatibility/2006">
              <mc:Choice xmlns:v="urn:schemas-microsoft-com:vml" Requires="v">
                <p:oleObj spid="_x0000_s1034" name="Acrobat Document" r:id="rId4" imgW="8029575" imgH="5676900" progId="AcroExch.Document.7">
                  <p:embed/>
                </p:oleObj>
              </mc:Choice>
              <mc:Fallback>
                <p:oleObj name="Acrobat Document" r:id="rId4" imgW="8029575" imgH="56769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765175"/>
                        <a:ext cx="8029575"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63776" y="6381328"/>
            <a:ext cx="7595349" cy="307777"/>
          </a:xfrm>
          <a:prstGeom prst="rect">
            <a:avLst/>
          </a:prstGeom>
          <a:noFill/>
        </p:spPr>
        <p:txBody>
          <a:bodyPr wrap="none" rtlCol="0">
            <a:spAutoFit/>
          </a:bodyPr>
          <a:lstStyle/>
          <a:p>
            <a:r>
              <a:rPr lang="en-GB" sz="700" dirty="0">
                <a:latin typeface="Lato"/>
              </a:rPr>
              <a:t>Goodman , Claire, </a:t>
            </a:r>
            <a:r>
              <a:rPr lang="en-GB" sz="700" dirty="0" err="1" smtClean="0">
                <a:latin typeface="Lato"/>
              </a:rPr>
              <a:t>Drennan,Vari</a:t>
            </a:r>
            <a:r>
              <a:rPr lang="en-GB" sz="700" dirty="0" smtClean="0">
                <a:latin typeface="Lato"/>
              </a:rPr>
              <a:t>,</a:t>
            </a:r>
            <a:r>
              <a:rPr lang="en-GB" sz="700" dirty="0">
                <a:latin typeface="Lato"/>
              </a:rPr>
              <a:t> Manthorpe, Jill, Gage , Heather , Trivedi, Daksha, Shah, </a:t>
            </a:r>
            <a:r>
              <a:rPr lang="en-GB" sz="700" dirty="0" err="1">
                <a:latin typeface="Lato"/>
              </a:rPr>
              <a:t>Drushita</a:t>
            </a:r>
            <a:r>
              <a:rPr lang="en-GB" sz="700" dirty="0">
                <a:latin typeface="Lato"/>
              </a:rPr>
              <a:t>, </a:t>
            </a:r>
            <a:r>
              <a:rPr lang="en-GB" sz="700" dirty="0" err="1">
                <a:latin typeface="Lato"/>
              </a:rPr>
              <a:t>Schiebel</a:t>
            </a:r>
            <a:r>
              <a:rPr lang="en-GB" sz="700" dirty="0">
                <a:latin typeface="Lato"/>
              </a:rPr>
              <a:t>, Fiona, </a:t>
            </a:r>
            <a:r>
              <a:rPr lang="en-GB" sz="700" dirty="0" err="1">
                <a:latin typeface="Lato"/>
              </a:rPr>
              <a:t>Poltawski</a:t>
            </a:r>
            <a:r>
              <a:rPr lang="en-GB" sz="700" dirty="0">
                <a:latin typeface="Lato"/>
              </a:rPr>
              <a:t>, Leon, Handley, Melanie, Nash, Avril and </a:t>
            </a:r>
            <a:r>
              <a:rPr lang="en-GB" sz="700" dirty="0" err="1">
                <a:latin typeface="Lato"/>
              </a:rPr>
              <a:t>Iliffe</a:t>
            </a:r>
            <a:r>
              <a:rPr lang="en-GB" sz="700" dirty="0">
                <a:latin typeface="Lato"/>
              </a:rPr>
              <a:t>, Steve (2012</a:t>
            </a:r>
            <a:r>
              <a:rPr lang="en-GB" sz="700" dirty="0" smtClean="0">
                <a:latin typeface="Lato"/>
              </a:rPr>
              <a:t>)</a:t>
            </a:r>
          </a:p>
          <a:p>
            <a:r>
              <a:rPr lang="en-GB" sz="700" dirty="0">
                <a:latin typeface="Lato"/>
              </a:rPr>
              <a:t> </a:t>
            </a:r>
            <a:r>
              <a:rPr lang="en-GB" sz="700" i="1" dirty="0">
                <a:latin typeface="Lato"/>
                <a:hlinkClick r:id="rId6"/>
              </a:rPr>
              <a:t>A study of the effectiveness of interprofessional working for community dwelling older people.</a:t>
            </a:r>
            <a:r>
              <a:rPr lang="en-GB" sz="700" dirty="0">
                <a:latin typeface="Lato"/>
              </a:rPr>
              <a:t> (Project Report) NIHR NETSCC</a:t>
            </a:r>
            <a:r>
              <a:rPr lang="en-GB" sz="700" dirty="0">
                <a:solidFill>
                  <a:srgbClr val="333333"/>
                </a:solidFill>
                <a:latin typeface="Lato"/>
              </a:rPr>
              <a:t>.</a:t>
            </a:r>
            <a:endParaRPr lang="en-GB" sz="700" dirty="0"/>
          </a:p>
        </p:txBody>
      </p:sp>
    </p:spTree>
    <p:extLst>
      <p:ext uri="{BB962C8B-B14F-4D97-AF65-F5344CB8AC3E}">
        <p14:creationId xmlns:p14="http://schemas.microsoft.com/office/powerpoint/2010/main" val="95832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85A6T1-T3split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8826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6453188"/>
            <a:ext cx="8820472" cy="307777"/>
          </a:xfrm>
          <a:prstGeom prst="rect">
            <a:avLst/>
          </a:prstGeom>
          <a:noFill/>
        </p:spPr>
        <p:txBody>
          <a:bodyPr wrap="square" rtlCol="0">
            <a:spAutoFit/>
          </a:bodyPr>
          <a:lstStyle/>
          <a:p>
            <a:pPr lvl="0"/>
            <a:r>
              <a:rPr lang="en-GB" sz="700">
                <a:solidFill>
                  <a:prstClr val="black"/>
                </a:solidFill>
                <a:latin typeface="Lato"/>
              </a:rPr>
              <a:t>Goodman , Claire, Drennan,Vari, Manthorpe, Jill, Gage , Heather , Trivedi, Daksha, Shah, Drushita, Schiebel, Fiona, Poltawski, Leon, Handley, Melanie, Nash, Avril and Iliffe, Steve (2012)</a:t>
            </a:r>
          </a:p>
          <a:p>
            <a:pPr lvl="0"/>
            <a:r>
              <a:rPr lang="en-GB" sz="700">
                <a:solidFill>
                  <a:prstClr val="black"/>
                </a:solidFill>
                <a:latin typeface="Lato"/>
              </a:rPr>
              <a:t> </a:t>
            </a:r>
            <a:r>
              <a:rPr lang="en-GB" sz="700" i="1">
                <a:solidFill>
                  <a:prstClr val="black"/>
                </a:solidFill>
                <a:latin typeface="Lato"/>
                <a:hlinkClick r:id="rId4"/>
              </a:rPr>
              <a:t>A study of the effectiveness of interprofessional working for community dwelling older people.</a:t>
            </a:r>
            <a:r>
              <a:rPr lang="en-GB" sz="700">
                <a:solidFill>
                  <a:prstClr val="black"/>
                </a:solidFill>
                <a:latin typeface="Lato"/>
              </a:rPr>
              <a:t> (Project Report) NIHR NETSCC</a:t>
            </a:r>
            <a:r>
              <a:rPr lang="en-GB" sz="700">
                <a:solidFill>
                  <a:srgbClr val="333333"/>
                </a:solidFill>
                <a:latin typeface="Lato"/>
              </a:rPr>
              <a:t>.</a:t>
            </a:r>
            <a:endParaRPr lang="en-GB" sz="700" dirty="0">
              <a:solidFill>
                <a:prstClr val="black"/>
              </a:solidFill>
            </a:endParaRPr>
          </a:p>
        </p:txBody>
      </p:sp>
    </p:spTree>
    <p:extLst>
      <p:ext uri="{BB962C8B-B14F-4D97-AF65-F5344CB8AC3E}">
        <p14:creationId xmlns:p14="http://schemas.microsoft.com/office/powerpoint/2010/main" val="3396857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fontAlgn="base">
              <a:spcBef>
                <a:spcPct val="0"/>
              </a:spcBef>
              <a:spcAft>
                <a:spcPct val="0"/>
              </a:spcAft>
              <a:buNone/>
            </a:pPr>
            <a:r>
              <a:rPr lang="en-GB" sz="4000" dirty="0">
                <a:solidFill>
                  <a:srgbClr val="000000"/>
                </a:solidFill>
                <a:latin typeface="Arial" charset="0"/>
                <a:cs typeface="Arial" charset="0"/>
              </a:rPr>
              <a:t>Dying with or from dementia is invariably ‘protracted, unglamorous and ordinary</a:t>
            </a:r>
            <a:r>
              <a:rPr lang="en-GB" sz="2400" dirty="0">
                <a:solidFill>
                  <a:srgbClr val="000000"/>
                </a:solidFill>
                <a:latin typeface="Arial" charset="0"/>
                <a:cs typeface="Arial" charset="0"/>
              </a:rPr>
              <a:t>’ </a:t>
            </a:r>
            <a:r>
              <a:rPr lang="en-GB" sz="2400" dirty="0" smtClean="0">
                <a:solidFill>
                  <a:srgbClr val="000000"/>
                </a:solidFill>
                <a:latin typeface="Arial" charset="0"/>
                <a:cs typeface="Arial" charset="0"/>
              </a:rPr>
              <a:t>(Small et al 2007</a:t>
            </a:r>
            <a:r>
              <a:rPr lang="en-GB" sz="1800" dirty="0" smtClean="0">
                <a:solidFill>
                  <a:srgbClr val="000000"/>
                </a:solidFill>
                <a:latin typeface="Arial" charset="0"/>
                <a:cs typeface="Arial" charset="0"/>
              </a:rPr>
              <a:t>).</a:t>
            </a:r>
            <a:endParaRPr lang="en-GB" sz="1800" dirty="0">
              <a:solidFill>
                <a:srgbClr val="000000"/>
              </a:solidFill>
              <a:latin typeface="Arial" charset="0"/>
              <a:cs typeface="Arial" charset="0"/>
            </a:endParaRPr>
          </a:p>
          <a:p>
            <a:pPr marL="0" indent="0">
              <a:buNone/>
            </a:pPr>
            <a:endParaRPr lang="en-GB" sz="1800" dirty="0" smtClean="0">
              <a:solidFill>
                <a:srgbClr val="002147"/>
              </a:solidFill>
              <a:latin typeface="Georgia" panose="02040502050405020303" pitchFamily="18" charset="0"/>
            </a:endParaRPr>
          </a:p>
          <a:p>
            <a:pPr marL="0" indent="0">
              <a:buNone/>
            </a:pPr>
            <a:r>
              <a:rPr lang="en-GB" sz="1100" dirty="0" err="1" smtClean="0">
                <a:solidFill>
                  <a:srgbClr val="002147"/>
                </a:solidFill>
                <a:latin typeface="+mj-lt"/>
              </a:rPr>
              <a:t>Small,N</a:t>
            </a:r>
            <a:r>
              <a:rPr lang="en-GB" sz="1100" dirty="0" smtClean="0">
                <a:solidFill>
                  <a:srgbClr val="002147"/>
                </a:solidFill>
                <a:latin typeface="+mj-lt"/>
              </a:rPr>
              <a:t>., </a:t>
            </a:r>
            <a:r>
              <a:rPr lang="en-GB" sz="1100" dirty="0" err="1" smtClean="0">
                <a:solidFill>
                  <a:srgbClr val="002147"/>
                </a:solidFill>
                <a:latin typeface="+mj-lt"/>
              </a:rPr>
              <a:t>Froggatt,K</a:t>
            </a:r>
            <a:r>
              <a:rPr lang="en-GB" sz="1100" dirty="0" smtClean="0">
                <a:solidFill>
                  <a:srgbClr val="002147"/>
                </a:solidFill>
                <a:latin typeface="+mj-lt"/>
              </a:rPr>
              <a:t>. and Downs, M. 2007 Living </a:t>
            </a:r>
            <a:r>
              <a:rPr lang="en-GB" sz="1100" dirty="0">
                <a:solidFill>
                  <a:srgbClr val="002147"/>
                </a:solidFill>
                <a:latin typeface="+mj-lt"/>
              </a:rPr>
              <a:t>and dying with </a:t>
            </a:r>
            <a:r>
              <a:rPr lang="en-GB" sz="1100" dirty="0" smtClean="0">
                <a:solidFill>
                  <a:srgbClr val="002147"/>
                </a:solidFill>
                <a:latin typeface="+mj-lt"/>
              </a:rPr>
              <a:t>dementia Dialogues </a:t>
            </a:r>
            <a:r>
              <a:rPr lang="en-GB" sz="1100" dirty="0">
                <a:solidFill>
                  <a:srgbClr val="002147"/>
                </a:solidFill>
                <a:latin typeface="+mj-lt"/>
              </a:rPr>
              <a:t>about palliative </a:t>
            </a:r>
            <a:r>
              <a:rPr lang="en-GB" sz="1100" dirty="0" smtClean="0">
                <a:solidFill>
                  <a:srgbClr val="002147"/>
                </a:solidFill>
                <a:latin typeface="+mj-lt"/>
              </a:rPr>
              <a:t>care Oxford University Press</a:t>
            </a:r>
            <a:endParaRPr lang="en-GB" sz="1100" dirty="0">
              <a:solidFill>
                <a:srgbClr val="002147"/>
              </a:solidFill>
              <a:latin typeface="+mj-lt"/>
            </a:endParaRP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37112"/>
            <a:ext cx="9252520" cy="2400129"/>
          </a:xfrm>
          <a:prstGeom prst="rect">
            <a:avLst/>
          </a:prstGeom>
        </p:spPr>
      </p:pic>
    </p:spTree>
    <p:extLst>
      <p:ext uri="{BB962C8B-B14F-4D97-AF65-F5344CB8AC3E}">
        <p14:creationId xmlns:p14="http://schemas.microsoft.com/office/powerpoint/2010/main" val="258731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800200"/>
          </a:xfrm>
        </p:spPr>
        <p:txBody>
          <a:bodyPr>
            <a:normAutofit fontScale="90000"/>
          </a:bodyPr>
          <a:lstStyle/>
          <a:p>
            <a:r>
              <a:rPr lang="en-GB" dirty="0" smtClean="0"/>
              <a:t>Research on end of life care for people living and dying with dementia </a:t>
            </a:r>
            <a:endParaRPr lang="en-GB" dirty="0"/>
          </a:p>
        </p:txBody>
      </p:sp>
      <p:sp>
        <p:nvSpPr>
          <p:cNvPr id="3" name="Content Placeholder 2"/>
          <p:cNvSpPr>
            <a:spLocks noGrp="1"/>
          </p:cNvSpPr>
          <p:nvPr>
            <p:ph idx="1"/>
          </p:nvPr>
        </p:nvSpPr>
        <p:spPr>
          <a:xfrm>
            <a:off x="457200" y="2708920"/>
            <a:ext cx="8229600" cy="3888432"/>
          </a:xfrm>
        </p:spPr>
        <p:txBody>
          <a:bodyPr>
            <a:normAutofit/>
          </a:bodyPr>
          <a:lstStyle/>
          <a:p>
            <a:r>
              <a:rPr lang="en-GB" dirty="0" smtClean="0"/>
              <a:t>Care home are liminal places</a:t>
            </a:r>
          </a:p>
          <a:p>
            <a:r>
              <a:rPr lang="en-GB" dirty="0" smtClean="0"/>
              <a:t>Blurring of everyday and end of life care priorities</a:t>
            </a:r>
          </a:p>
          <a:p>
            <a:r>
              <a:rPr lang="en-GB" dirty="0"/>
              <a:t>Research accounts are often </a:t>
            </a:r>
            <a:r>
              <a:rPr lang="en-GB" dirty="0" smtClean="0"/>
              <a:t>retrospective and </a:t>
            </a:r>
            <a:r>
              <a:rPr lang="en-GB" dirty="0"/>
              <a:t>o</a:t>
            </a:r>
            <a:r>
              <a:rPr lang="en-GB" dirty="0" smtClean="0"/>
              <a:t>ften focus on last weeks/days</a:t>
            </a:r>
            <a:endParaRPr lang="en-GB" dirty="0"/>
          </a:p>
        </p:txBody>
      </p:sp>
    </p:spTree>
    <p:extLst>
      <p:ext uri="{BB962C8B-B14F-4D97-AF65-F5344CB8AC3E}">
        <p14:creationId xmlns:p14="http://schemas.microsoft.com/office/powerpoint/2010/main" val="6835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368152"/>
          </a:xfrm>
        </p:spPr>
        <p:txBody>
          <a:bodyPr>
            <a:normAutofit fontScale="90000"/>
          </a:bodyPr>
          <a:lstStyle/>
          <a:p>
            <a:r>
              <a:rPr lang="en-GB" dirty="0" smtClean="0"/>
              <a:t>Three source studies: mixed methods</a:t>
            </a:r>
            <a:endParaRPr lang="en-GB" dirty="0"/>
          </a:p>
        </p:txBody>
      </p:sp>
      <p:sp>
        <p:nvSpPr>
          <p:cNvPr id="4" name="Content Placeholder 3"/>
          <p:cNvSpPr>
            <a:spLocks noGrp="1"/>
          </p:cNvSpPr>
          <p:nvPr>
            <p:ph idx="1"/>
          </p:nvPr>
        </p:nvSpPr>
        <p:spPr>
          <a:xfrm>
            <a:off x="467544" y="2348880"/>
            <a:ext cx="8229600" cy="3805883"/>
          </a:xfrm>
          <a:ln>
            <a:solidFill>
              <a:schemeClr val="accent1"/>
            </a:solidFill>
          </a:ln>
        </p:spPr>
        <p:txBody>
          <a:bodyPr>
            <a:normAutofit fontScale="70000" lnSpcReduction="20000"/>
          </a:bodyPr>
          <a:lstStyle/>
          <a:p>
            <a:r>
              <a:rPr lang="en-GB" dirty="0" err="1" smtClean="0">
                <a:solidFill>
                  <a:srgbClr val="0070C0"/>
                </a:solidFill>
              </a:rPr>
              <a:t>Evidem</a:t>
            </a:r>
            <a:r>
              <a:rPr lang="en-GB" dirty="0" smtClean="0">
                <a:solidFill>
                  <a:srgbClr val="0070C0"/>
                </a:solidFill>
              </a:rPr>
              <a:t> End of Life </a:t>
            </a:r>
            <a:r>
              <a:rPr lang="en-GB" dirty="0" smtClean="0"/>
              <a:t>: Tracked 133  residents living and dying with dementia in 6 care homes over  18m , used co-design approach (AI) to develop context sensitive interventions</a:t>
            </a:r>
          </a:p>
          <a:p>
            <a:pPr marL="0" indent="0">
              <a:buNone/>
            </a:pPr>
            <a:endParaRPr lang="en-GB" dirty="0" smtClean="0"/>
          </a:p>
          <a:p>
            <a:r>
              <a:rPr lang="en-GB" dirty="0" smtClean="0">
                <a:solidFill>
                  <a:srgbClr val="0070C0"/>
                </a:solidFill>
              </a:rPr>
              <a:t>EPOCH</a:t>
            </a:r>
            <a:r>
              <a:rPr lang="en-GB" dirty="0" smtClean="0"/>
              <a:t> Tracked 121 residents over a year and interviewed 63 residents up to three times over  12m in 6 care homes</a:t>
            </a:r>
          </a:p>
          <a:p>
            <a:pPr marL="0" indent="0">
              <a:buNone/>
            </a:pPr>
            <a:endParaRPr lang="en-GB" dirty="0" smtClean="0"/>
          </a:p>
          <a:p>
            <a:r>
              <a:rPr lang="en-GB" dirty="0" smtClean="0">
                <a:solidFill>
                  <a:srgbClr val="0070C0"/>
                </a:solidFill>
              </a:rPr>
              <a:t>Train the Trainer</a:t>
            </a:r>
            <a:r>
              <a:rPr lang="en-GB" dirty="0" smtClean="0"/>
              <a:t>: Process evaluation of a peer to peer EOL care education and training programme in 17 care homes. Collected data on sample of 274 residents’ service use plus review of 150 decedents’ notes</a:t>
            </a:r>
          </a:p>
          <a:p>
            <a:pPr marL="0" indent="0">
              <a:buNone/>
            </a:pPr>
            <a:r>
              <a:rPr lang="en-GB" dirty="0"/>
              <a:t> </a:t>
            </a:r>
          </a:p>
        </p:txBody>
      </p:sp>
    </p:spTree>
    <p:extLst>
      <p:ext uri="{BB962C8B-B14F-4D97-AF65-F5344CB8AC3E}">
        <p14:creationId xmlns:p14="http://schemas.microsoft.com/office/powerpoint/2010/main" val="9476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36104"/>
          </a:xfrm>
        </p:spPr>
        <p:txBody>
          <a:bodyPr/>
          <a:lstStyle/>
          <a:p>
            <a:r>
              <a:rPr lang="en-GB" dirty="0" smtClean="0"/>
              <a:t>Findings</a:t>
            </a:r>
            <a:endParaRPr lang="en-GB" dirty="0"/>
          </a:p>
        </p:txBody>
      </p:sp>
      <p:sp>
        <p:nvSpPr>
          <p:cNvPr id="3" name="Content Placeholder 2"/>
          <p:cNvSpPr>
            <a:spLocks noGrp="1"/>
          </p:cNvSpPr>
          <p:nvPr>
            <p:ph idx="1"/>
          </p:nvPr>
        </p:nvSpPr>
        <p:spPr>
          <a:xfrm>
            <a:off x="457200" y="2348880"/>
            <a:ext cx="8229600" cy="4248472"/>
          </a:xfrm>
        </p:spPr>
        <p:txBody>
          <a:bodyPr>
            <a:normAutofit fontScale="92500"/>
          </a:bodyPr>
          <a:lstStyle/>
          <a:p>
            <a:r>
              <a:rPr lang="en-GB" dirty="0" smtClean="0"/>
              <a:t>For the </a:t>
            </a:r>
            <a:r>
              <a:rPr lang="en-GB" dirty="0" smtClean="0">
                <a:solidFill>
                  <a:srgbClr val="0070C0"/>
                </a:solidFill>
              </a:rPr>
              <a:t>majority </a:t>
            </a:r>
            <a:r>
              <a:rPr lang="en-GB" dirty="0" smtClean="0"/>
              <a:t>of residents who died  there </a:t>
            </a:r>
            <a:r>
              <a:rPr lang="en-GB" b="1" dirty="0" smtClean="0"/>
              <a:t>was</a:t>
            </a:r>
            <a:r>
              <a:rPr lang="en-GB" dirty="0" smtClean="0"/>
              <a:t> an identifiable period when they were recognised as dying and planned care put in place </a:t>
            </a:r>
            <a:r>
              <a:rPr lang="en-GB" sz="2400" dirty="0" smtClean="0"/>
              <a:t>(NB often with period of  prolonged uncertainty beforehand)</a:t>
            </a:r>
          </a:p>
          <a:p>
            <a:r>
              <a:rPr lang="en-GB" b="1" dirty="0" smtClean="0"/>
              <a:t>In all studies some deaths were unexpected </a:t>
            </a:r>
          </a:p>
          <a:p>
            <a:pPr lvl="1"/>
            <a:r>
              <a:rPr lang="en-GB" dirty="0" smtClean="0"/>
              <a:t>EPOCH  48% (n= 11)</a:t>
            </a:r>
            <a:r>
              <a:rPr lang="en-GB" sz="1800" dirty="0" smtClean="0"/>
              <a:t>*</a:t>
            </a:r>
            <a:r>
              <a:rPr lang="en-GB" dirty="0" smtClean="0"/>
              <a:t>  </a:t>
            </a:r>
          </a:p>
          <a:p>
            <a:pPr lvl="1"/>
            <a:r>
              <a:rPr lang="en-GB" dirty="0" err="1" smtClean="0"/>
              <a:t>Evidem</a:t>
            </a:r>
            <a:r>
              <a:rPr lang="en-GB" dirty="0" smtClean="0"/>
              <a:t> </a:t>
            </a:r>
            <a:r>
              <a:rPr lang="en-GB" dirty="0" err="1" smtClean="0"/>
              <a:t>EoL</a:t>
            </a:r>
            <a:r>
              <a:rPr lang="en-GB" dirty="0" smtClean="0"/>
              <a:t>  30% (n=8)</a:t>
            </a:r>
          </a:p>
          <a:p>
            <a:pPr lvl="1"/>
            <a:r>
              <a:rPr lang="en-GB" dirty="0" smtClean="0"/>
              <a:t>Train the Trainer 21% (n= 32)**</a:t>
            </a:r>
          </a:p>
          <a:p>
            <a:pPr marL="457200" lvl="1" indent="0">
              <a:buNone/>
            </a:pPr>
            <a:r>
              <a:rPr lang="en-GB" sz="1200" dirty="0" smtClean="0"/>
              <a:t>						*+ 3 sudden deaths **Retrospective data</a:t>
            </a:r>
          </a:p>
          <a:p>
            <a:pPr lvl="1"/>
            <a:endParaRPr lang="en-GB" b="1" dirty="0"/>
          </a:p>
        </p:txBody>
      </p:sp>
    </p:spTree>
    <p:extLst>
      <p:ext uri="{BB962C8B-B14F-4D97-AF65-F5344CB8AC3E}">
        <p14:creationId xmlns:p14="http://schemas.microsoft.com/office/powerpoint/2010/main" val="19888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11394</TotalTime>
  <Words>1462</Words>
  <Application>Microsoft Office PowerPoint</Application>
  <PresentationFormat>On-screen Show (4:3)</PresentationFormat>
  <Paragraphs>230</Paragraphs>
  <Slides>20</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Arial</vt:lpstr>
      <vt:lpstr>Arial MT Lt</vt:lpstr>
      <vt:lpstr>Calibri</vt:lpstr>
      <vt:lpstr>Georgia</vt:lpstr>
      <vt:lpstr>Lato</vt:lpstr>
      <vt:lpstr>Times New Roman</vt:lpstr>
      <vt:lpstr>Verdana</vt:lpstr>
      <vt:lpstr>ヒラギノ角ゴ Pro W3</vt:lpstr>
      <vt:lpstr>Office Theme</vt:lpstr>
      <vt:lpstr>2_Office Theme</vt:lpstr>
      <vt:lpstr>3_Office Theme</vt:lpstr>
      <vt:lpstr>Acrobat Document</vt:lpstr>
      <vt:lpstr>PowerPoint Presentation</vt:lpstr>
      <vt:lpstr>Longitudinal research</vt:lpstr>
      <vt:lpstr>“Shortitudinal” (prospective) research over snapshot </vt:lpstr>
      <vt:lpstr>PowerPoint Presentation</vt:lpstr>
      <vt:lpstr>PowerPoint Presentation</vt:lpstr>
      <vt:lpstr>PowerPoint Presentation</vt:lpstr>
      <vt:lpstr>Research on end of life care for people living and dying with dementia </vt:lpstr>
      <vt:lpstr>Three source studies: mixed methods</vt:lpstr>
      <vt:lpstr>Findings</vt:lpstr>
      <vt:lpstr>PowerPoint Presentation</vt:lpstr>
      <vt:lpstr>PowerPoint Presentation</vt:lpstr>
      <vt:lpstr>Treatment uncertainty</vt:lpstr>
      <vt:lpstr>Relational uncertainty</vt:lpstr>
      <vt:lpstr>Service Uncertainty</vt:lpstr>
      <vt:lpstr>Review of the Liverpool care pathway</vt:lpstr>
      <vt:lpstr>PowerPoint Presentation</vt:lpstr>
      <vt:lpstr>Summary</vt:lpstr>
      <vt:lpstr>References</vt:lpstr>
      <vt:lpstr>Acknowledgements</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rpcqfb</dc:creator>
  <cp:lastModifiedBy>Claire Goodman</cp:lastModifiedBy>
  <cp:revision>533</cp:revision>
  <cp:lastPrinted>2016-05-06T10:43:31Z</cp:lastPrinted>
  <dcterms:created xsi:type="dcterms:W3CDTF">2012-10-26T08:04:49Z</dcterms:created>
  <dcterms:modified xsi:type="dcterms:W3CDTF">2016-06-24T09:27:21Z</dcterms:modified>
</cp:coreProperties>
</file>