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7"/>
  </p:notesMasterIdLst>
  <p:sldIdLst>
    <p:sldId id="383" r:id="rId3"/>
    <p:sldId id="539" r:id="rId4"/>
    <p:sldId id="540" r:id="rId5"/>
    <p:sldId id="541" r:id="rId6"/>
    <p:sldId id="819" r:id="rId7"/>
    <p:sldId id="369" r:id="rId8"/>
    <p:sldId id="779" r:id="rId9"/>
    <p:sldId id="318" r:id="rId10"/>
    <p:sldId id="542" r:id="rId11"/>
    <p:sldId id="806" r:id="rId12"/>
    <p:sldId id="807" r:id="rId13"/>
    <p:sldId id="808" r:id="rId14"/>
    <p:sldId id="750" r:id="rId15"/>
    <p:sldId id="753" r:id="rId16"/>
    <p:sldId id="754" r:id="rId17"/>
    <p:sldId id="803" r:id="rId18"/>
    <p:sldId id="857" r:id="rId19"/>
    <p:sldId id="858" r:id="rId20"/>
    <p:sldId id="810" r:id="rId21"/>
    <p:sldId id="805" r:id="rId22"/>
    <p:sldId id="811" r:id="rId23"/>
    <p:sldId id="812" r:id="rId24"/>
    <p:sldId id="813" r:id="rId25"/>
    <p:sldId id="814" r:id="rId26"/>
    <p:sldId id="815" r:id="rId27"/>
    <p:sldId id="816" r:id="rId28"/>
    <p:sldId id="817" r:id="rId29"/>
    <p:sldId id="818" r:id="rId30"/>
    <p:sldId id="820" r:id="rId31"/>
    <p:sldId id="821" r:id="rId32"/>
    <p:sldId id="822" r:id="rId33"/>
    <p:sldId id="823" r:id="rId34"/>
    <p:sldId id="824" r:id="rId35"/>
    <p:sldId id="826" r:id="rId36"/>
    <p:sldId id="825" r:id="rId37"/>
    <p:sldId id="841" r:id="rId38"/>
    <p:sldId id="842" r:id="rId39"/>
    <p:sldId id="844" r:id="rId40"/>
    <p:sldId id="845" r:id="rId41"/>
    <p:sldId id="827" r:id="rId42"/>
    <p:sldId id="840" r:id="rId43"/>
    <p:sldId id="846" r:id="rId44"/>
    <p:sldId id="847" r:id="rId45"/>
    <p:sldId id="837" r:id="rId46"/>
    <p:sldId id="853" r:id="rId47"/>
    <p:sldId id="848" r:id="rId48"/>
    <p:sldId id="849" r:id="rId49"/>
    <p:sldId id="850" r:id="rId50"/>
    <p:sldId id="836" r:id="rId51"/>
    <p:sldId id="793" r:id="rId52"/>
    <p:sldId id="800" r:id="rId53"/>
    <p:sldId id="781" r:id="rId54"/>
    <p:sldId id="852" r:id="rId55"/>
    <p:sldId id="832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A7594-4034-417E-9550-CDDF457D4FB3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6072C-D35E-432C-80E5-7BCB823BC5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5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80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Simmons et</a:t>
            </a:r>
            <a:r>
              <a:rPr lang="en-GB" baseline="0" dirty="0" smtClean="0"/>
              <a:t> al: DV How many pairs of shoes do you own? IV Gender; d = 1.07; IV do you like spicy food? How much do you like Indian food? d = 0.80; IV gender DV height in inches d = 1.85</a:t>
            </a:r>
          </a:p>
          <a:p>
            <a:endParaRPr lang="en-GB" baseline="0" dirty="0" smtClean="0"/>
          </a:p>
          <a:p>
            <a:r>
              <a:rPr lang="en-GB" baseline="0" dirty="0" smtClean="0"/>
              <a:t>Average ES in social psych: r = .21, or d = 0.43  Richard, F. D., Bond, C. F., &amp; Stokes-</a:t>
            </a:r>
            <a:r>
              <a:rPr lang="en-GB" baseline="0" dirty="0" err="1" smtClean="0"/>
              <a:t>Zoota</a:t>
            </a:r>
            <a:r>
              <a:rPr lang="en-GB" baseline="0" dirty="0" smtClean="0"/>
              <a:t>, J. J. (2003). One hundred years of social psychology quantitatively described. Review of General Psychology, 7, </a:t>
            </a:r>
            <a:r>
              <a:rPr lang="en-GB" baseline="0" smtClean="0"/>
              <a:t>331–363. doi:10.1037/1089-2680.7.4.331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2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Banerjee SE = 4.93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4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Banerjee SE = 4.93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63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Banerjee SE = 4.93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72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Banerjee SE = 4.93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6072C-D35E-432C-80E5-7BCB823BC53B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21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573EB-943C-410D-97AC-B20705E7D91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41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FB71-4CA1-49DD-B083-3238FABA42A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2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8B6A-2670-4E9D-A1EB-D29B7921B7B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9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BABE-733D-4573-B9C1-0C0D8B2D3F5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26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4622F-17FD-4716-8A39-420EFB16906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68FAE-7FA2-4A02-8541-5C2ED9746C7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71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F99A-7B3D-4649-B19F-52CC68987A3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50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9B20-1F9A-4B07-9199-5BF84C36640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3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E3D0-6090-4CA7-966E-F4996B1AC20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225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CE8AE-899E-45C5-8411-4FDCE44E021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44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13A24-A47C-4F74-A37F-AA6487C88D7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7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08BE-D6B6-42EF-A287-32F9DE8B3132}" type="datetimeFigureOut">
              <a:rPr lang="en-GB" smtClean="0"/>
              <a:pPr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B0429-CC9A-4DF3-897F-03F11AE9FC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C285DE-967C-4E15-A7CA-034FE26D0411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6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921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Bayes factors as a measure of strength of evidence in replication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174" y="3341719"/>
            <a:ext cx="6400800" cy="1752600"/>
          </a:xfrm>
        </p:spPr>
        <p:txBody>
          <a:bodyPr/>
          <a:lstStyle/>
          <a:p>
            <a:r>
              <a:rPr lang="en-GB" dirty="0" err="1" smtClean="0"/>
              <a:t>Zoltán</a:t>
            </a:r>
            <a:r>
              <a:rPr lang="en-GB" dirty="0" smtClean="0"/>
              <a:t> Dienes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95" y="401311"/>
            <a:ext cx="4249280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2495" y="188048"/>
            <a:ext cx="4320480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64088" y="5486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H0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56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95" y="401311"/>
            <a:ext cx="4249280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2495" y="188048"/>
            <a:ext cx="4320480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08" y="2400801"/>
            <a:ext cx="4346825" cy="2328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899" y="2479824"/>
            <a:ext cx="4212701" cy="22252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4088" y="5486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H0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2744324"/>
            <a:ext cx="207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the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1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95" y="401311"/>
            <a:ext cx="4249280" cy="18777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2495" y="188048"/>
            <a:ext cx="4320480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908" y="2400801"/>
            <a:ext cx="4346825" cy="2328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899" y="2479824"/>
            <a:ext cx="4212701" cy="22252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4660259"/>
            <a:ext cx="4176667" cy="1643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559977"/>
            <a:ext cx="4346825" cy="23288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4088" y="5486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H0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2744324"/>
            <a:ext cx="2075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the data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36196" y="5157192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model of H1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4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model the predictions of H1?</a:t>
            </a:r>
          </a:p>
          <a:p>
            <a:endParaRPr lang="en-GB" dirty="0"/>
          </a:p>
          <a:p>
            <a:r>
              <a:rPr lang="en-GB" dirty="0" smtClean="0"/>
              <a:t>How to derive predictions from a theory?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23928" y="4149080"/>
            <a:ext cx="3168352" cy="36933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Predictions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069232"/>
            <a:ext cx="115212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0464" y="2564904"/>
            <a:ext cx="0" cy="15121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12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model the predictions of H1?</a:t>
            </a:r>
          </a:p>
          <a:p>
            <a:endParaRPr lang="en-GB" dirty="0"/>
          </a:p>
          <a:p>
            <a:r>
              <a:rPr lang="en-GB" dirty="0" smtClean="0"/>
              <a:t>How to derive predictions from a theory?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23928" y="4149080"/>
            <a:ext cx="3168352" cy="36933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Predictions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069232"/>
            <a:ext cx="115212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0464" y="2564904"/>
            <a:ext cx="0" cy="15121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64088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41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model the predictions of H1?</a:t>
            </a:r>
          </a:p>
          <a:p>
            <a:endParaRPr lang="en-GB" dirty="0"/>
          </a:p>
          <a:p>
            <a:r>
              <a:rPr lang="en-GB" dirty="0" smtClean="0"/>
              <a:t>How to derive predictions from a theory?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23928" y="4149080"/>
            <a:ext cx="3168352" cy="369332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Predictions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069232"/>
            <a:ext cx="115212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0464" y="2564904"/>
            <a:ext cx="0" cy="15121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64088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44522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Want assumptions that are a) informed; and b) simple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29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model the predictions of H1?</a:t>
            </a:r>
          </a:p>
          <a:p>
            <a:endParaRPr lang="en-GB" dirty="0"/>
          </a:p>
          <a:p>
            <a:r>
              <a:rPr lang="en-GB" dirty="0" smtClean="0"/>
              <a:t>How to derive predictions from a theory?</a:t>
            </a:r>
          </a:p>
          <a:p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24400" y="2069232"/>
            <a:ext cx="115212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00464" y="2564904"/>
            <a:ext cx="0" cy="15121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64088" y="31409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assumptions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44522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Want assumptions that are a) informed; and b) simple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07339" y="448310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Model of predictions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114277"/>
            <a:ext cx="3257550" cy="14573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39952" y="4359996"/>
            <a:ext cx="973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Plausibility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120172" y="500134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Magnitude of effect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57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Some points to consider: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Reproducibility project (</a:t>
            </a:r>
            <a:r>
              <a:rPr lang="en-GB" dirty="0" err="1" smtClean="0">
                <a:solidFill>
                  <a:prstClr val="black"/>
                </a:solidFill>
              </a:rPr>
              <a:t>osf</a:t>
            </a:r>
            <a:r>
              <a:rPr lang="en-GB" dirty="0" smtClean="0">
                <a:solidFill>
                  <a:prstClr val="black"/>
                </a:solidFill>
              </a:rPr>
              <a:t>, 2015): Published studies tend to have larger effect sizes than unbiased direct replications;</a:t>
            </a: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GB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Many studies publicise effect sizes of around a Cohen’s </a:t>
            </a:r>
            <a:r>
              <a:rPr lang="en-GB" i="1" dirty="0" smtClean="0">
                <a:solidFill>
                  <a:prstClr val="black"/>
                </a:solidFill>
              </a:rPr>
              <a:t>d</a:t>
            </a:r>
            <a:r>
              <a:rPr lang="en-GB" dirty="0" smtClean="0">
                <a:solidFill>
                  <a:prstClr val="black"/>
                </a:solidFill>
              </a:rPr>
              <a:t> of 0.5 (</a:t>
            </a:r>
            <a:r>
              <a:rPr lang="en-GB" dirty="0" err="1" smtClean="0">
                <a:solidFill>
                  <a:prstClr val="black"/>
                </a:solidFill>
              </a:rPr>
              <a:t>Kühberger</a:t>
            </a:r>
            <a:r>
              <a:rPr lang="en-GB" dirty="0" smtClean="0">
                <a:solidFill>
                  <a:prstClr val="black"/>
                </a:solidFill>
              </a:rPr>
              <a:t> et al 2014); </a:t>
            </a: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     but getting effect sizes above a </a:t>
            </a:r>
            <a:r>
              <a:rPr lang="en-GB" i="1" dirty="0" smtClean="0">
                <a:solidFill>
                  <a:prstClr val="black"/>
                </a:solidFill>
              </a:rPr>
              <a:t>d</a:t>
            </a:r>
            <a:r>
              <a:rPr lang="en-GB" dirty="0" smtClean="0">
                <a:solidFill>
                  <a:prstClr val="black"/>
                </a:solidFill>
              </a:rPr>
              <a:t> of 1 very difficult (Simmons et al, 2013).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18" y="1628800"/>
            <a:ext cx="4477494" cy="32938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4108" y="1979912"/>
            <a:ext cx="1713685" cy="2897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Psychology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44108" y="5051683"/>
            <a:ext cx="234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Behavioural economics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1562815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Original effect size</a:t>
            </a:r>
            <a:endParaRPr lang="en-GB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08304" y="1809036"/>
            <a:ext cx="61161" cy="323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83770" y="4701743"/>
            <a:ext cx="1849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Replication effect size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0680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Assume a measured effect size is roughly right scale of effect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Assume rough maximum is about twice that size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>
                <a:solidFill>
                  <a:prstClr val="black"/>
                </a:solidFill>
              </a:rPr>
              <a:t>Assume smaller effects more likely than bigger ones</a:t>
            </a: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=&gt;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Rule of thumb: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If initial raw effect is E, then assume half-normal with SD = E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114277"/>
            <a:ext cx="3257550" cy="145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5936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Plausibility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5230763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Possible population mean differences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8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0"/>
            <a:ext cx="8589340" cy="580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321297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No evidence to speak of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96929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H0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23584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H1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4004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27687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 smtClean="0"/>
              <a:t>. Often </a:t>
            </a:r>
            <a:r>
              <a:rPr lang="en-GB" dirty="0"/>
              <a:t>significance testing will provide adequate answers</a:t>
            </a:r>
          </a:p>
        </p:txBody>
      </p:sp>
    </p:spTree>
    <p:extLst>
      <p:ext uri="{BB962C8B-B14F-4D97-AF65-F5344CB8AC3E}">
        <p14:creationId xmlns:p14="http://schemas.microsoft.com/office/powerpoint/2010/main" val="4150126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Shih</a:t>
            </a:r>
            <a:r>
              <a:rPr lang="en-GB" dirty="0"/>
              <a:t>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those primed with a female identity. </a:t>
            </a:r>
            <a:endParaRPr lang="en-GB" dirty="0" smtClean="0"/>
          </a:p>
          <a:p>
            <a:r>
              <a:rPr lang="en-GB" dirty="0" smtClean="0"/>
              <a:t>M  = 11%,</a:t>
            </a:r>
            <a:r>
              <a:rPr lang="en-GB" i="1" dirty="0" smtClean="0"/>
              <a:t> </a:t>
            </a:r>
            <a:r>
              <a:rPr lang="en-GB" i="1" dirty="0"/>
              <a:t>t</a:t>
            </a:r>
            <a:r>
              <a:rPr lang="en-GB" dirty="0"/>
              <a:t>(29) = 2.02, </a:t>
            </a:r>
            <a:r>
              <a:rPr lang="en-GB" i="1" dirty="0"/>
              <a:t>p</a:t>
            </a:r>
            <a:r>
              <a:rPr lang="en-GB" dirty="0"/>
              <a:t> = .</a:t>
            </a:r>
            <a:r>
              <a:rPr lang="en-GB" dirty="0" smtClean="0"/>
              <a:t>053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295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Shih</a:t>
            </a:r>
            <a:r>
              <a:rPr lang="en-GB" dirty="0"/>
              <a:t>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those primed with a female identity. </a:t>
            </a:r>
            <a:endParaRPr lang="en-GB" dirty="0" smtClean="0"/>
          </a:p>
          <a:p>
            <a:r>
              <a:rPr lang="en-GB" dirty="0" smtClean="0"/>
              <a:t>M  = 11%,</a:t>
            </a:r>
            <a:r>
              <a:rPr lang="en-GB" i="1" dirty="0" smtClean="0"/>
              <a:t> </a:t>
            </a:r>
            <a:r>
              <a:rPr lang="en-GB" i="1" dirty="0"/>
              <a:t>t</a:t>
            </a:r>
            <a:r>
              <a:rPr lang="en-GB" dirty="0"/>
              <a:t>(29) = 2.02, </a:t>
            </a:r>
            <a:r>
              <a:rPr lang="en-GB" i="1" dirty="0"/>
              <a:t>p</a:t>
            </a:r>
            <a:r>
              <a:rPr lang="en-GB" dirty="0"/>
              <a:t> = .</a:t>
            </a:r>
            <a:r>
              <a:rPr lang="en-GB" dirty="0" smtClean="0"/>
              <a:t>053</a:t>
            </a:r>
          </a:p>
          <a:p>
            <a:endParaRPr lang="en-GB" dirty="0"/>
          </a:p>
          <a:p>
            <a:r>
              <a:rPr lang="en-GB" dirty="0"/>
              <a:t>Gibson, </a:t>
            </a:r>
            <a:r>
              <a:rPr lang="en-GB" dirty="0" err="1"/>
              <a:t>Losee</a:t>
            </a:r>
            <a:r>
              <a:rPr lang="en-GB" dirty="0"/>
              <a:t>, and </a:t>
            </a:r>
            <a:r>
              <a:rPr lang="en-GB" dirty="0" err="1"/>
              <a:t>Vitiello</a:t>
            </a:r>
            <a:r>
              <a:rPr lang="en-GB" dirty="0"/>
              <a:t> (2014) </a:t>
            </a:r>
            <a:endParaRPr lang="en-GB" dirty="0" smtClean="0"/>
          </a:p>
          <a:p>
            <a:r>
              <a:rPr lang="en-GB" dirty="0" smtClean="0"/>
              <a:t>M = 12</a:t>
            </a:r>
            <a:r>
              <a:rPr lang="en-GB" dirty="0"/>
              <a:t>%, t(81) = 2.40, p = .02. 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504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Shih</a:t>
            </a:r>
            <a:r>
              <a:rPr lang="en-GB" dirty="0"/>
              <a:t>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those primed with a female identity. </a:t>
            </a:r>
            <a:endParaRPr lang="en-GB" dirty="0" smtClean="0"/>
          </a:p>
          <a:p>
            <a:r>
              <a:rPr lang="en-GB" dirty="0" smtClean="0"/>
              <a:t>M  = 11%,</a:t>
            </a:r>
            <a:r>
              <a:rPr lang="en-GB" i="1" dirty="0" smtClean="0"/>
              <a:t> </a:t>
            </a:r>
            <a:r>
              <a:rPr lang="en-GB" i="1" dirty="0"/>
              <a:t>t</a:t>
            </a:r>
            <a:r>
              <a:rPr lang="en-GB" dirty="0"/>
              <a:t>(29) = 2.02, </a:t>
            </a:r>
            <a:r>
              <a:rPr lang="en-GB" i="1" dirty="0"/>
              <a:t>p</a:t>
            </a:r>
            <a:r>
              <a:rPr lang="en-GB" dirty="0"/>
              <a:t> = .</a:t>
            </a:r>
            <a:r>
              <a:rPr lang="en-GB" dirty="0" smtClean="0"/>
              <a:t>053</a:t>
            </a:r>
          </a:p>
          <a:p>
            <a:endParaRPr lang="en-GB" dirty="0"/>
          </a:p>
          <a:p>
            <a:r>
              <a:rPr lang="en-GB" dirty="0"/>
              <a:t>Gibson, </a:t>
            </a:r>
            <a:r>
              <a:rPr lang="en-GB" dirty="0" err="1"/>
              <a:t>Losee</a:t>
            </a:r>
            <a:r>
              <a:rPr lang="en-GB" dirty="0"/>
              <a:t>, and </a:t>
            </a:r>
            <a:r>
              <a:rPr lang="en-GB" dirty="0" err="1"/>
              <a:t>Vitiello</a:t>
            </a:r>
            <a:r>
              <a:rPr lang="en-GB" dirty="0"/>
              <a:t> (2014) </a:t>
            </a:r>
            <a:endParaRPr lang="en-GB" dirty="0" smtClean="0"/>
          </a:p>
          <a:p>
            <a:r>
              <a:rPr lang="en-GB" dirty="0" smtClean="0"/>
              <a:t>M = 12</a:t>
            </a:r>
            <a:r>
              <a:rPr lang="en-GB" dirty="0"/>
              <a:t>%, t(81) = 2.40, p = .02. 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11) </a:t>
            </a:r>
            <a:r>
              <a:rPr lang="en-GB" dirty="0"/>
              <a:t>= 4.50. </a:t>
            </a:r>
          </a:p>
        </p:txBody>
      </p:sp>
    </p:spTree>
    <p:extLst>
      <p:ext uri="{BB962C8B-B14F-4D97-AF65-F5344CB8AC3E}">
        <p14:creationId xmlns:p14="http://schemas.microsoft.com/office/powerpoint/2010/main" val="3660149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2) asked 53 people to feel a hot or a cold therapeutic pack and then choose between a treat for themselves or for a friend.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selfish treat  	prosocial</a:t>
            </a:r>
          </a:p>
          <a:p>
            <a:r>
              <a:rPr lang="en-GB" dirty="0" smtClean="0"/>
              <a:t>Cold		75%		25%</a:t>
            </a:r>
          </a:p>
          <a:p>
            <a:r>
              <a:rPr lang="en-GB" dirty="0" smtClean="0"/>
              <a:t>Warmth		46%		54%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Ln OR = 1.26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954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2) asked 53 people to feel a hot or a cold therapeutic pack and then choose between a treat for themselves or for a friend.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selfish treat  	prosocial</a:t>
            </a:r>
          </a:p>
          <a:p>
            <a:r>
              <a:rPr lang="en-GB" dirty="0" smtClean="0"/>
              <a:t>Cold		75%		25%</a:t>
            </a:r>
          </a:p>
          <a:p>
            <a:r>
              <a:rPr lang="en-GB" dirty="0" smtClean="0"/>
              <a:t>Warmth		46%		54%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err="1"/>
              <a:t>Lynott</a:t>
            </a:r>
            <a:r>
              <a:rPr lang="en-GB" dirty="0"/>
              <a:t>, Corker, </a:t>
            </a:r>
            <a:r>
              <a:rPr lang="en-GB" dirty="0" err="1"/>
              <a:t>Wortman</a:t>
            </a:r>
            <a:r>
              <a:rPr lang="en-GB" dirty="0"/>
              <a:t>, Connell et al (2014) </a:t>
            </a:r>
            <a:endParaRPr lang="en-GB" dirty="0" smtClean="0"/>
          </a:p>
          <a:p>
            <a:r>
              <a:rPr lang="en-GB" dirty="0" smtClean="0"/>
              <a:t>N </a:t>
            </a:r>
            <a:r>
              <a:rPr lang="en-GB" dirty="0"/>
              <a:t>= 861 </a:t>
            </a:r>
            <a:r>
              <a:rPr lang="en-GB" dirty="0" smtClean="0"/>
              <a:t>people</a:t>
            </a:r>
          </a:p>
          <a:p>
            <a:r>
              <a:rPr lang="en-GB" dirty="0" smtClean="0"/>
              <a:t>ln </a:t>
            </a:r>
            <a:r>
              <a:rPr lang="en-GB" dirty="0"/>
              <a:t>OR = -0.26, </a:t>
            </a:r>
            <a:r>
              <a:rPr lang="en-GB" dirty="0" smtClean="0"/>
              <a:t>p </a:t>
            </a:r>
            <a:r>
              <a:rPr lang="en-GB" dirty="0"/>
              <a:t>= .</a:t>
            </a:r>
            <a:r>
              <a:rPr lang="en-GB" dirty="0" smtClean="0"/>
              <a:t>062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671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2) asked 53 people to feel a hot or a cold therapeutic pack and then choose between a treat for themselves or for a friend.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selfish treat  	prosocial</a:t>
            </a:r>
          </a:p>
          <a:p>
            <a:r>
              <a:rPr lang="en-GB" dirty="0" smtClean="0"/>
              <a:t>Cold		75%		25%</a:t>
            </a:r>
          </a:p>
          <a:p>
            <a:r>
              <a:rPr lang="en-GB" dirty="0" smtClean="0"/>
              <a:t>Warmth		46%		54%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err="1"/>
              <a:t>Lynott</a:t>
            </a:r>
            <a:r>
              <a:rPr lang="en-GB" dirty="0"/>
              <a:t>, Corker, </a:t>
            </a:r>
            <a:r>
              <a:rPr lang="en-GB" dirty="0" err="1"/>
              <a:t>Wortman</a:t>
            </a:r>
            <a:r>
              <a:rPr lang="en-GB" dirty="0"/>
              <a:t>, Connell et al (2014) </a:t>
            </a:r>
            <a:endParaRPr lang="en-GB" dirty="0" smtClean="0"/>
          </a:p>
          <a:p>
            <a:r>
              <a:rPr lang="en-GB" dirty="0" smtClean="0"/>
              <a:t>N </a:t>
            </a:r>
            <a:r>
              <a:rPr lang="en-GB" dirty="0"/>
              <a:t>= 861 </a:t>
            </a:r>
            <a:r>
              <a:rPr lang="en-GB" dirty="0" smtClean="0"/>
              <a:t>people</a:t>
            </a:r>
          </a:p>
          <a:p>
            <a:r>
              <a:rPr lang="en-GB" dirty="0" smtClean="0"/>
              <a:t>ln </a:t>
            </a:r>
            <a:r>
              <a:rPr lang="en-GB" dirty="0"/>
              <a:t>OR = -0.26, </a:t>
            </a:r>
            <a:r>
              <a:rPr lang="en-GB" dirty="0" smtClean="0"/>
              <a:t>p </a:t>
            </a:r>
            <a:r>
              <a:rPr lang="en-GB" dirty="0"/>
              <a:t>= .</a:t>
            </a:r>
            <a:r>
              <a:rPr lang="en-GB" dirty="0" smtClean="0"/>
              <a:t>062</a:t>
            </a:r>
            <a:endParaRPr lang="en-GB" dirty="0"/>
          </a:p>
          <a:p>
            <a:endParaRPr lang="en-GB" dirty="0" smtClean="0"/>
          </a:p>
          <a:p>
            <a:r>
              <a:rPr lang="en-GB" i="1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1.26) </a:t>
            </a:r>
            <a:r>
              <a:rPr lang="en-GB" dirty="0"/>
              <a:t>= 0.04</a:t>
            </a:r>
          </a:p>
        </p:txBody>
      </p:sp>
    </p:spTree>
    <p:extLst>
      <p:ext uri="{BB962C8B-B14F-4D97-AF65-F5344CB8AC3E}">
        <p14:creationId xmlns:p14="http://schemas.microsoft.com/office/powerpoint/2010/main" val="3966273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56490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Often Bayes and orthodoxy agree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45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2048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 A </a:t>
            </a:r>
            <a:r>
              <a:rPr lang="en-GB" dirty="0"/>
              <a:t>high powered non-significant result is not necessarily </a:t>
            </a:r>
            <a:r>
              <a:rPr lang="en-GB" dirty="0" smtClean="0"/>
              <a:t>evidence for H0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043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Banerjee</a:t>
            </a:r>
            <a:r>
              <a:rPr lang="en-GB" dirty="0"/>
              <a:t>, Chatterjee, &amp; Sinha, </a:t>
            </a:r>
            <a:r>
              <a:rPr lang="en-GB" dirty="0" smtClean="0"/>
              <a:t>2012, Study 2 </a:t>
            </a:r>
          </a:p>
          <a:p>
            <a:r>
              <a:rPr lang="en-GB" dirty="0" smtClean="0"/>
              <a:t>recall unethical </a:t>
            </a:r>
            <a:r>
              <a:rPr lang="en-GB" dirty="0"/>
              <a:t>deeds </a:t>
            </a:r>
            <a:r>
              <a:rPr lang="en-GB" dirty="0" smtClean="0"/>
              <a:t>  74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ethical deeds  88</a:t>
            </a:r>
          </a:p>
          <a:p>
            <a:endParaRPr lang="en-GB" dirty="0" smtClean="0"/>
          </a:p>
          <a:p>
            <a:r>
              <a:rPr lang="en-GB" dirty="0" smtClean="0"/>
              <a:t>Mean </a:t>
            </a:r>
            <a:r>
              <a:rPr lang="en-GB" dirty="0"/>
              <a:t>difference = 13.30, </a:t>
            </a:r>
            <a:r>
              <a:rPr lang="en-GB" dirty="0" smtClean="0"/>
              <a:t>t(72)=2.70</a:t>
            </a:r>
            <a:r>
              <a:rPr lang="en-GB" dirty="0"/>
              <a:t>, </a:t>
            </a:r>
            <a:r>
              <a:rPr lang="en-GB" dirty="0" smtClean="0"/>
              <a:t>p =  .01,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59632" y="2014974"/>
            <a:ext cx="5328592" cy="1558042"/>
            <a:chOff x="1259632" y="2014974"/>
            <a:chExt cx="5328592" cy="1558042"/>
          </a:xfrm>
        </p:grpSpPr>
        <p:grpSp>
          <p:nvGrpSpPr>
            <p:cNvPr id="7" name="Group 6"/>
            <p:cNvGrpSpPr/>
            <p:nvPr/>
          </p:nvGrpSpPr>
          <p:grpSpPr>
            <a:xfrm>
              <a:off x="1259632" y="2014974"/>
              <a:ext cx="5328592" cy="1558042"/>
              <a:chOff x="1259632" y="2014974"/>
              <a:chExt cx="5328592" cy="155804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59632" y="3573016"/>
                <a:ext cx="5328592" cy="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627784" y="2014974"/>
                <a:ext cx="0" cy="15580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652120" y="335699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411760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 </a:t>
            </a:r>
          </a:p>
          <a:p>
            <a:r>
              <a:rPr lang="en-GB" dirty="0" smtClean="0"/>
              <a:t>effect size for H0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72050" y="3717032"/>
            <a:ext cx="1720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13.30</a:t>
            </a:r>
          </a:p>
          <a:p>
            <a:r>
              <a:rPr lang="en-GB" dirty="0" smtClean="0"/>
              <a:t>Estimated effect size for H1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536" y="544522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Brandt </a:t>
            </a:r>
            <a:r>
              <a:rPr lang="en-GB" dirty="0"/>
              <a:t>et al </a:t>
            </a:r>
            <a:r>
              <a:rPr lang="en-GB" dirty="0" smtClean="0"/>
              <a:t>(2012, lab replication): N </a:t>
            </a:r>
            <a:r>
              <a:rPr lang="en-GB" dirty="0"/>
              <a:t>= 121, Power &gt; 0.9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95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321297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No evidence to speak of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96929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H0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23584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H1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3356992"/>
            <a:ext cx="46805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40152" y="3356992"/>
            <a:ext cx="237626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P-values make a two-way distinction: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140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Banerjee</a:t>
            </a:r>
            <a:r>
              <a:rPr lang="en-GB" dirty="0"/>
              <a:t>, Chatterjee, &amp; Sinha, </a:t>
            </a:r>
            <a:r>
              <a:rPr lang="en-GB" dirty="0" smtClean="0"/>
              <a:t>2012, Study 2 </a:t>
            </a:r>
          </a:p>
          <a:p>
            <a:r>
              <a:rPr lang="en-GB" dirty="0" smtClean="0"/>
              <a:t>recall unethical </a:t>
            </a:r>
            <a:r>
              <a:rPr lang="en-GB" dirty="0"/>
              <a:t>deeds </a:t>
            </a:r>
            <a:r>
              <a:rPr lang="en-GB" dirty="0" smtClean="0"/>
              <a:t>  74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ethical deeds  88</a:t>
            </a:r>
          </a:p>
          <a:p>
            <a:endParaRPr lang="en-GB" dirty="0" smtClean="0"/>
          </a:p>
          <a:p>
            <a:r>
              <a:rPr lang="en-GB" dirty="0" smtClean="0"/>
              <a:t>Mean </a:t>
            </a:r>
            <a:r>
              <a:rPr lang="en-GB" dirty="0"/>
              <a:t>difference = 13.30, </a:t>
            </a:r>
            <a:r>
              <a:rPr lang="en-GB" dirty="0" smtClean="0"/>
              <a:t>t(72)=2.70</a:t>
            </a:r>
            <a:r>
              <a:rPr lang="en-GB" dirty="0"/>
              <a:t>, </a:t>
            </a:r>
            <a:r>
              <a:rPr lang="en-GB" dirty="0" smtClean="0"/>
              <a:t>p =  .01,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59632" y="2014974"/>
            <a:ext cx="5328592" cy="1558042"/>
            <a:chOff x="1259632" y="2014974"/>
            <a:chExt cx="5328592" cy="1558042"/>
          </a:xfrm>
        </p:grpSpPr>
        <p:grpSp>
          <p:nvGrpSpPr>
            <p:cNvPr id="7" name="Group 6"/>
            <p:cNvGrpSpPr/>
            <p:nvPr/>
          </p:nvGrpSpPr>
          <p:grpSpPr>
            <a:xfrm>
              <a:off x="1259632" y="2014974"/>
              <a:ext cx="5328592" cy="1558042"/>
              <a:chOff x="1259632" y="2014974"/>
              <a:chExt cx="5328592" cy="155804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59632" y="3573016"/>
                <a:ext cx="5328592" cy="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627784" y="2014974"/>
                <a:ext cx="0" cy="15580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652120" y="335699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411760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 </a:t>
            </a:r>
          </a:p>
          <a:p>
            <a:r>
              <a:rPr lang="en-GB" dirty="0" smtClean="0"/>
              <a:t>effect size for H0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72050" y="3717032"/>
            <a:ext cx="1720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13.30</a:t>
            </a:r>
          </a:p>
          <a:p>
            <a:r>
              <a:rPr lang="en-GB" dirty="0" smtClean="0"/>
              <a:t>Estimated effect size for H1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536" y="5445224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Brandt </a:t>
            </a:r>
            <a:r>
              <a:rPr lang="en-GB" dirty="0"/>
              <a:t>et al </a:t>
            </a:r>
            <a:r>
              <a:rPr lang="en-GB" dirty="0" smtClean="0"/>
              <a:t>(2014, lab replication): N </a:t>
            </a:r>
            <a:r>
              <a:rPr lang="en-GB" dirty="0"/>
              <a:t>= 121, Power &gt; </a:t>
            </a:r>
            <a:r>
              <a:rPr lang="en-GB" dirty="0" smtClean="0"/>
              <a:t>0.9</a:t>
            </a:r>
          </a:p>
          <a:p>
            <a:endParaRPr lang="en-GB" dirty="0" smtClean="0"/>
          </a:p>
          <a:p>
            <a:r>
              <a:rPr lang="en-GB" dirty="0" smtClean="0"/>
              <a:t>t(119)=0.17</a:t>
            </a:r>
            <a:r>
              <a:rPr lang="en-GB" dirty="0"/>
              <a:t>,  p = 0.87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4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Banerjee</a:t>
            </a:r>
            <a:r>
              <a:rPr lang="en-GB" dirty="0"/>
              <a:t>, Chatterjee, &amp; Sinha, </a:t>
            </a:r>
            <a:r>
              <a:rPr lang="en-GB" dirty="0" smtClean="0"/>
              <a:t>2012, Study 2 </a:t>
            </a:r>
          </a:p>
          <a:p>
            <a:r>
              <a:rPr lang="en-GB" dirty="0" smtClean="0"/>
              <a:t>recall unethical </a:t>
            </a:r>
            <a:r>
              <a:rPr lang="en-GB" dirty="0"/>
              <a:t>deeds </a:t>
            </a:r>
            <a:r>
              <a:rPr lang="en-GB" dirty="0" smtClean="0"/>
              <a:t>  74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ethical deeds  88</a:t>
            </a:r>
          </a:p>
          <a:p>
            <a:endParaRPr lang="en-GB" dirty="0" smtClean="0"/>
          </a:p>
          <a:p>
            <a:r>
              <a:rPr lang="en-GB" dirty="0" smtClean="0"/>
              <a:t>Mean </a:t>
            </a:r>
            <a:r>
              <a:rPr lang="en-GB" dirty="0"/>
              <a:t>difference = 13.30, </a:t>
            </a:r>
            <a:r>
              <a:rPr lang="en-GB" dirty="0" smtClean="0"/>
              <a:t>t(72)=2.70</a:t>
            </a:r>
            <a:r>
              <a:rPr lang="en-GB" dirty="0"/>
              <a:t>, </a:t>
            </a:r>
            <a:r>
              <a:rPr lang="en-GB" dirty="0" smtClean="0"/>
              <a:t>p =  .01,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259632" y="2014974"/>
            <a:ext cx="5328592" cy="1558042"/>
            <a:chOff x="1259632" y="2014974"/>
            <a:chExt cx="5328592" cy="1558042"/>
          </a:xfrm>
        </p:grpSpPr>
        <p:grpSp>
          <p:nvGrpSpPr>
            <p:cNvPr id="7" name="Group 6"/>
            <p:cNvGrpSpPr/>
            <p:nvPr/>
          </p:nvGrpSpPr>
          <p:grpSpPr>
            <a:xfrm>
              <a:off x="1259632" y="2014974"/>
              <a:ext cx="5328592" cy="1558042"/>
              <a:chOff x="1259632" y="2014974"/>
              <a:chExt cx="5328592" cy="155804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59632" y="3573016"/>
                <a:ext cx="5328592" cy="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627784" y="2014974"/>
                <a:ext cx="0" cy="15580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652120" y="335699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411760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 </a:t>
            </a:r>
          </a:p>
          <a:p>
            <a:r>
              <a:rPr lang="en-GB" dirty="0" smtClean="0"/>
              <a:t>effect size for H0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72050" y="3717032"/>
            <a:ext cx="1720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13.30</a:t>
            </a:r>
          </a:p>
          <a:p>
            <a:r>
              <a:rPr lang="en-GB" dirty="0" smtClean="0"/>
              <a:t>Estimated effect size for H1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536" y="5445224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Brandt </a:t>
            </a:r>
            <a:r>
              <a:rPr lang="en-GB" dirty="0"/>
              <a:t>et al </a:t>
            </a:r>
            <a:r>
              <a:rPr lang="en-GB" dirty="0" smtClean="0"/>
              <a:t>(2014, lab replication): N </a:t>
            </a:r>
            <a:r>
              <a:rPr lang="en-GB" dirty="0"/>
              <a:t>= 121, Power &gt; </a:t>
            </a:r>
            <a:r>
              <a:rPr lang="en-GB" dirty="0" smtClean="0"/>
              <a:t>0.9</a:t>
            </a:r>
          </a:p>
          <a:p>
            <a:endParaRPr lang="en-GB" dirty="0" smtClean="0"/>
          </a:p>
          <a:p>
            <a:r>
              <a:rPr lang="en-GB" dirty="0" smtClean="0"/>
              <a:t>t(119)=0.17</a:t>
            </a:r>
            <a:r>
              <a:rPr lang="en-GB" dirty="0"/>
              <a:t>,  p = </a:t>
            </a:r>
            <a:r>
              <a:rPr lang="en-GB" dirty="0" smtClean="0"/>
              <a:t>0.87    </a:t>
            </a:r>
            <a:endParaRPr lang="en-GB" sz="2800" dirty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95936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9912" y="3717032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5.47 Sample </a:t>
            </a:r>
            <a:r>
              <a:rPr lang="en-GB" dirty="0" smtClean="0"/>
              <a:t>mean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775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Banerjee</a:t>
            </a:r>
            <a:r>
              <a:rPr lang="en-GB" dirty="0"/>
              <a:t>, Chatterjee, &amp; Sinha, </a:t>
            </a:r>
            <a:r>
              <a:rPr lang="en-GB" dirty="0" smtClean="0"/>
              <a:t>2012, Study 2 </a:t>
            </a:r>
          </a:p>
          <a:p>
            <a:r>
              <a:rPr lang="en-GB" dirty="0" smtClean="0"/>
              <a:t>recall unethical </a:t>
            </a:r>
            <a:r>
              <a:rPr lang="en-GB" dirty="0"/>
              <a:t>deeds </a:t>
            </a:r>
            <a:r>
              <a:rPr lang="en-GB" dirty="0" smtClean="0"/>
              <a:t>  74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ethical deeds  88</a:t>
            </a:r>
          </a:p>
          <a:p>
            <a:endParaRPr lang="en-GB" dirty="0" smtClean="0"/>
          </a:p>
          <a:p>
            <a:r>
              <a:rPr lang="en-GB" dirty="0" smtClean="0"/>
              <a:t>Mean </a:t>
            </a:r>
            <a:r>
              <a:rPr lang="en-GB" dirty="0"/>
              <a:t>difference = 13.30, </a:t>
            </a:r>
            <a:r>
              <a:rPr lang="en-GB" dirty="0" smtClean="0"/>
              <a:t>t(72)=2.70</a:t>
            </a:r>
            <a:r>
              <a:rPr lang="en-GB" dirty="0"/>
              <a:t>, </a:t>
            </a:r>
            <a:r>
              <a:rPr lang="en-GB" dirty="0" smtClean="0"/>
              <a:t>p =  .01,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3" name="Group 5"/>
          <p:cNvGrpSpPr/>
          <p:nvPr/>
        </p:nvGrpSpPr>
        <p:grpSpPr>
          <a:xfrm>
            <a:off x="1259632" y="2014974"/>
            <a:ext cx="5328592" cy="1558042"/>
            <a:chOff x="1259632" y="2014974"/>
            <a:chExt cx="5328592" cy="1558042"/>
          </a:xfrm>
        </p:grpSpPr>
        <p:grpSp>
          <p:nvGrpSpPr>
            <p:cNvPr id="4" name="Group 6"/>
            <p:cNvGrpSpPr/>
            <p:nvPr/>
          </p:nvGrpSpPr>
          <p:grpSpPr>
            <a:xfrm>
              <a:off x="1259632" y="2014974"/>
              <a:ext cx="5328592" cy="1558042"/>
              <a:chOff x="1259632" y="2014974"/>
              <a:chExt cx="5328592" cy="1558042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59632" y="3573016"/>
                <a:ext cx="5328592" cy="0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627784" y="2014974"/>
                <a:ext cx="0" cy="15580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5652120" y="3356992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411760" y="36450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 </a:t>
            </a:r>
          </a:p>
          <a:p>
            <a:r>
              <a:rPr lang="en-GB" dirty="0" smtClean="0"/>
              <a:t>effect size for H0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72050" y="3717032"/>
            <a:ext cx="1720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13.30</a:t>
            </a:r>
          </a:p>
          <a:p>
            <a:r>
              <a:rPr lang="en-GB" dirty="0" smtClean="0"/>
              <a:t>Estimated effect size for H1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536" y="5445224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Brandt </a:t>
            </a:r>
            <a:r>
              <a:rPr lang="en-GB" dirty="0"/>
              <a:t>et al </a:t>
            </a:r>
            <a:r>
              <a:rPr lang="en-GB" dirty="0" smtClean="0"/>
              <a:t>(2014, lab replication): N </a:t>
            </a:r>
            <a:r>
              <a:rPr lang="en-GB" dirty="0"/>
              <a:t>= 121, Power &gt; </a:t>
            </a:r>
            <a:r>
              <a:rPr lang="en-GB" dirty="0" smtClean="0"/>
              <a:t>0.9</a:t>
            </a:r>
          </a:p>
          <a:p>
            <a:endParaRPr lang="en-GB" dirty="0" smtClean="0"/>
          </a:p>
          <a:p>
            <a:r>
              <a:rPr lang="en-GB" dirty="0" smtClean="0"/>
              <a:t>t(119)=0.17</a:t>
            </a:r>
            <a:r>
              <a:rPr lang="en-GB" dirty="0"/>
              <a:t>,  p = </a:t>
            </a:r>
            <a:r>
              <a:rPr lang="en-GB" dirty="0" smtClean="0"/>
              <a:t>0.87, </a:t>
            </a:r>
            <a:r>
              <a:rPr lang="en-GB" i="1" dirty="0"/>
              <a:t>B</a:t>
            </a:r>
            <a:r>
              <a:rPr lang="en-GB" baseline="-25000" dirty="0"/>
              <a:t>H(0, </a:t>
            </a:r>
            <a:r>
              <a:rPr lang="en-GB" baseline="-25000" dirty="0" smtClean="0"/>
              <a:t>13.3</a:t>
            </a:r>
            <a:r>
              <a:rPr lang="en-GB" baseline="-25000" dirty="0"/>
              <a:t>) </a:t>
            </a:r>
            <a:r>
              <a:rPr lang="en-GB" dirty="0"/>
              <a:t>= </a:t>
            </a:r>
            <a:r>
              <a:rPr lang="en-GB" dirty="0" smtClean="0"/>
              <a:t>0.97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995936" y="33569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79912" y="3717032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5.47 Sample </a:t>
            </a:r>
            <a:r>
              <a:rPr lang="en-GB" dirty="0" smtClean="0"/>
              <a:t>mean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296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high powered non-significant result is not in itself evidence for the null hypothesis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To know how much evidence you have for a point null hypothesis you must use a </a:t>
            </a:r>
            <a:r>
              <a:rPr lang="en-GB" sz="2000" dirty="0" err="1" smtClean="0"/>
              <a:t>Bayes</a:t>
            </a:r>
            <a:r>
              <a:rPr lang="en-GB" sz="2000" dirty="0" smtClean="0"/>
              <a:t> factor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00901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1328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2. A </a:t>
            </a:r>
            <a:r>
              <a:rPr lang="en-GB" dirty="0"/>
              <a:t>low-powered non-significant result is not necessarily insensitive</a:t>
            </a:r>
          </a:p>
        </p:txBody>
      </p:sp>
    </p:spTree>
    <p:extLst>
      <p:ext uri="{BB962C8B-B14F-4D97-AF65-F5344CB8AC3E}">
        <p14:creationId xmlns:p14="http://schemas.microsoft.com/office/powerpoint/2010/main" val="26856951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Shih,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</a:t>
            </a:r>
            <a:r>
              <a:rPr lang="en-GB" dirty="0" err="1"/>
              <a:t>unprimed</a:t>
            </a:r>
            <a:r>
              <a:rPr lang="en-GB" dirty="0"/>
              <a:t>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Mean diff = 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728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Shih,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</a:t>
            </a:r>
            <a:r>
              <a:rPr lang="en-GB" dirty="0" err="1"/>
              <a:t>unprimed</a:t>
            </a:r>
            <a:r>
              <a:rPr lang="en-GB" dirty="0"/>
              <a:t>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Mean diff = 5</a:t>
            </a:r>
            <a:r>
              <a:rPr lang="en-GB" dirty="0"/>
              <a:t>%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Moon </a:t>
            </a:r>
            <a:r>
              <a:rPr lang="en-GB" dirty="0"/>
              <a:t>and Roeder (2014) </a:t>
            </a:r>
            <a:endParaRPr lang="en-GB" dirty="0" smtClean="0"/>
          </a:p>
          <a:p>
            <a:r>
              <a:rPr lang="en-GB" dirty="0" smtClean="0"/>
              <a:t>≈50 </a:t>
            </a:r>
            <a:r>
              <a:rPr lang="en-GB" dirty="0"/>
              <a:t>subjects in each group; power </a:t>
            </a:r>
            <a:r>
              <a:rPr lang="en-GB" dirty="0" smtClean="0"/>
              <a:t> = 24%</a:t>
            </a:r>
          </a:p>
          <a:p>
            <a:r>
              <a:rPr lang="en-GB" dirty="0"/>
              <a:t>M = - 4</a:t>
            </a:r>
            <a:r>
              <a:rPr lang="en-GB" dirty="0" smtClean="0"/>
              <a:t>%  </a:t>
            </a:r>
            <a:r>
              <a:rPr lang="en-GB" i="1" dirty="0" smtClean="0"/>
              <a:t>t</a:t>
            </a:r>
            <a:r>
              <a:rPr lang="en-GB" dirty="0" smtClean="0"/>
              <a:t>(99</a:t>
            </a:r>
            <a:r>
              <a:rPr lang="en-GB" dirty="0"/>
              <a:t>) = 1.15, </a:t>
            </a:r>
            <a:r>
              <a:rPr lang="en-GB" i="1" dirty="0"/>
              <a:t>p</a:t>
            </a:r>
            <a:r>
              <a:rPr lang="en-GB" dirty="0"/>
              <a:t> = 0.25. </a:t>
            </a:r>
          </a:p>
        </p:txBody>
      </p:sp>
    </p:spTree>
    <p:extLst>
      <p:ext uri="{BB962C8B-B14F-4D97-AF65-F5344CB8AC3E}">
        <p14:creationId xmlns:p14="http://schemas.microsoft.com/office/powerpoint/2010/main" val="33449061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Shih,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</a:t>
            </a:r>
            <a:r>
              <a:rPr lang="en-GB" dirty="0" err="1"/>
              <a:t>unprimed</a:t>
            </a:r>
            <a:r>
              <a:rPr lang="en-GB" dirty="0"/>
              <a:t>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Mean diff = 5</a:t>
            </a:r>
            <a:r>
              <a:rPr lang="en-GB" dirty="0"/>
              <a:t>%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Moon </a:t>
            </a:r>
            <a:r>
              <a:rPr lang="en-GB" dirty="0"/>
              <a:t>and Roeder (2014) </a:t>
            </a:r>
            <a:endParaRPr lang="en-GB" dirty="0" smtClean="0"/>
          </a:p>
          <a:p>
            <a:r>
              <a:rPr lang="en-GB" dirty="0" smtClean="0"/>
              <a:t>≈50 </a:t>
            </a:r>
            <a:r>
              <a:rPr lang="en-GB" dirty="0"/>
              <a:t>subjects in each group; power </a:t>
            </a:r>
            <a:r>
              <a:rPr lang="en-GB" dirty="0" smtClean="0"/>
              <a:t> = 24%</a:t>
            </a:r>
          </a:p>
          <a:p>
            <a:r>
              <a:rPr lang="en-GB" dirty="0"/>
              <a:t>M = - 4% </a:t>
            </a:r>
            <a:r>
              <a:rPr lang="en-GB" dirty="0" smtClean="0"/>
              <a:t> </a:t>
            </a:r>
            <a:r>
              <a:rPr lang="en-GB" i="1" dirty="0" smtClean="0"/>
              <a:t>t</a:t>
            </a:r>
            <a:r>
              <a:rPr lang="en-GB" dirty="0" smtClean="0"/>
              <a:t>(99</a:t>
            </a:r>
            <a:r>
              <a:rPr lang="en-GB" dirty="0"/>
              <a:t>) = 1.15, </a:t>
            </a:r>
            <a:r>
              <a:rPr lang="en-GB" i="1" dirty="0"/>
              <a:t>p</a:t>
            </a:r>
            <a:r>
              <a:rPr lang="en-GB" dirty="0"/>
              <a:t> = 0.25. </a:t>
            </a:r>
            <a:endParaRPr lang="en-GB" dirty="0" smtClean="0"/>
          </a:p>
          <a:p>
            <a:endParaRPr lang="en-GB" dirty="0" smtClean="0"/>
          </a:p>
          <a:p>
            <a:r>
              <a:rPr lang="en-GB" i="1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5) </a:t>
            </a:r>
            <a:r>
              <a:rPr lang="en-GB" dirty="0"/>
              <a:t>= </a:t>
            </a:r>
            <a:r>
              <a:rPr lang="en-GB" dirty="0" smtClean="0"/>
              <a:t>0.31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056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Shih, </a:t>
            </a:r>
            <a:r>
              <a:rPr lang="en-GB" dirty="0" err="1"/>
              <a:t>Pittinsky</a:t>
            </a:r>
            <a:r>
              <a:rPr lang="en-GB" dirty="0"/>
              <a:t>, and </a:t>
            </a:r>
            <a:r>
              <a:rPr lang="en-GB" dirty="0" err="1"/>
              <a:t>Ambady</a:t>
            </a:r>
            <a:r>
              <a:rPr lang="en-GB" dirty="0"/>
              <a:t> (1999) </a:t>
            </a:r>
            <a:endParaRPr lang="en-GB" dirty="0" smtClean="0"/>
          </a:p>
          <a:p>
            <a:r>
              <a:rPr lang="en-GB" dirty="0" smtClean="0"/>
              <a:t>American </a:t>
            </a:r>
            <a:r>
              <a:rPr lang="en-GB" dirty="0"/>
              <a:t>Asian women primed with an Asian identity will perform better on a maths test than </a:t>
            </a:r>
            <a:r>
              <a:rPr lang="en-GB" dirty="0" err="1"/>
              <a:t>unprimed</a:t>
            </a:r>
            <a:r>
              <a:rPr lang="en-GB" dirty="0"/>
              <a:t>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Mean diff = 5</a:t>
            </a:r>
            <a:r>
              <a:rPr lang="en-GB" dirty="0"/>
              <a:t>%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Moon </a:t>
            </a:r>
            <a:r>
              <a:rPr lang="en-GB" dirty="0"/>
              <a:t>and Roeder (2014) </a:t>
            </a:r>
            <a:endParaRPr lang="en-GB" dirty="0" smtClean="0"/>
          </a:p>
          <a:p>
            <a:r>
              <a:rPr lang="en-GB" dirty="0" smtClean="0"/>
              <a:t>≈50 </a:t>
            </a:r>
            <a:r>
              <a:rPr lang="en-GB" dirty="0"/>
              <a:t>subjects in each group; power </a:t>
            </a:r>
            <a:r>
              <a:rPr lang="en-GB" dirty="0" smtClean="0"/>
              <a:t> = 24%</a:t>
            </a:r>
          </a:p>
          <a:p>
            <a:r>
              <a:rPr lang="en-GB" dirty="0"/>
              <a:t>M = - 4%  </a:t>
            </a:r>
            <a:r>
              <a:rPr lang="en-GB" i="1" dirty="0"/>
              <a:t>t</a:t>
            </a:r>
            <a:r>
              <a:rPr lang="en-GB" dirty="0"/>
              <a:t>(99) = 1.15, </a:t>
            </a:r>
            <a:r>
              <a:rPr lang="en-GB" i="1" dirty="0"/>
              <a:t>p</a:t>
            </a:r>
            <a:r>
              <a:rPr lang="en-GB" dirty="0"/>
              <a:t> = 0.25. </a:t>
            </a:r>
          </a:p>
          <a:p>
            <a:endParaRPr lang="en-GB" dirty="0" smtClean="0"/>
          </a:p>
          <a:p>
            <a:r>
              <a:rPr lang="en-GB" i="1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5) </a:t>
            </a:r>
            <a:r>
              <a:rPr lang="en-GB" dirty="0"/>
              <a:t>= </a:t>
            </a:r>
            <a:r>
              <a:rPr lang="en-GB" dirty="0" smtClean="0"/>
              <a:t>0.31</a:t>
            </a:r>
          </a:p>
          <a:p>
            <a:endParaRPr lang="en-GB" dirty="0"/>
          </a:p>
          <a:p>
            <a:r>
              <a:rPr lang="en-GB" dirty="0" smtClean="0"/>
              <a:t>NB: A mean difference in the wrong direction does not necessarily count against a theory</a:t>
            </a:r>
          </a:p>
          <a:p>
            <a:r>
              <a:rPr lang="en-GB" dirty="0" smtClean="0"/>
              <a:t>If SE twice as large then  </a:t>
            </a:r>
            <a:r>
              <a:rPr lang="en-GB" i="1" dirty="0"/>
              <a:t>t</a:t>
            </a:r>
            <a:r>
              <a:rPr lang="en-GB" dirty="0"/>
              <a:t>(99) = 0.58, </a:t>
            </a:r>
            <a:r>
              <a:rPr lang="en-GB" i="1" dirty="0"/>
              <a:t>p</a:t>
            </a:r>
            <a:r>
              <a:rPr lang="en-GB" dirty="0"/>
              <a:t> = .57 </a:t>
            </a:r>
            <a:endParaRPr lang="en-GB" dirty="0" smtClean="0"/>
          </a:p>
          <a:p>
            <a:r>
              <a:rPr lang="en-GB" i="1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5) </a:t>
            </a:r>
            <a:r>
              <a:rPr lang="en-GB" dirty="0"/>
              <a:t>= 0.63</a:t>
            </a:r>
          </a:p>
        </p:txBody>
      </p:sp>
    </p:spTree>
    <p:extLst>
      <p:ext uri="{BB962C8B-B14F-4D97-AF65-F5344CB8AC3E}">
        <p14:creationId xmlns:p14="http://schemas.microsoft.com/office/powerpoint/2010/main" val="34904021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strength of evidence should depend on whether the difference goes in the predicted direction or not</a:t>
            </a:r>
          </a:p>
          <a:p>
            <a:endParaRPr lang="en-GB" dirty="0"/>
          </a:p>
          <a:p>
            <a:r>
              <a:rPr lang="en-GB" dirty="0" smtClean="0"/>
              <a:t>YET</a:t>
            </a:r>
          </a:p>
          <a:p>
            <a:r>
              <a:rPr lang="en-GB" dirty="0" smtClean="0"/>
              <a:t>A difference in the wrong direction cannot automatically count as strong evidence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13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321297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No evidence to speak of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96929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H0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23584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H1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67544" y="3356992"/>
            <a:ext cx="46805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940152" y="3356992"/>
            <a:ext cx="2376264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P-values make a two distinction: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30120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MATTER WHAT THE P-VALUE, NO DISTINCTION MADE WITHIN THIS BOX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47664" y="486916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3182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13285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3. A </a:t>
            </a:r>
            <a:r>
              <a:rPr lang="en-GB" dirty="0"/>
              <a:t>high-powered significant result is not necessarily evidence for a theory</a:t>
            </a:r>
          </a:p>
        </p:txBody>
      </p:sp>
    </p:spTree>
    <p:extLst>
      <p:ext uri="{BB962C8B-B14F-4D97-AF65-F5344CB8AC3E}">
        <p14:creationId xmlns:p14="http://schemas.microsoft.com/office/powerpoint/2010/main" val="2774280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20" y="188640"/>
            <a:ext cx="4608512" cy="2921000"/>
            <a:chOff x="179388" y="3716338"/>
            <a:chExt cx="4608512" cy="2921000"/>
          </a:xfrm>
        </p:grpSpPr>
        <p:sp>
          <p:nvSpPr>
            <p:cNvPr id="15363" name="Rectangle 2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80022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5" name="TextBox 4"/>
            <p:cNvSpPr txBox="1">
              <a:spLocks noChangeArrowheads="1"/>
            </p:cNvSpPr>
            <p:nvPr/>
          </p:nvSpPr>
          <p:spPr bwMode="auto">
            <a:xfrm>
              <a:off x="179388" y="6237288"/>
              <a:ext cx="38877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All conceivable outcomes</a:t>
              </a:r>
            </a:p>
          </p:txBody>
        </p:sp>
        <p:cxnSp>
          <p:nvCxnSpPr>
            <p:cNvPr id="15366" name="Straight Arrow Connector 6"/>
            <p:cNvCxnSpPr>
              <a:cxnSpLocks noChangeShapeType="1"/>
            </p:cNvCxnSpPr>
            <p:nvPr/>
          </p:nvCxnSpPr>
          <p:spPr bwMode="auto">
            <a:xfrm rot="5400000" flipH="1" flipV="1">
              <a:off x="396082" y="6022181"/>
              <a:ext cx="287338" cy="142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728787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9" name="TextBox 9"/>
            <p:cNvSpPr txBox="1">
              <a:spLocks noChangeArrowheads="1"/>
            </p:cNvSpPr>
            <p:nvPr/>
          </p:nvSpPr>
          <p:spPr bwMode="auto">
            <a:xfrm>
              <a:off x="1403350" y="3716338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dirty="0" smtClean="0">
                  <a:solidFill>
                    <a:srgbClr val="000000"/>
                  </a:solidFill>
                </a:rPr>
                <a:t>Outcomes allowed by theory 1</a:t>
              </a:r>
            </a:p>
          </p:txBody>
        </p:sp>
        <p:cxnSp>
          <p:nvCxnSpPr>
            <p:cNvPr id="15370" name="Straight Arrow Connector 11"/>
            <p:cNvCxnSpPr>
              <a:cxnSpLocks noChangeShapeType="1"/>
            </p:cNvCxnSpPr>
            <p:nvPr/>
          </p:nvCxnSpPr>
          <p:spPr bwMode="auto">
            <a:xfrm rot="5400000">
              <a:off x="1727201" y="4113212"/>
              <a:ext cx="576262" cy="3603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5148064" y="261665"/>
            <a:ext cx="3529013" cy="2232025"/>
            <a:chOff x="5435600" y="3789363"/>
            <a:chExt cx="3529013" cy="2232025"/>
          </a:xfrm>
        </p:grpSpPr>
        <p:sp>
          <p:nvSpPr>
            <p:cNvPr id="15364" name="Rectangle 3"/>
            <p:cNvSpPr>
              <a:spLocks noChangeArrowheads="1"/>
            </p:cNvSpPr>
            <p:nvPr/>
          </p:nvSpPr>
          <p:spPr bwMode="auto">
            <a:xfrm>
              <a:off x="5435600" y="4292600"/>
              <a:ext cx="2520950" cy="172878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6227763" y="4941888"/>
              <a:ext cx="144462" cy="14287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71" name="TextBox 12"/>
            <p:cNvSpPr txBox="1">
              <a:spLocks noChangeArrowheads="1"/>
            </p:cNvSpPr>
            <p:nvPr/>
          </p:nvSpPr>
          <p:spPr bwMode="auto">
            <a:xfrm>
              <a:off x="5580063" y="3789363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Outcomes allowed by theory 2</a:t>
              </a:r>
            </a:p>
          </p:txBody>
        </p:sp>
        <p:cxnSp>
          <p:nvCxnSpPr>
            <p:cNvPr id="15372" name="Straight Arrow Connector 15"/>
            <p:cNvCxnSpPr>
              <a:cxnSpLocks noChangeShapeType="1"/>
            </p:cNvCxnSpPr>
            <p:nvPr/>
          </p:nvCxnSpPr>
          <p:spPr bwMode="auto">
            <a:xfrm rot="5400000">
              <a:off x="6156325" y="4221163"/>
              <a:ext cx="915988" cy="6270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09894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20" y="188640"/>
            <a:ext cx="4608512" cy="2921000"/>
            <a:chOff x="179388" y="3716338"/>
            <a:chExt cx="4608512" cy="2921000"/>
          </a:xfrm>
        </p:grpSpPr>
        <p:sp>
          <p:nvSpPr>
            <p:cNvPr id="15363" name="Rectangle 2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80022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5" name="TextBox 4"/>
            <p:cNvSpPr txBox="1">
              <a:spLocks noChangeArrowheads="1"/>
            </p:cNvSpPr>
            <p:nvPr/>
          </p:nvSpPr>
          <p:spPr bwMode="auto">
            <a:xfrm>
              <a:off x="179388" y="6237288"/>
              <a:ext cx="38877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All conceivable outcomes</a:t>
              </a:r>
            </a:p>
          </p:txBody>
        </p:sp>
        <p:cxnSp>
          <p:nvCxnSpPr>
            <p:cNvPr id="15366" name="Straight Arrow Connector 6"/>
            <p:cNvCxnSpPr>
              <a:cxnSpLocks noChangeShapeType="1"/>
            </p:cNvCxnSpPr>
            <p:nvPr/>
          </p:nvCxnSpPr>
          <p:spPr bwMode="auto">
            <a:xfrm rot="5400000" flipH="1" flipV="1">
              <a:off x="396082" y="6022181"/>
              <a:ext cx="287338" cy="142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728787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9" name="TextBox 9"/>
            <p:cNvSpPr txBox="1">
              <a:spLocks noChangeArrowheads="1"/>
            </p:cNvSpPr>
            <p:nvPr/>
          </p:nvSpPr>
          <p:spPr bwMode="auto">
            <a:xfrm>
              <a:off x="1403350" y="3716338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dirty="0" smtClean="0">
                  <a:solidFill>
                    <a:srgbClr val="000000"/>
                  </a:solidFill>
                </a:rPr>
                <a:t>Outcomes allowed by theory 1</a:t>
              </a:r>
            </a:p>
          </p:txBody>
        </p:sp>
        <p:cxnSp>
          <p:nvCxnSpPr>
            <p:cNvPr id="15370" name="Straight Arrow Connector 11"/>
            <p:cNvCxnSpPr>
              <a:cxnSpLocks noChangeShapeType="1"/>
            </p:cNvCxnSpPr>
            <p:nvPr/>
          </p:nvCxnSpPr>
          <p:spPr bwMode="auto">
            <a:xfrm rot="5400000">
              <a:off x="1727201" y="4113212"/>
              <a:ext cx="576262" cy="3603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5148064" y="261665"/>
            <a:ext cx="3529013" cy="2232025"/>
            <a:chOff x="5435600" y="3789363"/>
            <a:chExt cx="3529013" cy="2232025"/>
          </a:xfrm>
        </p:grpSpPr>
        <p:sp>
          <p:nvSpPr>
            <p:cNvPr id="15364" name="Rectangle 3"/>
            <p:cNvSpPr>
              <a:spLocks noChangeArrowheads="1"/>
            </p:cNvSpPr>
            <p:nvPr/>
          </p:nvSpPr>
          <p:spPr bwMode="auto">
            <a:xfrm>
              <a:off x="5435600" y="4292600"/>
              <a:ext cx="2520950" cy="172878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6227763" y="4941888"/>
              <a:ext cx="144462" cy="14287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71" name="TextBox 12"/>
            <p:cNvSpPr txBox="1">
              <a:spLocks noChangeArrowheads="1"/>
            </p:cNvSpPr>
            <p:nvPr/>
          </p:nvSpPr>
          <p:spPr bwMode="auto">
            <a:xfrm>
              <a:off x="5580063" y="3789363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Outcomes allowed by theory 2</a:t>
              </a:r>
            </a:p>
          </p:txBody>
        </p:sp>
        <p:cxnSp>
          <p:nvCxnSpPr>
            <p:cNvPr id="15372" name="Straight Arrow Connector 15"/>
            <p:cNvCxnSpPr>
              <a:cxnSpLocks noChangeShapeType="1"/>
            </p:cNvCxnSpPr>
            <p:nvPr/>
          </p:nvCxnSpPr>
          <p:spPr bwMode="auto">
            <a:xfrm rot="5400000">
              <a:off x="6156325" y="4221163"/>
              <a:ext cx="915988" cy="6270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TextBox 3"/>
          <p:cNvSpPr txBox="1"/>
          <p:nvPr/>
        </p:nvSpPr>
        <p:spPr bwMode="auto">
          <a:xfrm>
            <a:off x="899592" y="4005064"/>
            <a:ext cx="79208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It should be harder to obtain evidence for a vague theory than a precise theory, even when predictions are confirmed. </a:t>
            </a:r>
            <a:endParaRPr lang="en-GB" sz="2000" dirty="0" smtClean="0"/>
          </a:p>
          <a:p>
            <a:pPr>
              <a:spcBef>
                <a:spcPct val="50000"/>
              </a:spcBef>
            </a:pPr>
            <a:r>
              <a:rPr lang="en-GB" sz="2000" dirty="0" smtClean="0"/>
              <a:t>A theory </a:t>
            </a:r>
            <a:r>
              <a:rPr lang="en-GB" sz="2000" dirty="0"/>
              <a:t>should be punished for being </a:t>
            </a:r>
            <a:r>
              <a:rPr lang="en-GB" sz="2000" dirty="0" smtClean="0"/>
              <a:t>vague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58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20" y="188640"/>
            <a:ext cx="4608512" cy="2921000"/>
            <a:chOff x="179388" y="3716338"/>
            <a:chExt cx="4608512" cy="2921000"/>
          </a:xfrm>
        </p:grpSpPr>
        <p:sp>
          <p:nvSpPr>
            <p:cNvPr id="15363" name="Rectangle 2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80022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5" name="TextBox 4"/>
            <p:cNvSpPr txBox="1">
              <a:spLocks noChangeArrowheads="1"/>
            </p:cNvSpPr>
            <p:nvPr/>
          </p:nvSpPr>
          <p:spPr bwMode="auto">
            <a:xfrm>
              <a:off x="179388" y="6237288"/>
              <a:ext cx="38877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All conceivable outcomes</a:t>
              </a:r>
            </a:p>
          </p:txBody>
        </p:sp>
        <p:cxnSp>
          <p:nvCxnSpPr>
            <p:cNvPr id="15366" name="Straight Arrow Connector 6"/>
            <p:cNvCxnSpPr>
              <a:cxnSpLocks noChangeShapeType="1"/>
            </p:cNvCxnSpPr>
            <p:nvPr/>
          </p:nvCxnSpPr>
          <p:spPr bwMode="auto">
            <a:xfrm rot="5400000" flipH="1" flipV="1">
              <a:off x="396082" y="6022181"/>
              <a:ext cx="287338" cy="142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468313" y="4221163"/>
              <a:ext cx="2447925" cy="1728787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9" name="TextBox 9"/>
            <p:cNvSpPr txBox="1">
              <a:spLocks noChangeArrowheads="1"/>
            </p:cNvSpPr>
            <p:nvPr/>
          </p:nvSpPr>
          <p:spPr bwMode="auto">
            <a:xfrm>
              <a:off x="1403350" y="3716338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dirty="0" smtClean="0">
                  <a:solidFill>
                    <a:srgbClr val="000000"/>
                  </a:solidFill>
                </a:rPr>
                <a:t>Outcomes allowed by theory 1</a:t>
              </a:r>
            </a:p>
          </p:txBody>
        </p:sp>
        <p:cxnSp>
          <p:nvCxnSpPr>
            <p:cNvPr id="15370" name="Straight Arrow Connector 11"/>
            <p:cNvCxnSpPr>
              <a:cxnSpLocks noChangeShapeType="1"/>
            </p:cNvCxnSpPr>
            <p:nvPr/>
          </p:nvCxnSpPr>
          <p:spPr bwMode="auto">
            <a:xfrm rot="5400000">
              <a:off x="1727201" y="4113212"/>
              <a:ext cx="576262" cy="36036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5148064" y="261665"/>
            <a:ext cx="3529013" cy="2232025"/>
            <a:chOff x="5435600" y="3789363"/>
            <a:chExt cx="3529013" cy="2232025"/>
          </a:xfrm>
        </p:grpSpPr>
        <p:sp>
          <p:nvSpPr>
            <p:cNvPr id="15364" name="Rectangle 3"/>
            <p:cNvSpPr>
              <a:spLocks noChangeArrowheads="1"/>
            </p:cNvSpPr>
            <p:nvPr/>
          </p:nvSpPr>
          <p:spPr bwMode="auto">
            <a:xfrm>
              <a:off x="5435600" y="4292600"/>
              <a:ext cx="2520950" cy="172878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6227763" y="4941888"/>
              <a:ext cx="144462" cy="14287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 smtClean="0">
                <a:solidFill>
                  <a:srgbClr val="FFFF00"/>
                </a:solidFill>
              </a:endParaRPr>
            </a:p>
          </p:txBody>
        </p:sp>
        <p:sp>
          <p:nvSpPr>
            <p:cNvPr id="15371" name="TextBox 12"/>
            <p:cNvSpPr txBox="1">
              <a:spLocks noChangeArrowheads="1"/>
            </p:cNvSpPr>
            <p:nvPr/>
          </p:nvSpPr>
          <p:spPr bwMode="auto">
            <a:xfrm>
              <a:off x="5580063" y="3789363"/>
              <a:ext cx="33845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000" smtClean="0">
                  <a:solidFill>
                    <a:srgbClr val="000000"/>
                  </a:solidFill>
                </a:rPr>
                <a:t>Outcomes allowed by theory 2</a:t>
              </a:r>
            </a:p>
          </p:txBody>
        </p:sp>
        <p:cxnSp>
          <p:nvCxnSpPr>
            <p:cNvPr id="15372" name="Straight Arrow Connector 15"/>
            <p:cNvCxnSpPr>
              <a:cxnSpLocks noChangeShapeType="1"/>
            </p:cNvCxnSpPr>
            <p:nvPr/>
          </p:nvCxnSpPr>
          <p:spPr bwMode="auto">
            <a:xfrm rot="5400000">
              <a:off x="6156325" y="4221163"/>
              <a:ext cx="915988" cy="62706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TextBox 3"/>
          <p:cNvSpPr txBox="1"/>
          <p:nvPr/>
        </p:nvSpPr>
        <p:spPr bwMode="auto">
          <a:xfrm>
            <a:off x="899592" y="4005064"/>
            <a:ext cx="79208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It should be harder to obtain evidence for a vague theory than a precise theory, even when predictions are confirmed. </a:t>
            </a:r>
            <a:endParaRPr lang="en-GB" sz="2000" dirty="0" smtClean="0"/>
          </a:p>
          <a:p>
            <a:pPr>
              <a:spcBef>
                <a:spcPct val="50000"/>
              </a:spcBef>
            </a:pPr>
            <a:r>
              <a:rPr lang="en-GB" sz="2000" dirty="0" smtClean="0"/>
              <a:t>A theory </a:t>
            </a:r>
            <a:r>
              <a:rPr lang="en-GB" sz="2000" dirty="0"/>
              <a:t>should be punished for being vague. </a:t>
            </a:r>
            <a:endParaRPr lang="en-GB" sz="2000" dirty="0" smtClean="0"/>
          </a:p>
          <a:p>
            <a:pPr>
              <a:spcBef>
                <a:spcPct val="50000"/>
              </a:spcBef>
            </a:pPr>
            <a:r>
              <a:rPr lang="en-GB" sz="2000" dirty="0" smtClean="0"/>
              <a:t>A just significant </a:t>
            </a:r>
            <a:r>
              <a:rPr lang="en-GB" sz="2000" dirty="0"/>
              <a:t>result cannot provide a constant amount of evidence for an H1 over H0; the relative strength of evidence must depend on the H1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19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2) asked 53 people to feel a hot or a cold therapeutic pack and then choose between a treat for themselves or for a friend.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selfish treat  	prosocial</a:t>
            </a:r>
          </a:p>
          <a:p>
            <a:r>
              <a:rPr lang="en-GB" dirty="0" smtClean="0"/>
              <a:t>Cold		75%		25%</a:t>
            </a:r>
          </a:p>
          <a:p>
            <a:r>
              <a:rPr lang="en-GB" dirty="0" smtClean="0"/>
              <a:t>Warmth		46%		54%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err="1"/>
              <a:t>Lynott</a:t>
            </a:r>
            <a:r>
              <a:rPr lang="en-GB" dirty="0"/>
              <a:t>, Corker, </a:t>
            </a:r>
            <a:r>
              <a:rPr lang="en-GB" dirty="0" err="1"/>
              <a:t>Wortman</a:t>
            </a:r>
            <a:r>
              <a:rPr lang="en-GB" dirty="0"/>
              <a:t>, Connell et al (2014) </a:t>
            </a:r>
          </a:p>
          <a:p>
            <a:r>
              <a:rPr lang="en-GB" dirty="0"/>
              <a:t>N = 861 people</a:t>
            </a:r>
          </a:p>
          <a:p>
            <a:r>
              <a:rPr lang="en-GB" dirty="0"/>
              <a:t>ln OR = -0.26, p = .</a:t>
            </a:r>
            <a:r>
              <a:rPr lang="en-GB" dirty="0" smtClean="0"/>
              <a:t>062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4564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2) asked 53 people to feel a hot or a cold therapeutic pack and then choose between a treat for themselves or for a friend.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	selfish treat  	prosocial</a:t>
            </a:r>
          </a:p>
          <a:p>
            <a:r>
              <a:rPr lang="en-GB" dirty="0" smtClean="0"/>
              <a:t>Cold		75%		25%</a:t>
            </a:r>
          </a:p>
          <a:p>
            <a:r>
              <a:rPr lang="en-GB" dirty="0" smtClean="0"/>
              <a:t>Warmth		46%		54%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err="1"/>
              <a:t>Lynott</a:t>
            </a:r>
            <a:r>
              <a:rPr lang="en-GB" dirty="0"/>
              <a:t>, Corker, </a:t>
            </a:r>
            <a:r>
              <a:rPr lang="en-GB" dirty="0" err="1"/>
              <a:t>Wortman</a:t>
            </a:r>
            <a:r>
              <a:rPr lang="en-GB" dirty="0"/>
              <a:t>, Connell et al (2014) </a:t>
            </a:r>
          </a:p>
          <a:p>
            <a:r>
              <a:rPr lang="en-GB" dirty="0"/>
              <a:t>N = 861 people</a:t>
            </a:r>
          </a:p>
          <a:p>
            <a:r>
              <a:rPr lang="en-GB" dirty="0"/>
              <a:t>ln OR = -0.26, p = .</a:t>
            </a:r>
            <a:r>
              <a:rPr lang="en-GB" dirty="0" smtClean="0"/>
              <a:t>062</a:t>
            </a:r>
          </a:p>
          <a:p>
            <a:endParaRPr lang="en-GB" dirty="0"/>
          </a:p>
          <a:p>
            <a:r>
              <a:rPr lang="en-GB" dirty="0"/>
              <a:t>Counterfactually, Ln O</a:t>
            </a:r>
            <a:r>
              <a:rPr lang="en-GB" dirty="0" smtClean="0"/>
              <a:t>R </a:t>
            </a:r>
            <a:r>
              <a:rPr lang="en-GB" dirty="0"/>
              <a:t>= + 0.28, p &lt; .</a:t>
            </a:r>
            <a:r>
              <a:rPr lang="en-GB" dirty="0" smtClean="0"/>
              <a:t>05</a:t>
            </a:r>
          </a:p>
          <a:p>
            <a:endParaRPr lang="en-GB" dirty="0"/>
          </a:p>
          <a:p>
            <a:r>
              <a:rPr lang="en-GB" dirty="0"/>
              <a:t>		selfish treat  	prosocial</a:t>
            </a:r>
          </a:p>
          <a:p>
            <a:r>
              <a:rPr lang="en-GB" dirty="0"/>
              <a:t>Cold		</a:t>
            </a:r>
            <a:r>
              <a:rPr lang="en-GB" dirty="0" smtClean="0"/>
              <a:t>53.5%</a:t>
            </a:r>
            <a:r>
              <a:rPr lang="en-GB" dirty="0"/>
              <a:t>		</a:t>
            </a:r>
            <a:r>
              <a:rPr lang="en-GB" dirty="0" smtClean="0"/>
              <a:t>46.5%</a:t>
            </a:r>
            <a:endParaRPr lang="en-GB" dirty="0"/>
          </a:p>
          <a:p>
            <a:r>
              <a:rPr lang="en-GB" dirty="0"/>
              <a:t>Warmth		</a:t>
            </a:r>
            <a:r>
              <a:rPr lang="en-GB" dirty="0" smtClean="0"/>
              <a:t>46.5%</a:t>
            </a:r>
            <a:r>
              <a:rPr lang="en-GB" dirty="0"/>
              <a:t>		</a:t>
            </a:r>
            <a:r>
              <a:rPr lang="en-GB" dirty="0" smtClean="0"/>
              <a:t>53.5%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2376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</a:t>
            </a:r>
            <a:r>
              <a:rPr lang="en-GB" dirty="0" smtClean="0"/>
              <a:t>) </a:t>
            </a:r>
          </a:p>
          <a:p>
            <a:r>
              <a:rPr lang="en-GB" dirty="0" smtClean="0"/>
              <a:t>N = 53 </a:t>
            </a:r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smtClean="0"/>
              <a:t>Replication</a:t>
            </a:r>
            <a:endParaRPr lang="en-GB" dirty="0"/>
          </a:p>
          <a:p>
            <a:r>
              <a:rPr lang="en-GB" dirty="0"/>
              <a:t>N = </a:t>
            </a:r>
            <a:r>
              <a:rPr lang="en-GB" dirty="0" smtClean="0"/>
              <a:t>861</a:t>
            </a:r>
          </a:p>
          <a:p>
            <a:r>
              <a:rPr lang="en-GB" dirty="0" smtClean="0"/>
              <a:t>Ln </a:t>
            </a:r>
            <a:r>
              <a:rPr lang="en-GB" dirty="0"/>
              <a:t>O</a:t>
            </a:r>
            <a:r>
              <a:rPr lang="en-GB" dirty="0" smtClean="0"/>
              <a:t>R </a:t>
            </a:r>
            <a:r>
              <a:rPr lang="en-GB" dirty="0"/>
              <a:t>= + 0.28, p &lt; .</a:t>
            </a:r>
            <a:r>
              <a:rPr lang="en-GB" dirty="0" smtClean="0"/>
              <a:t>05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47664" y="3717032"/>
            <a:ext cx="5832648" cy="2625388"/>
            <a:chOff x="1547664" y="3717032"/>
            <a:chExt cx="5832648" cy="2625388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3717032"/>
              <a:ext cx="5328592" cy="1558042"/>
              <a:chOff x="1259632" y="2014974"/>
              <a:chExt cx="5328592" cy="155804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59632" y="2014974"/>
                <a:ext cx="5328592" cy="1558042"/>
                <a:chOff x="1259632" y="2014974"/>
                <a:chExt cx="5328592" cy="1558042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1259632" y="3573016"/>
                  <a:ext cx="532859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27784" y="2014974"/>
                  <a:ext cx="0" cy="15580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5652120" y="3356992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2699792" y="5347082"/>
              <a:ext cx="11521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0 </a:t>
              </a:r>
            </a:p>
            <a:p>
              <a:r>
                <a:rPr lang="en-GB" dirty="0" smtClean="0"/>
                <a:t>effect size for H0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60082" y="5419090"/>
              <a:ext cx="1720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1.26</a:t>
              </a:r>
            </a:p>
            <a:p>
              <a:r>
                <a:rPr lang="en-GB" dirty="0" smtClean="0"/>
                <a:t>Estimated effect size for H1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940540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</a:t>
            </a:r>
            <a:r>
              <a:rPr lang="en-GB" dirty="0" smtClean="0"/>
              <a:t>) </a:t>
            </a:r>
          </a:p>
          <a:p>
            <a:r>
              <a:rPr lang="en-GB" dirty="0" smtClean="0"/>
              <a:t>N = 53 </a:t>
            </a:r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smtClean="0"/>
              <a:t>Replication</a:t>
            </a:r>
            <a:endParaRPr lang="en-GB" dirty="0"/>
          </a:p>
          <a:p>
            <a:r>
              <a:rPr lang="en-GB" dirty="0"/>
              <a:t>N = </a:t>
            </a:r>
            <a:r>
              <a:rPr lang="en-GB" dirty="0" smtClean="0"/>
              <a:t>861</a:t>
            </a:r>
          </a:p>
          <a:p>
            <a:r>
              <a:rPr lang="en-GB" dirty="0" smtClean="0"/>
              <a:t>Ln </a:t>
            </a:r>
            <a:r>
              <a:rPr lang="en-GB" dirty="0"/>
              <a:t>O</a:t>
            </a:r>
            <a:r>
              <a:rPr lang="en-GB" dirty="0" smtClean="0"/>
              <a:t>R </a:t>
            </a:r>
            <a:r>
              <a:rPr lang="en-GB" dirty="0"/>
              <a:t>= + 0.28, p &lt; .</a:t>
            </a:r>
            <a:r>
              <a:rPr lang="en-GB" dirty="0" smtClean="0"/>
              <a:t>05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47664" y="3717032"/>
            <a:ext cx="5832648" cy="2625388"/>
            <a:chOff x="1547664" y="3717032"/>
            <a:chExt cx="5832648" cy="2625388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3717032"/>
              <a:ext cx="5328592" cy="1558042"/>
              <a:chOff x="1259632" y="2014974"/>
              <a:chExt cx="5328592" cy="155804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59632" y="2014974"/>
                <a:ext cx="5328592" cy="1558042"/>
                <a:chOff x="1259632" y="2014974"/>
                <a:chExt cx="5328592" cy="1558042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1259632" y="3573016"/>
                  <a:ext cx="532859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27784" y="2014974"/>
                  <a:ext cx="0" cy="15580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5652120" y="3356992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2699792" y="5347082"/>
              <a:ext cx="11521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0 </a:t>
              </a:r>
            </a:p>
            <a:p>
              <a:r>
                <a:rPr lang="en-GB" dirty="0" smtClean="0"/>
                <a:t>effect size for H0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60082" y="5419090"/>
              <a:ext cx="1720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1.26</a:t>
              </a:r>
            </a:p>
            <a:p>
              <a:r>
                <a:rPr lang="en-GB" dirty="0" smtClean="0"/>
                <a:t>Estimated effect size for H1</a:t>
              </a:r>
              <a:endParaRPr lang="en-GB" dirty="0"/>
            </a:p>
          </p:txBody>
        </p:sp>
      </p:grpSp>
      <p:cxnSp>
        <p:nvCxnSpPr>
          <p:cNvPr id="12" name="Straight Connector 11"/>
          <p:cNvCxnSpPr>
            <a:endCxn id="5" idx="0"/>
          </p:cNvCxnSpPr>
          <p:nvPr/>
        </p:nvCxnSpPr>
        <p:spPr>
          <a:xfrm>
            <a:off x="3275856" y="5013176"/>
            <a:ext cx="0" cy="33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59832" y="515719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5856" y="515719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7061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Williams and </a:t>
            </a:r>
            <a:r>
              <a:rPr lang="en-GB" dirty="0" err="1"/>
              <a:t>Bargh</a:t>
            </a:r>
            <a:r>
              <a:rPr lang="en-GB" dirty="0"/>
              <a:t> (2008; study 2</a:t>
            </a:r>
            <a:r>
              <a:rPr lang="en-GB" dirty="0" smtClean="0"/>
              <a:t>) </a:t>
            </a:r>
          </a:p>
          <a:p>
            <a:r>
              <a:rPr lang="en-GB" dirty="0" smtClean="0"/>
              <a:t>N = 53 </a:t>
            </a:r>
          </a:p>
          <a:p>
            <a:r>
              <a:rPr lang="en-GB" dirty="0" smtClean="0"/>
              <a:t>Ln OR = 1.26</a:t>
            </a:r>
          </a:p>
          <a:p>
            <a:endParaRPr lang="en-GB" dirty="0"/>
          </a:p>
          <a:p>
            <a:r>
              <a:rPr lang="en-GB" dirty="0" smtClean="0"/>
              <a:t>Replication</a:t>
            </a:r>
            <a:endParaRPr lang="en-GB" dirty="0"/>
          </a:p>
          <a:p>
            <a:r>
              <a:rPr lang="en-GB" dirty="0"/>
              <a:t>N = </a:t>
            </a:r>
            <a:r>
              <a:rPr lang="en-GB" dirty="0" smtClean="0"/>
              <a:t>861</a:t>
            </a:r>
          </a:p>
          <a:p>
            <a:r>
              <a:rPr lang="en-GB" dirty="0" smtClean="0"/>
              <a:t>Ln </a:t>
            </a:r>
            <a:r>
              <a:rPr lang="en-GB" dirty="0"/>
              <a:t>O</a:t>
            </a:r>
            <a:r>
              <a:rPr lang="en-GB" dirty="0" smtClean="0"/>
              <a:t>R </a:t>
            </a:r>
            <a:r>
              <a:rPr lang="en-GB" dirty="0"/>
              <a:t>= + 0.28, p &lt; .</a:t>
            </a:r>
            <a:r>
              <a:rPr lang="en-GB" dirty="0" smtClean="0"/>
              <a:t>05</a:t>
            </a:r>
          </a:p>
          <a:p>
            <a:r>
              <a:rPr lang="en-GB" i="1" dirty="0" smtClean="0"/>
              <a:t>B</a:t>
            </a:r>
            <a:r>
              <a:rPr lang="en-GB" baseline="-25000" dirty="0" smtClean="0"/>
              <a:t>H(0</a:t>
            </a:r>
            <a:r>
              <a:rPr lang="en-GB" baseline="-25000" dirty="0"/>
              <a:t>, 1.26) </a:t>
            </a:r>
            <a:r>
              <a:rPr lang="en-GB" dirty="0"/>
              <a:t>= 1.56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47664" y="3717032"/>
            <a:ext cx="5832648" cy="2625388"/>
            <a:chOff x="1547664" y="3717032"/>
            <a:chExt cx="5832648" cy="2625388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3717032"/>
              <a:ext cx="5328592" cy="1558042"/>
              <a:chOff x="1259632" y="2014974"/>
              <a:chExt cx="5328592" cy="155804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59632" y="2014974"/>
                <a:ext cx="5328592" cy="1558042"/>
                <a:chOff x="1259632" y="2014974"/>
                <a:chExt cx="5328592" cy="1558042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>
                  <a:off x="1259632" y="3573016"/>
                  <a:ext cx="532859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27784" y="2014974"/>
                  <a:ext cx="0" cy="15580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5652120" y="3356992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2699792" y="5347082"/>
              <a:ext cx="11521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0 </a:t>
              </a:r>
            </a:p>
            <a:p>
              <a:r>
                <a:rPr lang="en-GB" dirty="0" smtClean="0"/>
                <a:t>effect size for H0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60082" y="5419090"/>
              <a:ext cx="1720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1.26</a:t>
              </a:r>
            </a:p>
            <a:p>
              <a:r>
                <a:rPr lang="en-GB" dirty="0" smtClean="0"/>
                <a:t>Estimated effect size for H1</a:t>
              </a:r>
              <a:endParaRPr lang="en-GB" dirty="0"/>
            </a:p>
          </p:txBody>
        </p:sp>
      </p:grpSp>
      <p:cxnSp>
        <p:nvCxnSpPr>
          <p:cNvPr id="12" name="Straight Connector 11"/>
          <p:cNvCxnSpPr>
            <a:endCxn id="5" idx="0"/>
          </p:cNvCxnSpPr>
          <p:nvPr/>
        </p:nvCxnSpPr>
        <p:spPr>
          <a:xfrm>
            <a:off x="3275856" y="5013176"/>
            <a:ext cx="0" cy="33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59832" y="515719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5856" y="515719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7494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1683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Vague theories should get less evidence from the same data than precise theories</a:t>
            </a:r>
          </a:p>
          <a:p>
            <a:endParaRPr lang="en-GB" dirty="0" smtClean="0"/>
          </a:p>
          <a:p>
            <a:r>
              <a:rPr lang="en-GB" dirty="0" smtClean="0"/>
              <a:t>Yet p-values cannot reflect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5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inferential conclusion follows from a non-significant result in itself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But it is now easy to use Bayes and distinguish: </a:t>
            </a:r>
          </a:p>
          <a:p>
            <a:endParaRPr lang="en-GB" sz="2400" dirty="0"/>
          </a:p>
          <a:p>
            <a:r>
              <a:rPr lang="en-GB" sz="2400" dirty="0" smtClean="0"/>
              <a:t>Evidence for null hypothesis    </a:t>
            </a:r>
            <a:r>
              <a:rPr lang="en-GB" sz="2400" dirty="0" err="1" smtClean="0"/>
              <a:t>vs</a:t>
            </a:r>
            <a:r>
              <a:rPr lang="en-GB" sz="2400" dirty="0" smtClean="0"/>
              <a:t>      insensitive data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39370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Main criticism of Bayes:</a:t>
            </a:r>
          </a:p>
          <a:p>
            <a:endParaRPr lang="en-GB" dirty="0"/>
          </a:p>
          <a:p>
            <a:r>
              <a:rPr lang="en-GB" dirty="0" smtClean="0"/>
              <a:t>Different models of H1 give different answers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Compare:</a:t>
            </a:r>
          </a:p>
          <a:p>
            <a:r>
              <a:rPr lang="en-GB" dirty="0" smtClean="0"/>
              <a:t>Different theories, or different assumptions connecting theory to predictions, make different predictions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628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Main criticism of Bayes:</a:t>
            </a:r>
          </a:p>
          <a:p>
            <a:endParaRPr lang="en-GB" dirty="0"/>
          </a:p>
          <a:p>
            <a:r>
              <a:rPr lang="en-GB" dirty="0" smtClean="0"/>
              <a:t>Different models of H1 give different answers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Compare:</a:t>
            </a:r>
          </a:p>
          <a:p>
            <a:r>
              <a:rPr lang="en-GB" dirty="0" smtClean="0"/>
              <a:t>Different theories, or different assumptions connecting theory to predictions, make different predictions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“It is sometimes considered a paradox that the answer depends not only on the observations but also on the question; </a:t>
            </a:r>
          </a:p>
          <a:p>
            <a:r>
              <a:rPr lang="en-GB" dirty="0" smtClean="0"/>
              <a:t>it should be a platitude” </a:t>
            </a:r>
          </a:p>
          <a:p>
            <a:r>
              <a:rPr lang="en-GB" dirty="0" err="1" smtClean="0"/>
              <a:t>Jeffreys</a:t>
            </a:r>
            <a:r>
              <a:rPr lang="en-GB" dirty="0" smtClean="0"/>
              <a:t>, 1939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280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no algorithm for making predictions from theory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Just so, there is no algorithm for modelling theories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Modelling H1 means getting to know your literature and your theory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Doing Bayes just is doing 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445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sum,</a:t>
            </a:r>
          </a:p>
          <a:p>
            <a:endParaRPr lang="en-GB" dirty="0"/>
          </a:p>
          <a:p>
            <a:r>
              <a:rPr lang="en-GB" dirty="0" smtClean="0"/>
              <a:t>P-values do not indicate evidence for H0</a:t>
            </a:r>
          </a:p>
          <a:p>
            <a:r>
              <a:rPr lang="en-GB" dirty="0"/>
              <a:t> </a:t>
            </a:r>
            <a:r>
              <a:rPr lang="en-GB" dirty="0" smtClean="0"/>
              <a:t>  - not when power is high</a:t>
            </a:r>
          </a:p>
          <a:p>
            <a:r>
              <a:rPr lang="en-GB" dirty="0"/>
              <a:t> </a:t>
            </a:r>
            <a:r>
              <a:rPr lang="en-GB" dirty="0" smtClean="0"/>
              <a:t>  - not when power is low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P-values do not provide evidence for H1 in ways sensitive to the properties of H1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By contrast</a:t>
            </a:r>
          </a:p>
          <a:p>
            <a:r>
              <a:rPr lang="en-GB" dirty="0" smtClean="0"/>
              <a:t>Bayes factors provide a continuous measure of evidence motivated from first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19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6" y="5563692"/>
            <a:ext cx="2736304" cy="92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7176" y="3717032"/>
            <a:ext cx="3024336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“Falsifying hypothesis” (e.g. Washing hands affects particular DV)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55172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Probability model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337354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Specifies conditions under which direct replication should succeed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556792"/>
            <a:ext cx="3816424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general theory </a:t>
            </a:r>
          </a:p>
          <a:p>
            <a:r>
              <a:rPr lang="en-GB" dirty="0" smtClean="0"/>
              <a:t>(e.g. social and physical disgust are two variants of same thing)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1576197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Specifies conditions for obtaining conceptual replications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563888" y="2499527"/>
            <a:ext cx="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63888" y="4640362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5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Bayes Factor: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000" dirty="0" smtClean="0"/>
              <a:t>Strength of evidence for one theory versus another (e.g. H1 versus H0):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The data are B times more likely on H1 than H0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the axioms of probability: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100" u="sng" dirty="0" smtClean="0"/>
              <a:t>P(H1 | D)</a:t>
            </a:r>
            <a:r>
              <a:rPr lang="en-GB" sz="1100" dirty="0" smtClean="0"/>
              <a:t>		=	</a:t>
            </a:r>
            <a:r>
              <a:rPr lang="en-GB" sz="1100" u="sng" dirty="0" smtClean="0"/>
              <a:t>P(D | H1)	</a:t>
            </a:r>
            <a:r>
              <a:rPr lang="en-GB" sz="1100" dirty="0" smtClean="0"/>
              <a:t>	*	</a:t>
            </a:r>
            <a:r>
              <a:rPr lang="en-GB" sz="1100" u="sng" dirty="0" smtClean="0"/>
              <a:t>P(H1)</a:t>
            </a:r>
          </a:p>
          <a:p>
            <a:r>
              <a:rPr lang="en-GB" sz="1100" dirty="0" smtClean="0"/>
              <a:t>P(H0 | D)			P(D | H0)			P(H0)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Posterior confidence  =	Bayes factor	* prior confidence in H1 rather than H0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Defining strength of evidence by the amount one’s belief ought to change,</a:t>
            </a:r>
          </a:p>
          <a:p>
            <a:r>
              <a:rPr lang="en-GB" dirty="0" smtClean="0"/>
              <a:t>Bayes factor is a measure of strength of evidence </a:t>
            </a:r>
          </a:p>
        </p:txBody>
      </p:sp>
    </p:spTree>
    <p:extLst>
      <p:ext uri="{BB962C8B-B14F-4D97-AF65-F5344CB8AC3E}">
        <p14:creationId xmlns:p14="http://schemas.microsoft.com/office/powerpoint/2010/main" val="259230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If B = about 1, experiment was not sensitive.  </a:t>
            </a:r>
            <a:endParaRPr lang="en-GB" sz="2400" dirty="0" smtClean="0"/>
          </a:p>
          <a:p>
            <a:pPr>
              <a:spcBef>
                <a:spcPct val="50000"/>
              </a:spcBef>
            </a:pPr>
            <a:endParaRPr lang="en-GB" sz="2400" dirty="0"/>
          </a:p>
          <a:p>
            <a:pPr>
              <a:spcBef>
                <a:spcPct val="50000"/>
              </a:spcBef>
            </a:pPr>
            <a:r>
              <a:rPr lang="en-GB" sz="2400" dirty="0" smtClean="0"/>
              <a:t>If </a:t>
            </a:r>
            <a:r>
              <a:rPr lang="en-GB" sz="2400" dirty="0"/>
              <a:t>B </a:t>
            </a:r>
            <a:r>
              <a:rPr lang="en-GB" sz="2400" dirty="0" smtClean="0"/>
              <a:t>&gt; 1 </a:t>
            </a:r>
            <a:r>
              <a:rPr lang="en-GB" sz="2400" dirty="0"/>
              <a:t>then the data supported your theory over the null</a:t>
            </a:r>
          </a:p>
          <a:p>
            <a:pPr>
              <a:spcBef>
                <a:spcPct val="50000"/>
              </a:spcBef>
            </a:pPr>
            <a:endParaRPr lang="en-GB" sz="2400" dirty="0"/>
          </a:p>
          <a:p>
            <a:pPr>
              <a:spcBef>
                <a:spcPct val="50000"/>
              </a:spcBef>
            </a:pPr>
            <a:r>
              <a:rPr lang="en-GB" sz="2400" dirty="0"/>
              <a:t>If B </a:t>
            </a:r>
            <a:r>
              <a:rPr lang="en-GB" sz="2400" dirty="0" smtClean="0"/>
              <a:t>&lt; 1</a:t>
            </a:r>
            <a:r>
              <a:rPr lang="en-GB" sz="2400" dirty="0"/>
              <a:t>, then the data supported the null over your theory</a:t>
            </a:r>
          </a:p>
          <a:p>
            <a:pPr>
              <a:spcBef>
                <a:spcPct val="50000"/>
              </a:spcBef>
            </a:pPr>
            <a:endParaRPr lang="en-GB" sz="2400" dirty="0"/>
          </a:p>
          <a:p>
            <a:pPr>
              <a:spcBef>
                <a:spcPct val="50000"/>
              </a:spcBef>
            </a:pPr>
            <a:endParaRPr lang="en-GB" sz="2400" dirty="0"/>
          </a:p>
          <a:p>
            <a:pPr>
              <a:spcBef>
                <a:spcPct val="50000"/>
              </a:spcBef>
            </a:pPr>
            <a:r>
              <a:rPr lang="en-GB" sz="2400" dirty="0" err="1"/>
              <a:t>Jeffreys</a:t>
            </a:r>
            <a:r>
              <a:rPr lang="en-GB" sz="2400" dirty="0"/>
              <a:t>, </a:t>
            </a:r>
            <a:r>
              <a:rPr lang="en-GB" sz="2400" dirty="0" smtClean="0"/>
              <a:t> 1939:  </a:t>
            </a:r>
            <a:r>
              <a:rPr lang="en-GB" sz="2400" dirty="0"/>
              <a:t>Bayes factors more than 3 </a:t>
            </a:r>
            <a:r>
              <a:rPr lang="en-GB" sz="2400" dirty="0" smtClean="0"/>
              <a:t>are worth taking note of</a:t>
            </a:r>
          </a:p>
          <a:p>
            <a:pPr>
              <a:spcBef>
                <a:spcPct val="50000"/>
              </a:spcBef>
            </a:pPr>
            <a:endParaRPr lang="en-GB" sz="2400" dirty="0"/>
          </a:p>
          <a:p>
            <a:pPr>
              <a:spcBef>
                <a:spcPct val="50000"/>
              </a:spcBef>
            </a:pPr>
            <a:r>
              <a:rPr lang="en-GB" sz="2400" dirty="0" smtClean="0"/>
              <a:t>B &gt; 3 noticeable support for theory</a:t>
            </a:r>
          </a:p>
          <a:p>
            <a:pPr>
              <a:spcBef>
                <a:spcPct val="50000"/>
              </a:spcBef>
            </a:pPr>
            <a:r>
              <a:rPr lang="en-GB" sz="2400" dirty="0" smtClean="0"/>
              <a:t>B &lt; 1/3 noticeable support for null</a:t>
            </a:r>
            <a:endParaRPr lang="en-GB" sz="2400" dirty="0"/>
          </a:p>
          <a:p>
            <a:pPr>
              <a:spcBef>
                <a:spcPct val="50000"/>
              </a:spcBef>
            </a:pP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3212976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 smtClean="0"/>
              <a:t>No evidence to speak of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96929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H0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23584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400" dirty="0"/>
              <a:t>E</a:t>
            </a:r>
            <a:r>
              <a:rPr lang="en-GB" sz="2400" dirty="0" smtClean="0"/>
              <a:t>vidence for H1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323528" y="3429000"/>
            <a:ext cx="216024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059832" y="3438258"/>
            <a:ext cx="216024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44572" y="3438258"/>
            <a:ext cx="216024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3528" y="332656"/>
            <a:ext cx="798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Bayes factors make the three way distinction: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86078" y="24774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1/3  … 3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8" y="24774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 …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5556" y="24984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0 … 1/3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413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spcBef>
            <a:spcPct val="50000"/>
          </a:spcBef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2111</Words>
  <Application>Microsoft Office PowerPoint</Application>
  <PresentationFormat>On-screen Show (4:3)</PresentationFormat>
  <Paragraphs>441</Paragraphs>
  <Slides>54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Times New Roman</vt:lpstr>
      <vt:lpstr>Office Theme</vt:lpstr>
      <vt:lpstr>Default Design</vt:lpstr>
      <vt:lpstr>Bayes factors as a measure of strength of evidence in replication studies</vt:lpstr>
      <vt:lpstr>PowerPoint Presentation</vt:lpstr>
      <vt:lpstr>PowerPoint Presentation</vt:lpstr>
      <vt:lpstr>PowerPoint Presentation</vt:lpstr>
      <vt:lpstr>PowerPoint Presentation</vt:lpstr>
      <vt:lpstr>The Bayes Factor:  Strength of evidence for one theory versus another (e.g. H1 versus H0):  The data are B times more likely on H1 than H0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Services</dc:creator>
  <cp:lastModifiedBy>Zoltan Dienes</cp:lastModifiedBy>
  <cp:revision>375</cp:revision>
  <dcterms:created xsi:type="dcterms:W3CDTF">2012-02-02T09:25:19Z</dcterms:created>
  <dcterms:modified xsi:type="dcterms:W3CDTF">2016-06-09T14:13:52Z</dcterms:modified>
</cp:coreProperties>
</file>